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2"/>
  </p:handoutMasterIdLst>
  <p:sldIdLst>
    <p:sldId id="317" r:id="rId3"/>
    <p:sldId id="264" r:id="rId5"/>
    <p:sldId id="259" r:id="rId6"/>
    <p:sldId id="299" r:id="rId7"/>
    <p:sldId id="359" r:id="rId8"/>
    <p:sldId id="341" r:id="rId9"/>
    <p:sldId id="319" r:id="rId10"/>
    <p:sldId id="300" r:id="rId11"/>
    <p:sldId id="360" r:id="rId12"/>
    <p:sldId id="380" r:id="rId13"/>
    <p:sldId id="382" r:id="rId14"/>
    <p:sldId id="383" r:id="rId15"/>
    <p:sldId id="384" r:id="rId16"/>
    <p:sldId id="262" r:id="rId17"/>
    <p:sldId id="329" r:id="rId18"/>
    <p:sldId id="327" r:id="rId19"/>
    <p:sldId id="367" r:id="rId20"/>
    <p:sldId id="266" r:id="rId21"/>
    <p:sldId id="343" r:id="rId22"/>
    <p:sldId id="268" r:id="rId23"/>
    <p:sldId id="364" r:id="rId24"/>
    <p:sldId id="385" r:id="rId25"/>
    <p:sldId id="363" r:id="rId26"/>
    <p:sldId id="365" r:id="rId27"/>
    <p:sldId id="278" r:id="rId28"/>
    <p:sldId id="366" r:id="rId29"/>
    <p:sldId id="400" r:id="rId30"/>
    <p:sldId id="318" r:id="rId31"/>
  </p:sldIdLst>
  <p:sldSz cx="9144000" cy="5143500" type="screen16x9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2"/>
    <a:srgbClr val="F9870E"/>
    <a:srgbClr val="404040"/>
    <a:srgbClr val="584B3F"/>
    <a:srgbClr val="76675D"/>
    <a:srgbClr val="9C7F7B"/>
    <a:srgbClr val="DCDAE3"/>
    <a:srgbClr val="AB8C62"/>
    <a:srgbClr val="343430"/>
    <a:srgbClr val="212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51" autoAdjust="0"/>
    <p:restoredTop sz="95695" autoAdjust="0"/>
  </p:normalViewPr>
  <p:slideViewPr>
    <p:cSldViewPr>
      <p:cViewPr varScale="1">
        <p:scale>
          <a:sx n="112" d="100"/>
          <a:sy n="112" d="100"/>
        </p:scale>
        <p:origin x="-120" y="-344"/>
      </p:cViewPr>
      <p:guideLst>
        <p:guide orient="horz" pos="1776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3157"/>
        <p:guide pos="217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gs" Target="tags/tag5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7396-DD04-684E-9998-99258798F32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66"/>
            <a:ext cx="9144001" cy="5146366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755576" y="625398"/>
            <a:ext cx="78488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/>
          <p:nvPr userDrawn="1"/>
        </p:nvGrpSpPr>
        <p:grpSpPr bwMode="auto">
          <a:xfrm>
            <a:off x="323528" y="292895"/>
            <a:ext cx="390372" cy="205979"/>
            <a:chOff x="0" y="0"/>
            <a:chExt cx="1041399" cy="549275"/>
          </a:xfrm>
        </p:grpSpPr>
        <p:sp>
          <p:nvSpPr>
            <p:cNvPr id="13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8100392" y="241995"/>
            <a:ext cx="671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80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</a:fld>
            <a:r>
              <a:rPr lang="zh-CN" altLang="en-US" sz="180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endParaRPr lang="zh-CN" altLang="en-US" sz="1800" b="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66"/>
            <a:ext cx="9144001" cy="51463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66"/>
            <a:ext cx="9144001" cy="51463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.tiff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8" Type="http://schemas.openxmlformats.org/officeDocument/2006/relationships/image" Target="../media/image10.jpeg"/><Relationship Id="rId7" Type="http://schemas.openxmlformats.org/officeDocument/2006/relationships/image" Target="../media/image9.jpeg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jpeg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2.jpe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0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2.tiff"/><Relationship Id="rId4" Type="http://schemas.openxmlformats.org/officeDocument/2006/relationships/image" Target="../media/image41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image" Target="../media/image3.png"/><Relationship Id="rId32" Type="http://schemas.openxmlformats.org/officeDocument/2006/relationships/slideLayout" Target="../slideLayouts/slideLayout1.xml"/><Relationship Id="rId31" Type="http://schemas.openxmlformats.org/officeDocument/2006/relationships/tags" Target="../tags/tag38.xml"/><Relationship Id="rId30" Type="http://schemas.openxmlformats.org/officeDocument/2006/relationships/tags" Target="../tags/tag37.xml"/><Relationship Id="rId3" Type="http://schemas.openxmlformats.org/officeDocument/2006/relationships/tags" Target="../tags/tag11.xml"/><Relationship Id="rId29" Type="http://schemas.openxmlformats.org/officeDocument/2006/relationships/tags" Target="../tags/tag36.xml"/><Relationship Id="rId28" Type="http://schemas.openxmlformats.org/officeDocument/2006/relationships/tags" Target="../tags/tag35.xml"/><Relationship Id="rId27" Type="http://schemas.openxmlformats.org/officeDocument/2006/relationships/tags" Target="../tags/tag34.xml"/><Relationship Id="rId26" Type="http://schemas.openxmlformats.org/officeDocument/2006/relationships/tags" Target="../tags/tag33.xml"/><Relationship Id="rId25" Type="http://schemas.openxmlformats.org/officeDocument/2006/relationships/tags" Target="../tags/tag32.xml"/><Relationship Id="rId24" Type="http://schemas.openxmlformats.org/officeDocument/2006/relationships/tags" Target="../tags/tag31.xml"/><Relationship Id="rId23" Type="http://schemas.openxmlformats.org/officeDocument/2006/relationships/tags" Target="../tags/tag30.xml"/><Relationship Id="rId22" Type="http://schemas.openxmlformats.org/officeDocument/2006/relationships/tags" Target="../tags/tag29.xml"/><Relationship Id="rId21" Type="http://schemas.openxmlformats.org/officeDocument/2006/relationships/tags" Target="../tags/tag28.xml"/><Relationship Id="rId20" Type="http://schemas.openxmlformats.org/officeDocument/2006/relationships/tags" Target="../tags/tag27.xml"/><Relationship Id="rId2" Type="http://schemas.openxmlformats.org/officeDocument/2006/relationships/tags" Target="../tags/tag10.xml"/><Relationship Id="rId19" Type="http://schemas.openxmlformats.org/officeDocument/2006/relationships/tags" Target="../tags/tag26.xml"/><Relationship Id="rId18" Type="http://schemas.openxmlformats.org/officeDocument/2006/relationships/tags" Target="../tags/tag25.xml"/><Relationship Id="rId17" Type="http://schemas.openxmlformats.org/officeDocument/2006/relationships/tags" Target="../tags/tag24.xml"/><Relationship Id="rId16" Type="http://schemas.openxmlformats.org/officeDocument/2006/relationships/tags" Target="../tags/tag23.xml"/><Relationship Id="rId15" Type="http://schemas.openxmlformats.org/officeDocument/2006/relationships/tags" Target="../tags/tag22.xml"/><Relationship Id="rId14" Type="http://schemas.openxmlformats.org/officeDocument/2006/relationships/tags" Target="../tags/tag21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6742803" y="252782"/>
            <a:ext cx="2391410" cy="1174750"/>
          </a:xfrm>
          <a:prstGeom prst="rect">
            <a:avLst/>
          </a:prstGeom>
        </p:spPr>
        <p:txBody>
          <a:bodyPr wrap="none" lIns="68571" tIns="34285" rIns="68571" bIns="34285">
            <a:spAutoFit/>
          </a:bodyPr>
          <a:lstStyle/>
          <a:p>
            <a:pPr algn="r"/>
            <a:r>
              <a:rPr lang="en-US" altLang="zh-CN" sz="7200" b="1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endParaRPr lang="en-US" altLang="zh-CN" sz="7200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411761" y="1285589"/>
            <a:ext cx="6732240" cy="1934233"/>
          </a:xfrm>
          <a:prstGeom prst="rect">
            <a:avLst/>
          </a:prstGeom>
          <a:solidFill>
            <a:srgbClr val="005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>
          <a:xfrm>
            <a:off x="3194254" y="1797782"/>
            <a:ext cx="5671494" cy="5024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合肥学院德语专业介绍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6" name="直接连接符 5"/>
          <p:cNvCxnSpPr>
            <a:cxnSpLocks noChangeShapeType="1"/>
          </p:cNvCxnSpPr>
          <p:nvPr/>
        </p:nvCxnSpPr>
        <p:spPr bwMode="auto">
          <a:xfrm flipH="1">
            <a:off x="3359304" y="2427734"/>
            <a:ext cx="5491972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</a:ln>
          <a:effectLst/>
        </p:spPr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56898"/>
            <a:ext cx="4127001" cy="2591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5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15" grpId="0" animBg="1"/>
      <p:bldP spid="4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" y="0"/>
            <a:ext cx="9144000" cy="5143500"/>
          </a:xfrm>
          <a:prstGeom prst="rect">
            <a:avLst/>
          </a:prstGeom>
        </p:spPr>
      </p:pic>
      <p:sp>
        <p:nvSpPr>
          <p:cNvPr id="26" name="Title 1"/>
          <p:cNvSpPr txBox="1"/>
          <p:nvPr/>
        </p:nvSpPr>
        <p:spPr>
          <a:xfrm>
            <a:off x="0" y="339725"/>
            <a:ext cx="3252470" cy="499110"/>
          </a:xfrm>
          <a:prstGeom prst="rect">
            <a:avLst/>
          </a:prstGeom>
          <a:solidFill>
            <a:srgbClr val="005DA2"/>
          </a:solidFill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师资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力量</a:t>
            </a:r>
            <a:endParaRPr lang="en-GB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79606" y="3552763"/>
            <a:ext cx="890944" cy="852032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主持多项教研项目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gray">
          <a:xfrm>
            <a:off x="3836056" y="3376032"/>
            <a:ext cx="1463708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师资力量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59827" y="1856546"/>
            <a:ext cx="890944" cy="852032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国外著大学毕业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32606" y="1275606"/>
            <a:ext cx="890944" cy="605811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博士硕士学位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34870" y="1836556"/>
            <a:ext cx="890944" cy="852032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中国顶级高校毕业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49259" y="3576087"/>
            <a:ext cx="890944" cy="852032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编著模块化教材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8" name="内容占位符 3"/>
          <p:cNvGraphicFramePr/>
          <p:nvPr>
            <p:custDataLst>
              <p:tags r:id="rId2"/>
            </p:custDataLst>
          </p:nvPr>
        </p:nvGraphicFramePr>
        <p:xfrm>
          <a:off x="864540" y="987574"/>
          <a:ext cx="7163844" cy="36418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12267"/>
                <a:gridCol w="2014625"/>
                <a:gridCol w="2090417"/>
                <a:gridCol w="1846535"/>
              </a:tblGrid>
              <a:tr h="68121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毕业高校</a:t>
                      </a:r>
                      <a:endParaRPr lang="zh-CN" altLang="en-US" sz="2000" dirty="0">
                        <a:solidFill>
                          <a:schemeClr val="accent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德国高校</a:t>
                      </a:r>
                      <a:r>
                        <a:rPr lang="en-US" altLang="zh-CN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endParaRPr lang="zh-CN" altLang="en-US" sz="2000" dirty="0">
                        <a:solidFill>
                          <a:srgbClr val="C0504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中国高校</a:t>
                      </a:r>
                      <a:endParaRPr lang="zh-CN" altLang="en-US" sz="2000" dirty="0">
                        <a:solidFill>
                          <a:srgbClr val="C0504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中德联合培养</a:t>
                      </a:r>
                      <a:endParaRPr lang="zh-CN" altLang="en-US" sz="2000" dirty="0">
                        <a:solidFill>
                          <a:srgbClr val="C0504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1876145">
                <a:tc>
                  <a:txBody>
                    <a:bodyPr/>
                    <a:lstStyle/>
                    <a:p>
                      <a:pPr algn="ctr"/>
                      <a:endParaRPr lang="zh-CN" altLang="en-US" sz="1400" dirty="0">
                        <a:solidFill>
                          <a:schemeClr val="accent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ClrTx/>
                        <a:buSzTx/>
                        <a:buFont typeface="Arial" panose="020B0604020202020204"/>
                        <a:buChar char="•"/>
                      </a:pPr>
                      <a:r>
                        <a:rPr lang="zh-CN" altLang="en-US" sz="1400" b="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海德堡大学</a:t>
                      </a:r>
                      <a:endParaRPr lang="zh-CN" altLang="en-US" sz="1400" b="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/>
                        <a:buChar char="•"/>
                      </a:pPr>
                      <a:r>
                        <a:rPr lang="zh-CN" altLang="en-US" sz="1400" b="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耶拿</a:t>
                      </a:r>
                      <a:r>
                        <a:rPr lang="zh-CN" altLang="en-US" sz="1400" b="0" dirty="0" smtClean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大学</a:t>
                      </a:r>
                      <a:endParaRPr lang="en-US" altLang="zh-CN" sz="1400" b="0" dirty="0" smtClean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/>
                        <a:buChar char="•"/>
                      </a:pPr>
                      <a:r>
                        <a:rPr lang="zh-CN" altLang="en-US" sz="1400" b="0" dirty="0" smtClean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吉森大学</a:t>
                      </a:r>
                      <a:endParaRPr lang="en-US" altLang="zh-CN" sz="1400" b="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/>
                        <a:buChar char="•"/>
                      </a:pPr>
                      <a:r>
                        <a:rPr lang="zh-CN" altLang="en-US" sz="1400" b="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拜罗伊特</a:t>
                      </a:r>
                      <a:r>
                        <a:rPr lang="zh-CN" altLang="en-US" sz="1400" b="0" dirty="0" smtClean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大学</a:t>
                      </a:r>
                      <a:endParaRPr lang="en-US" altLang="zh-CN" sz="1400" b="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/>
                        <a:buChar char="•"/>
                      </a:pPr>
                      <a:r>
                        <a:rPr lang="zh-CN" altLang="en-US" sz="1400" b="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德累斯顿工业</a:t>
                      </a:r>
                      <a:r>
                        <a:rPr lang="zh-CN" altLang="en-US" sz="1400" b="0" dirty="0" smtClean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大学</a:t>
                      </a:r>
                      <a:endParaRPr lang="en-US" altLang="zh-CN" sz="1400" b="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/>
                        <a:buChar char="•"/>
                      </a:pPr>
                      <a:r>
                        <a:rPr lang="zh-CN" altLang="en-US" sz="1400" b="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奥斯纳布吕克大学</a:t>
                      </a:r>
                      <a:endParaRPr lang="zh-CN" altLang="en-US" sz="1400" b="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 algn="l">
                        <a:lnSpc>
                          <a:spcPct val="150000"/>
                        </a:lnSpc>
                        <a:buFont typeface="Arial" panose="020B0604020202020204"/>
                        <a:buNone/>
                      </a:pPr>
                      <a:endParaRPr lang="zh-CN" altLang="en-US" sz="1400" b="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/>
                        <a:buChar char="•"/>
                      </a:pPr>
                      <a:endParaRPr lang="en-US" altLang="zh-CN" sz="1400" b="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/>
                        <a:buChar char="•"/>
                      </a:pPr>
                      <a:r>
                        <a:rPr lang="zh-CN" altLang="en-US" sz="140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黑体" panose="02010609060101010101" charset="-122"/>
                        </a:rPr>
                        <a:t>北京外国语</a:t>
                      </a:r>
                      <a:r>
                        <a:rPr lang="zh-CN" altLang="en-US" sz="1400" dirty="0" smtClean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黑体" panose="02010609060101010101" charset="-122"/>
                        </a:rPr>
                        <a:t>大学</a:t>
                      </a:r>
                      <a:endParaRPr lang="en-US" altLang="zh-CN" sz="140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/>
                        <a:buChar char="•"/>
                      </a:pPr>
                      <a:r>
                        <a:rPr lang="zh-CN" altLang="en-US" sz="1400" dirty="0" smtClean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黑体" panose="02010609060101010101" charset="-122"/>
                        </a:rPr>
                        <a:t>上海外国语大学</a:t>
                      </a:r>
                      <a:endParaRPr lang="en-US" altLang="zh-CN" sz="1400" dirty="0" smtClean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charset="-122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/>
                        <a:buChar char="•"/>
                        <a:defRPr/>
                      </a:pPr>
                      <a:r>
                        <a:rPr lang="zh-CN" altLang="en-US" sz="1400" dirty="0" smtClean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黑体" panose="02010609060101010101" charset="-122"/>
                        </a:rPr>
                        <a:t>北京第二外国语学院</a:t>
                      </a:r>
                      <a:endParaRPr lang="en-US" altLang="zh-CN" sz="140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/>
                        <a:buChar char="•"/>
                      </a:pPr>
                      <a:r>
                        <a:rPr lang="zh-CN" altLang="en-US" sz="140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黑体" panose="02010609060101010101" charset="-122"/>
                        </a:rPr>
                        <a:t>四川外国语</a:t>
                      </a:r>
                      <a:r>
                        <a:rPr lang="zh-CN" altLang="en-US" sz="1400" dirty="0" smtClean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黑体" panose="02010609060101010101" charset="-122"/>
                        </a:rPr>
                        <a:t>大学</a:t>
                      </a:r>
                      <a:endParaRPr lang="en-US" altLang="zh-CN" sz="1400" dirty="0" smtClean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/>
                        <a:buChar char="•"/>
                      </a:pPr>
                      <a:r>
                        <a:rPr lang="zh-CN" altLang="en-US" sz="1400" dirty="0" smtClean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黑体" panose="02010609060101010101" charset="-122"/>
                        </a:rPr>
                        <a:t>西安外国语大学</a:t>
                      </a:r>
                      <a:endParaRPr lang="zh-CN" altLang="en-US" sz="1400" dirty="0" smtClean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/>
                        <a:buChar char="•"/>
                      </a:pPr>
                      <a:r>
                        <a:rPr lang="zh-CN" altLang="en-US" sz="140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黑体" panose="02010609060101010101" charset="-122"/>
                        </a:rPr>
                        <a:t>中国海洋</a:t>
                      </a:r>
                      <a:r>
                        <a:rPr lang="zh-CN" altLang="en-US" sz="140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黑体" panose="02010609060101010101" charset="-122"/>
                        </a:rPr>
                        <a:t>大学</a:t>
                      </a:r>
                      <a:endParaRPr lang="zh-CN" altLang="en-US" sz="140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/>
                        <a:buChar char="•"/>
                      </a:pPr>
                      <a:r>
                        <a:rPr lang="zh-CN" altLang="en-US" sz="140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黑体" panose="02010609060101010101" charset="-122"/>
                        </a:rPr>
                        <a:t>中国矿业</a:t>
                      </a:r>
                      <a:r>
                        <a:rPr lang="zh-CN" altLang="en-US" sz="140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黑体" panose="02010609060101010101" charset="-122"/>
                        </a:rPr>
                        <a:t>大学</a:t>
                      </a:r>
                      <a:endParaRPr lang="zh-CN" altLang="en-US" sz="140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/>
                        <a:buChar char="•"/>
                      </a:pPr>
                      <a:r>
                        <a:rPr lang="zh-CN" altLang="en-US" sz="1400" dirty="0" smtClean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北京外国语大学和德国哥廷根大学</a:t>
                      </a:r>
                      <a:endParaRPr lang="en-US" altLang="zh-CN" sz="140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/>
                        <a:buChar char="•"/>
                      </a:pPr>
                      <a:r>
                        <a:rPr lang="zh-CN" altLang="en-US" sz="140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天津外国语大学和德</a:t>
                      </a:r>
                      <a:r>
                        <a:rPr lang="zh-CN" altLang="en-US" sz="1400" dirty="0" smtClean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国西萨克森茨维考应</a:t>
                      </a:r>
                      <a:r>
                        <a:rPr lang="zh-CN" altLang="en-US" sz="140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用科学大学</a:t>
                      </a:r>
                      <a:r>
                        <a:rPr lang="en-US" altLang="zh-CN" sz="140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endParaRPr lang="zh-CN" altLang="en-US" sz="140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2410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学历学位</a:t>
                      </a:r>
                      <a:endParaRPr lang="zh-CN" altLang="en-US" sz="1400" b="1" dirty="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博士</a:t>
                      </a:r>
                      <a:r>
                        <a:rPr lang="en-US" altLang="zh-CN" sz="1400" b="1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400" b="1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硕士</a:t>
                      </a:r>
                      <a:endParaRPr lang="zh-CN" altLang="en-US" sz="1400" b="1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黑体" panose="02010609060101010101" charset="-122"/>
                        </a:rPr>
                        <a:t>硕士</a:t>
                      </a:r>
                      <a:endParaRPr lang="zh-CN" altLang="en-US" sz="1400" b="1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黑体" panose="02010609060101010101" charset="-122"/>
                        </a:rPr>
                        <a:t>硕士</a:t>
                      </a:r>
                      <a:endParaRPr lang="zh-CN" altLang="en-US" sz="1400" b="1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charset="-122"/>
                      </a:endParaRPr>
                    </a:p>
                  </a:txBody>
                  <a:tcPr anchor="ctr"/>
                </a:tc>
              </a:tr>
              <a:tr h="272237">
                <a:tc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smtClean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黑体" panose="02010609060101010101" charset="-122"/>
                        </a:rPr>
                        <a:t>8/19</a:t>
                      </a:r>
                      <a:endParaRPr lang="zh-CN" altLang="en-US" sz="1400" b="1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smtClean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黑体" panose="02010609060101010101" charset="-122"/>
                        </a:rPr>
                        <a:t>9/19</a:t>
                      </a:r>
                      <a:endParaRPr lang="en-US" altLang="zh-CN" sz="1400" b="1" dirty="0" smtClean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黑体" panose="02010609060101010101" charset="-122"/>
                        </a:rPr>
                        <a:t>2</a:t>
                      </a:r>
                      <a:r>
                        <a:rPr lang="en-US" altLang="zh-CN" sz="1400" b="1" dirty="0" smtClean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黑体" panose="02010609060101010101" charset="-122"/>
                        </a:rPr>
                        <a:t>/19</a:t>
                      </a:r>
                      <a:endParaRPr lang="zh-CN" altLang="en-US" sz="1400" b="1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9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7" grpId="0"/>
      <p:bldP spid="23" grpId="0"/>
      <p:bldP spid="37" grpId="0"/>
      <p:bldP spid="38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" y="-92710"/>
            <a:ext cx="9144000" cy="5143500"/>
          </a:xfrm>
          <a:prstGeom prst="rect">
            <a:avLst/>
          </a:prstGeom>
        </p:spPr>
      </p:pic>
      <p:sp>
        <p:nvSpPr>
          <p:cNvPr id="26" name="Title 1"/>
          <p:cNvSpPr txBox="1"/>
          <p:nvPr/>
        </p:nvSpPr>
        <p:spPr>
          <a:xfrm>
            <a:off x="107315" y="-92710"/>
            <a:ext cx="4495800" cy="499110"/>
          </a:xfrm>
          <a:prstGeom prst="rect">
            <a:avLst/>
          </a:prstGeom>
          <a:solidFill>
            <a:srgbClr val="005DA2"/>
          </a:solidFill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德国高校</a:t>
            </a:r>
            <a:endParaRPr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1671" y="3552763"/>
            <a:ext cx="890944" cy="852032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主持多项教研项目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gray">
          <a:xfrm>
            <a:off x="3836056" y="3376032"/>
            <a:ext cx="1463708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师资力量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59827" y="1856546"/>
            <a:ext cx="890944" cy="852032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国外著大学毕业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32606" y="1275606"/>
            <a:ext cx="890944" cy="605811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博士硕士学位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34870" y="1836556"/>
            <a:ext cx="890944" cy="852032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中国顶级高校毕业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49259" y="3576087"/>
            <a:ext cx="890944" cy="852032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编著模块化教材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 descr="侯继红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" y="537845"/>
            <a:ext cx="1863725" cy="1852930"/>
          </a:xfrm>
          <a:prstGeom prst="rect">
            <a:avLst/>
          </a:prstGeom>
        </p:spPr>
      </p:pic>
      <p:pic>
        <p:nvPicPr>
          <p:cNvPr id="22" name="图片 21" descr="江红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528320"/>
            <a:ext cx="1887855" cy="18643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80" y="555625"/>
            <a:ext cx="1603375" cy="186436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4859655" y="555625"/>
            <a:ext cx="1751330" cy="18472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355" y="2688590"/>
            <a:ext cx="1802130" cy="18199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7360" y="2374265"/>
            <a:ext cx="194945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buClrTx/>
              <a:buSzTx/>
              <a:buNone/>
            </a:pP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侯继红  德累斯顿工业大学</a:t>
            </a:r>
            <a:endParaRPr lang="zh-CN" altLang="en-US" sz="12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99385" y="2402840"/>
            <a:ext cx="179705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江红  奥斯纳布吕克大学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80610" y="2419985"/>
            <a:ext cx="14471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刘铭渝 海德堡大学</a:t>
            </a:r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79590" y="2435225"/>
            <a:ext cx="15995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蔡欣怡 耶拿大学</a:t>
            </a:r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1355" y="4617720"/>
            <a:ext cx="15995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buClrTx/>
              <a:buSzTx/>
              <a:buNone/>
            </a:pP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陈梦妍 拜罗伊特大学</a:t>
            </a:r>
            <a:endParaRPr lang="zh-CN" altLang="en-US" sz="12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7"/>
          <a:stretch>
            <a:fillRect/>
          </a:stretch>
        </p:blipFill>
        <p:spPr>
          <a:xfrm>
            <a:off x="6875780" y="2745105"/>
            <a:ext cx="1603375" cy="1842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6948170" y="4660265"/>
            <a:ext cx="12947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buClrTx/>
              <a:buSzTx/>
              <a:buNone/>
            </a:pP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刘琰琰 吉森大学</a:t>
            </a:r>
            <a:endParaRPr lang="zh-CN" altLang="en-US" sz="12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0" name="图片 109"/>
          <p:cNvPicPr/>
          <p:nvPr/>
        </p:nvPicPr>
        <p:blipFill>
          <a:blip r:embed="rId8"/>
          <a:stretch>
            <a:fillRect/>
          </a:stretch>
        </p:blipFill>
        <p:spPr>
          <a:xfrm>
            <a:off x="2785110" y="2688590"/>
            <a:ext cx="1793875" cy="18745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2958465" y="4632960"/>
            <a:ext cx="14471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buClrTx/>
              <a:buSzTx/>
              <a:buNone/>
            </a:pP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李吉 拜罗伊特大学</a:t>
            </a:r>
            <a:endParaRPr lang="zh-CN" altLang="en-US" sz="12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9"/>
          <a:stretch>
            <a:fillRect/>
          </a:stretch>
        </p:blipFill>
        <p:spPr>
          <a:xfrm>
            <a:off x="4859655" y="2712720"/>
            <a:ext cx="1704340" cy="18745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4932045" y="4637405"/>
            <a:ext cx="12947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buClrTx/>
              <a:buSzTx/>
              <a:buNone/>
            </a:pP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</a:t>
            </a: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琛子 耶拿大学</a:t>
            </a:r>
            <a:endParaRPr lang="zh-CN" altLang="en-US" sz="12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9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7" grpId="0"/>
      <p:bldP spid="23" grpId="0"/>
      <p:bldP spid="37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" y="-92710"/>
            <a:ext cx="9144000" cy="5143500"/>
          </a:xfrm>
          <a:prstGeom prst="rect">
            <a:avLst/>
          </a:prstGeom>
        </p:spPr>
      </p:pic>
      <p:sp>
        <p:nvSpPr>
          <p:cNvPr id="26" name="Title 1"/>
          <p:cNvSpPr txBox="1"/>
          <p:nvPr/>
        </p:nvSpPr>
        <p:spPr>
          <a:xfrm>
            <a:off x="107315" y="-92710"/>
            <a:ext cx="4495800" cy="499110"/>
          </a:xfrm>
          <a:prstGeom prst="rect">
            <a:avLst/>
          </a:prstGeom>
          <a:solidFill>
            <a:srgbClr val="005DA2"/>
          </a:solidFill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中德联合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培养</a:t>
            </a:r>
            <a:endParaRPr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1671" y="3552763"/>
            <a:ext cx="890944" cy="852032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主持多项教研项目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gray">
          <a:xfrm>
            <a:off x="3836056" y="3376032"/>
            <a:ext cx="1463708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师资力量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59827" y="1856546"/>
            <a:ext cx="890944" cy="852032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国外著大学毕业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32606" y="1275606"/>
            <a:ext cx="890944" cy="605811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博士硕士学位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34870" y="1836556"/>
            <a:ext cx="890944" cy="852032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中国顶级高校毕业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49259" y="3576087"/>
            <a:ext cx="890944" cy="852032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编著模块化教材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Picture 2" descr="C:\Users\hp\Desktop\微信图片_201905091436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95" y="1013460"/>
            <a:ext cx="2593975" cy="2644140"/>
          </a:xfrm>
          <a:prstGeom prst="rect">
            <a:avLst/>
          </a:prstGeom>
          <a:noFill/>
        </p:spPr>
      </p:pic>
      <p:sp>
        <p:nvSpPr>
          <p:cNvPr id="12" name="文本框 11"/>
          <p:cNvSpPr txBox="1"/>
          <p:nvPr/>
        </p:nvSpPr>
        <p:spPr>
          <a:xfrm>
            <a:off x="1674495" y="3749040"/>
            <a:ext cx="20116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梁玉阁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US" altLang="zh-CN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北京外国语大学和</a:t>
            </a:r>
            <a:endParaRPr lang="en-US" altLang="zh-CN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德国哥廷根大学</a:t>
            </a:r>
            <a:endParaRPr lang="en-US" altLang="zh-CN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5363845" y="1013460"/>
            <a:ext cx="2373630" cy="2600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5194935" y="3723640"/>
            <a:ext cx="29260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buClrTx/>
              <a:buSzTx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朱越 </a:t>
            </a:r>
            <a:endParaRPr lang="zh-CN" altLang="en-US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buClrTx/>
              <a:buSzTx/>
              <a:buNone/>
            </a:pPr>
            <a:r>
              <a:rPr lang="zh-CN" altLang="en-US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天津外国语大学和德国西萨</a:t>
            </a:r>
            <a:endParaRPr lang="zh-CN" altLang="en-US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buClrTx/>
              <a:buSzTx/>
              <a:buNone/>
            </a:pPr>
            <a:r>
              <a:rPr lang="zh-CN" altLang="en-US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克森茨维考应用科学大学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7" grpId="0"/>
      <p:bldP spid="23" grpId="0"/>
      <p:bldP spid="37" grpId="0"/>
      <p:bldP spid="38" grpId="0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" y="0"/>
            <a:ext cx="9144000" cy="5143500"/>
          </a:xfrm>
          <a:prstGeom prst="rect">
            <a:avLst/>
          </a:prstGeom>
        </p:spPr>
      </p:pic>
      <p:sp>
        <p:nvSpPr>
          <p:cNvPr id="26" name="Title 1"/>
          <p:cNvSpPr txBox="1"/>
          <p:nvPr/>
        </p:nvSpPr>
        <p:spPr>
          <a:xfrm>
            <a:off x="-36830" y="0"/>
            <a:ext cx="4495800" cy="499110"/>
          </a:xfrm>
          <a:prstGeom prst="rect">
            <a:avLst/>
          </a:prstGeom>
          <a:solidFill>
            <a:srgbClr val="005DA2"/>
          </a:solidFill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高校</a:t>
            </a:r>
            <a:endParaRPr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gray">
          <a:xfrm>
            <a:off x="3836056" y="3376032"/>
            <a:ext cx="1463708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师资力量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59827" y="1856546"/>
            <a:ext cx="890944" cy="852032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国外著大学毕业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32606" y="1275606"/>
            <a:ext cx="890944" cy="605811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博士硕士学位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34870" y="1836556"/>
            <a:ext cx="890944" cy="852032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中国顶级高校毕业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49259" y="3576087"/>
            <a:ext cx="890944" cy="852032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编著模块化教材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图片 28" descr="IMG_96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445" y="961390"/>
            <a:ext cx="1658620" cy="153733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947420"/>
            <a:ext cx="1548130" cy="161226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125" y="962660"/>
            <a:ext cx="1647825" cy="1627505"/>
          </a:xfrm>
          <a:prstGeom prst="rect">
            <a:avLst/>
          </a:prstGeom>
        </p:spPr>
      </p:pic>
      <p:pic>
        <p:nvPicPr>
          <p:cNvPr id="104" name="图片 103"/>
          <p:cNvPicPr/>
          <p:nvPr/>
        </p:nvPicPr>
        <p:blipFill>
          <a:blip r:embed="rId5"/>
          <a:stretch>
            <a:fillRect/>
          </a:stretch>
        </p:blipFill>
        <p:spPr>
          <a:xfrm>
            <a:off x="4612005" y="962660"/>
            <a:ext cx="1644650" cy="1590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6"/>
          <a:stretch>
            <a:fillRect/>
          </a:stretch>
        </p:blipFill>
        <p:spPr>
          <a:xfrm>
            <a:off x="107315" y="2852420"/>
            <a:ext cx="1503680" cy="174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/>
          <p:cNvPicPr/>
          <p:nvPr/>
        </p:nvPicPr>
        <p:blipFill>
          <a:blip r:embed="rId7"/>
          <a:stretch>
            <a:fillRect/>
          </a:stretch>
        </p:blipFill>
        <p:spPr>
          <a:xfrm>
            <a:off x="1804035" y="2851150"/>
            <a:ext cx="167259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8"/>
          <a:stretch>
            <a:fillRect/>
          </a:stretch>
        </p:blipFill>
        <p:spPr>
          <a:xfrm>
            <a:off x="3653790" y="2880995"/>
            <a:ext cx="1641475" cy="17373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539115" y="2514600"/>
            <a:ext cx="17519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buClrTx/>
              <a:buSzTx/>
              <a:buNone/>
            </a:pP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虞丽云</a:t>
            </a:r>
            <a:r>
              <a:rPr lang="en-US" altLang="zh-CN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北京外国语</a:t>
            </a: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大学</a:t>
            </a:r>
            <a:endParaRPr lang="zh-CN" altLang="en-US" sz="12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27630" y="2567305"/>
            <a:ext cx="17519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buClrTx/>
              <a:buSzTx/>
              <a:buNone/>
            </a:pP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刘倩男</a:t>
            </a:r>
            <a:r>
              <a:rPr lang="en-US" altLang="zh-CN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北京外国语</a:t>
            </a: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大学</a:t>
            </a:r>
            <a:endParaRPr lang="zh-CN" altLang="en-US" sz="12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72000" y="2564765"/>
            <a:ext cx="17519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buClrTx/>
              <a:buSzTx/>
              <a:buNone/>
            </a:pP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李菲菲</a:t>
            </a:r>
            <a:r>
              <a:rPr lang="en-US" altLang="zh-CN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上海外国语</a:t>
            </a: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大学</a:t>
            </a:r>
            <a:endParaRPr lang="zh-CN" altLang="en-US" sz="12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88125" y="2567305"/>
            <a:ext cx="20567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buClrTx/>
              <a:buSzTx/>
              <a:buNone/>
            </a:pP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朱俊俏</a:t>
            </a:r>
            <a:r>
              <a:rPr lang="en-US" altLang="zh-CN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北京第二外国语</a:t>
            </a: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学院</a:t>
            </a:r>
            <a:endParaRPr lang="zh-CN" altLang="en-US" sz="12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8215" y="2852420"/>
            <a:ext cx="1605915" cy="17265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7315" y="4732020"/>
            <a:ext cx="15995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buClrTx/>
              <a:buSzTx/>
              <a:buNone/>
            </a:pP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张炜</a:t>
            </a:r>
            <a:r>
              <a:rPr lang="en-US" altLang="zh-CN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四川外国语</a:t>
            </a: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大学</a:t>
            </a:r>
            <a:endParaRPr lang="zh-CN" altLang="en-US" sz="12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63395" y="4766945"/>
            <a:ext cx="17519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buClrTx/>
              <a:buSzTx/>
              <a:buNone/>
            </a:pP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赵赫男</a:t>
            </a:r>
            <a:r>
              <a:rPr lang="en-US" altLang="zh-CN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西安外国语</a:t>
            </a: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大学</a:t>
            </a:r>
            <a:endParaRPr lang="zh-CN" altLang="en-US" sz="12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93465" y="4766945"/>
            <a:ext cx="15995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buClrTx/>
              <a:buSzTx/>
              <a:buNone/>
            </a:pP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吴雪雁</a:t>
            </a:r>
            <a:r>
              <a:rPr lang="en-US" altLang="zh-CN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中国矿业</a:t>
            </a: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大学</a:t>
            </a:r>
            <a:endParaRPr lang="zh-CN" altLang="en-US" sz="12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79970" y="4751070"/>
            <a:ext cx="15995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buClrTx/>
              <a:buSzTx/>
              <a:buNone/>
            </a:pP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黄新伟</a:t>
            </a:r>
            <a:r>
              <a:rPr lang="en-US" altLang="zh-CN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中国海洋</a:t>
            </a: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大学</a:t>
            </a:r>
            <a:endParaRPr lang="zh-CN" altLang="en-US" sz="12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9" name="图片 108"/>
          <p:cNvPicPr/>
          <p:nvPr/>
        </p:nvPicPr>
        <p:blipFill>
          <a:blip r:embed="rId10"/>
          <a:stretch>
            <a:fillRect/>
          </a:stretch>
        </p:blipFill>
        <p:spPr>
          <a:xfrm>
            <a:off x="5435600" y="2852420"/>
            <a:ext cx="1782445" cy="1734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5433695" y="4751070"/>
            <a:ext cx="184213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刘小瑀 </a:t>
            </a:r>
            <a:r>
              <a:rPr lang="zh-CN" altLang="en-US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西安外国语大学</a:t>
            </a:r>
            <a:r>
              <a:rPr lang="en-US" altLang="zh-CN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US" altLang="zh-CN" sz="12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9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3" grpId="0"/>
      <p:bldP spid="37" grpId="0"/>
      <p:bldP spid="38" grpId="0"/>
      <p:bldP spid="39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05" y="0"/>
            <a:ext cx="9144000" cy="5143500"/>
          </a:xfrm>
          <a:prstGeom prst="rect">
            <a:avLst/>
          </a:prstGeom>
        </p:spPr>
      </p:pic>
      <p:grpSp>
        <p:nvGrpSpPr>
          <p:cNvPr id="2" name="Group 14"/>
          <p:cNvGrpSpPr/>
          <p:nvPr/>
        </p:nvGrpSpPr>
        <p:grpSpPr>
          <a:xfrm>
            <a:off x="3990856" y="2638425"/>
            <a:ext cx="1061000" cy="1214343"/>
            <a:chOff x="5379142" y="2991066"/>
            <a:chExt cx="1414667" cy="1619124"/>
          </a:xfrm>
        </p:grpSpPr>
        <p:sp>
          <p:nvSpPr>
            <p:cNvPr id="3" name="Shape 1723"/>
            <p:cNvSpPr/>
            <p:nvPr/>
          </p:nvSpPr>
          <p:spPr>
            <a:xfrm rot="18900000">
              <a:off x="5379143" y="2991066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Shape 1726"/>
            <p:cNvSpPr/>
            <p:nvPr/>
          </p:nvSpPr>
          <p:spPr>
            <a:xfrm rot="18900000">
              <a:off x="5379142" y="3195523"/>
              <a:ext cx="1414666" cy="1414667"/>
            </a:xfrm>
            <a:prstGeom prst="roundRect">
              <a:avLst>
                <a:gd name="adj" fmla="val 15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Group 12"/>
          <p:cNvGrpSpPr/>
          <p:nvPr/>
        </p:nvGrpSpPr>
        <p:grpSpPr>
          <a:xfrm>
            <a:off x="2555776" y="2643758"/>
            <a:ext cx="1061000" cy="1214343"/>
            <a:chOff x="3563871" y="3199409"/>
            <a:chExt cx="1414666" cy="1619124"/>
          </a:xfrm>
        </p:grpSpPr>
        <p:sp>
          <p:nvSpPr>
            <p:cNvPr id="6" name="Shape 1722"/>
            <p:cNvSpPr/>
            <p:nvPr/>
          </p:nvSpPr>
          <p:spPr>
            <a:xfrm rot="8100000">
              <a:off x="3563871" y="3403867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Shape 1729"/>
            <p:cNvSpPr/>
            <p:nvPr/>
          </p:nvSpPr>
          <p:spPr>
            <a:xfrm rot="8100000">
              <a:off x="3563871" y="3199409"/>
              <a:ext cx="1414666" cy="1414667"/>
            </a:xfrm>
            <a:prstGeom prst="roundRect">
              <a:avLst>
                <a:gd name="adj" fmla="val 15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Group 11"/>
          <p:cNvGrpSpPr/>
          <p:nvPr/>
        </p:nvGrpSpPr>
        <p:grpSpPr>
          <a:xfrm>
            <a:off x="1115616" y="2715766"/>
            <a:ext cx="1061000" cy="1214343"/>
            <a:chOff x="1743076" y="2991066"/>
            <a:chExt cx="1414666" cy="1619124"/>
          </a:xfrm>
        </p:grpSpPr>
        <p:sp>
          <p:nvSpPr>
            <p:cNvPr id="9" name="Shape 1721"/>
            <p:cNvSpPr/>
            <p:nvPr/>
          </p:nvSpPr>
          <p:spPr>
            <a:xfrm rot="18900000">
              <a:off x="1743076" y="2991066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Shape 1732"/>
            <p:cNvSpPr/>
            <p:nvPr/>
          </p:nvSpPr>
          <p:spPr>
            <a:xfrm rot="18900000">
              <a:off x="1743076" y="3195523"/>
              <a:ext cx="1414666" cy="1414667"/>
            </a:xfrm>
            <a:prstGeom prst="roundRect">
              <a:avLst>
                <a:gd name="adj" fmla="val 15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Group 15"/>
          <p:cNvGrpSpPr/>
          <p:nvPr/>
        </p:nvGrpSpPr>
        <p:grpSpPr>
          <a:xfrm>
            <a:off x="5346308" y="2565782"/>
            <a:ext cx="1061000" cy="1214344"/>
            <a:chOff x="7199937" y="3199409"/>
            <a:chExt cx="1414666" cy="1619125"/>
          </a:xfrm>
        </p:grpSpPr>
        <p:sp>
          <p:nvSpPr>
            <p:cNvPr id="12" name="Shape 1724"/>
            <p:cNvSpPr/>
            <p:nvPr/>
          </p:nvSpPr>
          <p:spPr>
            <a:xfrm rot="8100000">
              <a:off x="7199937" y="3403868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Shape 1735"/>
            <p:cNvSpPr/>
            <p:nvPr/>
          </p:nvSpPr>
          <p:spPr>
            <a:xfrm rot="8100000">
              <a:off x="7199937" y="3199409"/>
              <a:ext cx="1414666" cy="1414667"/>
            </a:xfrm>
            <a:prstGeom prst="roundRect">
              <a:avLst>
                <a:gd name="adj" fmla="val 15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Group 16"/>
          <p:cNvGrpSpPr/>
          <p:nvPr/>
        </p:nvGrpSpPr>
        <p:grpSpPr>
          <a:xfrm>
            <a:off x="6735286" y="2588389"/>
            <a:ext cx="1061000" cy="1214343"/>
            <a:chOff x="9015209" y="2991066"/>
            <a:chExt cx="1414666" cy="1619124"/>
          </a:xfrm>
        </p:grpSpPr>
        <p:sp>
          <p:nvSpPr>
            <p:cNvPr id="15" name="Shape 1725"/>
            <p:cNvSpPr/>
            <p:nvPr/>
          </p:nvSpPr>
          <p:spPr>
            <a:xfrm rot="18900000">
              <a:off x="9015209" y="2991066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Shape 1738"/>
            <p:cNvSpPr/>
            <p:nvPr/>
          </p:nvSpPr>
          <p:spPr>
            <a:xfrm rot="18900000">
              <a:off x="9015209" y="3195523"/>
              <a:ext cx="1414666" cy="1414667"/>
            </a:xfrm>
            <a:prstGeom prst="roundRect">
              <a:avLst>
                <a:gd name="adj" fmla="val 15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Text Placeholder 4"/>
          <p:cNvSpPr txBox="1"/>
          <p:nvPr/>
        </p:nvSpPr>
        <p:spPr>
          <a:xfrm>
            <a:off x="1187624" y="3147814"/>
            <a:ext cx="908114" cy="20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zh-CN" sz="14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四级八级考试结果 </a:t>
            </a:r>
            <a:endParaRPr lang="en-GB" altLang="zh-CN" sz="14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9733" y="1563385"/>
            <a:ext cx="2280629" cy="884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学生德语基础扎实，德语专业四级和专业八级考试成绩优异</a:t>
            </a:r>
            <a:endParaRPr lang="en-US" altLang="zh-CN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83778" y="4098776"/>
            <a:ext cx="2448272" cy="332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6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以赛促学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75221" y="1503948"/>
            <a:ext cx="2720803" cy="884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与德国大学签订交换项目，开展赴德语言文化学习夏令营等多种形式的项目</a:t>
            </a:r>
            <a:endParaRPr lang="en-US" altLang="zh-CN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87895" y="4159483"/>
            <a:ext cx="3303987" cy="294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国内外读研学生人数持续增长</a:t>
            </a:r>
            <a:endParaRPr lang="en-US" altLang="zh-CN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45478" y="1500649"/>
            <a:ext cx="2560513" cy="884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向</a:t>
            </a:r>
            <a:r>
              <a:rPr lang="zh-TW" altLang="zh-CN" sz="16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经贸、教育、外事、文化、教育等领域</a:t>
            </a:r>
            <a:r>
              <a:rPr lang="zh-CN" altLang="en-US" sz="16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输送大批高素质、</a:t>
            </a:r>
            <a:r>
              <a:rPr lang="zh-CN" altLang="en-US" sz="16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复合型德语人</a:t>
            </a:r>
            <a:r>
              <a:rPr lang="zh-CN" altLang="en-US" sz="16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才</a:t>
            </a:r>
            <a:endParaRPr lang="en-US" altLang="zh-CN" sz="16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 Placeholder 4"/>
          <p:cNvSpPr txBox="1"/>
          <p:nvPr/>
        </p:nvSpPr>
        <p:spPr>
          <a:xfrm>
            <a:off x="2771800" y="3075806"/>
            <a:ext cx="821668" cy="20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4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学科竞赛获奖</a:t>
            </a: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GB" altLang="zh-CN" sz="1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 Placeholder 4"/>
          <p:cNvSpPr txBox="1"/>
          <p:nvPr/>
        </p:nvSpPr>
        <p:spPr>
          <a:xfrm>
            <a:off x="3995936" y="3147814"/>
            <a:ext cx="1097396" cy="771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4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德国夏令营与交换项目</a:t>
            </a: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GB" altLang="zh-CN" sz="1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 Placeholder 4"/>
          <p:cNvSpPr txBox="1"/>
          <p:nvPr/>
        </p:nvSpPr>
        <p:spPr>
          <a:xfrm>
            <a:off x="5357495" y="3003550"/>
            <a:ext cx="1087755" cy="2006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4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国内外升学</a:t>
            </a:r>
            <a:r>
              <a:rPr lang="zh-CN" altLang="zh-CN" sz="14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GB" altLang="zh-CN" sz="14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 Placeholder 4"/>
          <p:cNvSpPr txBox="1"/>
          <p:nvPr/>
        </p:nvSpPr>
        <p:spPr>
          <a:xfrm>
            <a:off x="6812355" y="3068114"/>
            <a:ext cx="908114" cy="20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4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毕业生</a:t>
            </a:r>
            <a:endParaRPr lang="zh-CN" altLang="en-US" sz="14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None/>
            </a:pPr>
            <a:r>
              <a:rPr lang="zh-CN" altLang="en-US" sz="14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就业</a:t>
            </a:r>
            <a:r>
              <a:rPr lang="zh-CN" altLang="zh-CN" sz="14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GB" altLang="zh-CN" sz="14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组合 41"/>
          <p:cNvGrpSpPr/>
          <p:nvPr/>
        </p:nvGrpSpPr>
        <p:grpSpPr>
          <a:xfrm>
            <a:off x="0" y="-308570"/>
            <a:ext cx="9144000" cy="1814777"/>
            <a:chOff x="170694" y="177982"/>
            <a:chExt cx="3936003" cy="781165"/>
          </a:xfrm>
        </p:grpSpPr>
        <p:sp>
          <p:nvSpPr>
            <p:cNvPr id="35" name="等腰三角形 34"/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等腰三角形 35"/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170694" y="261768"/>
              <a:ext cx="3936003" cy="61198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平行四边形 37"/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6"/>
            <p:cNvSpPr txBox="1"/>
            <p:nvPr/>
          </p:nvSpPr>
          <p:spPr>
            <a:xfrm>
              <a:off x="650907" y="284178"/>
              <a:ext cx="569115" cy="55973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altLang="zh-CN" sz="8000" dirty="0">
                  <a:solidFill>
                    <a:schemeClr val="bg1">
                      <a:lumMod val="95000"/>
                    </a:schemeClr>
                  </a:solidFill>
                  <a:latin typeface="Impact" panose="020B0806030902050204" pitchFamily="34" charset="0"/>
                </a:rPr>
                <a:t>03</a:t>
              </a:r>
              <a:endParaRPr lang="zh-CN" altLang="en-US" sz="8000" dirty="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2799735" y="293911"/>
            <a:ext cx="36724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教学效果</a:t>
            </a:r>
            <a:endParaRPr kumimoji="1" lang="zh-CN" altLang="en-US" sz="32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22" grpId="0"/>
      <p:bldP spid="23" grpId="0"/>
      <p:bldP spid="24" grpId="0"/>
      <p:bldP spid="25" grpId="0"/>
      <p:bldP spid="26" grpId="0"/>
      <p:bldP spid="30" grpId="0" build="p"/>
      <p:bldP spid="31" grpId="0" build="p"/>
      <p:bldP spid="32" grpId="0" build="p"/>
      <p:bldP spid="3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4925" y="51435"/>
            <a:ext cx="9126855" cy="594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4" rIns="68567" bIns="34284" rtlCol="0" anchor="ctr"/>
          <a:lstStyle/>
          <a:p>
            <a:pPr algn="ctr"/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德语专业四级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79070" y="4167505"/>
            <a:ext cx="8859520" cy="975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0000"/>
              </a:lnSpc>
            </a:pPr>
            <a:r>
              <a:rPr lang="en-US" sz="1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2016</a:t>
            </a:r>
            <a:r>
              <a:rPr 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年至</a:t>
            </a:r>
            <a:r>
              <a:rPr 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</a:t>
            </a:r>
            <a:r>
              <a:rPr 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年，德语专业四级考试平均通过率为</a:t>
            </a:r>
            <a:r>
              <a:rPr 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80.6%</a:t>
            </a:r>
            <a:r>
              <a:rPr 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，高出全国平均水平</a:t>
            </a:r>
            <a:r>
              <a:rPr 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(61.2%)</a:t>
            </a:r>
            <a:r>
              <a:rPr lang="zh-CN" sz="1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近</a:t>
            </a:r>
            <a:r>
              <a:rPr lang="en-US" altLang="zh-CN" sz="1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</a:t>
            </a:r>
            <a:r>
              <a:rPr lang="zh-CN" sz="1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r>
              <a:rPr 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百分点。2019年通过率高达96.3%，“优秀”“良好”比例为77.8%，位于全国德语专业前列。</a:t>
            </a:r>
            <a:endParaRPr lang="zh-CN" sz="1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722630" y="987425"/>
            <a:ext cx="7844790" cy="30397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74295" y="109220"/>
            <a:ext cx="9218295" cy="1026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4" rIns="68567" bIns="34284" rtlCol="0" anchor="ctr"/>
          <a:lstStyle/>
          <a:p>
            <a:pPr algn="ctr"/>
            <a:endParaRPr kumimoji="1"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德语专业八级</a:t>
            </a:r>
            <a:endParaRPr kumimoji="1"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2019</a:t>
            </a:r>
            <a:r>
              <a:rPr kumimoji="1"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届杨昌丽同学以</a:t>
            </a:r>
            <a:r>
              <a:rPr kumimoji="1"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169</a:t>
            </a:r>
            <a:r>
              <a:rPr kumimoji="1"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分居全国同类院校第一</a:t>
            </a:r>
            <a:endParaRPr kumimoji="1"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H9SEJNOZ)9F46BYUE7M[7T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405" y="1131570"/>
            <a:ext cx="7255510" cy="343344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79512" y="4587875"/>
            <a:ext cx="8856983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1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2016</a:t>
            </a:r>
            <a:r>
              <a:rPr 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年至</a:t>
            </a:r>
            <a:r>
              <a:rPr 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</a:t>
            </a:r>
            <a:r>
              <a:rPr 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德语专业八级考试平均通过率为</a:t>
            </a:r>
            <a:r>
              <a:rPr 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42.6%,</a:t>
            </a:r>
            <a:r>
              <a:rPr 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高出全国平均水平</a:t>
            </a:r>
            <a:r>
              <a:rPr 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(30.3%</a:t>
            </a:r>
            <a:r>
              <a:rPr lang="en-US" sz="1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  <a:r>
              <a:rPr lang="en-US" altLang="zh-CN" sz="1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</a:t>
            </a:r>
            <a:r>
              <a:rPr lang="zh-CN" sz="1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r>
              <a:rPr 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百分点。</a:t>
            </a:r>
            <a:endParaRPr lang="zh-CN" altLang="en-US" sz="1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/>
          <p:nvPr/>
        </p:nvSpPr>
        <p:spPr>
          <a:xfrm>
            <a:off x="323215" y="123190"/>
            <a:ext cx="4257675" cy="489585"/>
          </a:xfrm>
          <a:prstGeom prst="rect">
            <a:avLst/>
          </a:prstGeom>
          <a:solidFill>
            <a:schemeClr val="accent1"/>
          </a:solidFill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学科竞赛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获奖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23528" y="711201"/>
          <a:ext cx="8425180" cy="4029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8672"/>
                <a:gridCol w="1348740"/>
                <a:gridCol w="1027524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奖项名称</a:t>
                      </a:r>
                      <a:endParaRPr lang="zh-CN" altLang="en-US" sz="1800" b="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奖项级别</a:t>
                      </a:r>
                      <a:endParaRPr lang="zh-CN" altLang="en-US" sz="1800" b="1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人数</a:t>
                      </a:r>
                      <a:endParaRPr lang="zh-CN" altLang="en-US" sz="1800" b="1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zh-CN" sz="1800" b="0" kern="1200" dirty="0" smtClean="0">
                          <a:solidFill>
                            <a:schemeClr val="accen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“永旺杯”全国多语种口译大赛</a:t>
                      </a:r>
                      <a:endParaRPr lang="zh-CN" altLang="zh-CN" sz="1800" b="0" kern="1200" dirty="0">
                        <a:solidFill>
                          <a:schemeClr val="accent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zh-CN" sz="1800" b="0" kern="1200" dirty="0" smtClean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国家级</a:t>
                      </a:r>
                      <a:endParaRPr lang="zh-CN" altLang="zh-CN" sz="1800" b="0" kern="1200" dirty="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zh-CN" dirty="0" smtClean="0">
                          <a:solidFill>
                            <a:srgbClr val="005DA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endParaRPr lang="zh-CN" altLang="en-US" dirty="0">
                        <a:solidFill>
                          <a:srgbClr val="005DA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800" b="0" kern="1200" dirty="0" smtClean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德语专业大学生辩论赛</a:t>
                      </a:r>
                      <a:endParaRPr lang="zh-CN" altLang="zh-CN" sz="1800" b="0" kern="1200" dirty="0" smtClean="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800" dirty="0" smtClean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国家级</a:t>
                      </a:r>
                      <a:endParaRPr lang="zh-CN" altLang="zh-CN" sz="1800" dirty="0" smtClean="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dirty="0" smtClean="0">
                          <a:solidFill>
                            <a:srgbClr val="005DA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</a:t>
                      </a:r>
                      <a:endParaRPr lang="zh-CN" altLang="en-US" dirty="0">
                        <a:solidFill>
                          <a:srgbClr val="005DA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800" b="0" dirty="0" smtClean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全国大学生德语微视频大赛</a:t>
                      </a:r>
                      <a:endParaRPr lang="zh-CN" altLang="zh-CN" sz="1800" b="0" dirty="0" smtClean="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800" dirty="0" smtClean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省级</a:t>
                      </a:r>
                      <a:endParaRPr lang="zh-CN" altLang="zh-CN" sz="1800" dirty="0" smtClean="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dirty="0" smtClean="0">
                          <a:solidFill>
                            <a:srgbClr val="005DA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11</a:t>
                      </a:r>
                      <a:endParaRPr lang="zh-CN" altLang="en-US" dirty="0">
                        <a:solidFill>
                          <a:srgbClr val="005DA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800" b="0" dirty="0" smtClean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全国高校德语专业本科生学术创新大赛</a:t>
                      </a:r>
                      <a:endParaRPr lang="zh-CN" altLang="zh-CN" sz="1800" b="0" dirty="0" smtClean="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800" dirty="0" smtClean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省级</a:t>
                      </a:r>
                      <a:endParaRPr lang="zh-CN" altLang="zh-CN" sz="1800" dirty="0" smtClean="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dirty="0" smtClean="0">
                          <a:solidFill>
                            <a:srgbClr val="005DA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endParaRPr lang="zh-CN" altLang="en-US" dirty="0">
                        <a:solidFill>
                          <a:srgbClr val="005DA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zh-CN" sz="1800" b="0" dirty="0" smtClean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合肥学院“外教社杯”德语朗诵比赛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800" dirty="0" smtClean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校级</a:t>
                      </a:r>
                      <a:endParaRPr lang="zh-CN" altLang="zh-CN" sz="1800" dirty="0" smtClean="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dirty="0" smtClean="0">
                          <a:solidFill>
                            <a:srgbClr val="005DA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17</a:t>
                      </a:r>
                      <a:endParaRPr lang="zh-CN" altLang="en-US" dirty="0">
                        <a:solidFill>
                          <a:srgbClr val="005DA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800" b="0" dirty="0" smtClean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合肥学院“外教社杯”德语演讲比赛</a:t>
                      </a:r>
                      <a:endParaRPr lang="zh-CN" altLang="zh-CN" sz="1800" b="0" dirty="0" smtClean="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800" dirty="0" smtClean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校级</a:t>
                      </a:r>
                      <a:endParaRPr lang="zh-CN" altLang="zh-CN" sz="1800" dirty="0" smtClean="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dirty="0" smtClean="0">
                          <a:solidFill>
                            <a:srgbClr val="005DA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22</a:t>
                      </a:r>
                      <a:endParaRPr lang="zh-CN" altLang="en-US" dirty="0">
                        <a:solidFill>
                          <a:srgbClr val="005DA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dirty="0" smtClean="0">
                          <a:solidFill>
                            <a:srgbClr val="005DA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合肥学院第八届“挑战杯”大学生创业计划、公益创业赛</a:t>
                      </a:r>
                      <a:endParaRPr lang="zh-CN" altLang="en-US" sz="1800" b="0" dirty="0" smtClean="0">
                        <a:solidFill>
                          <a:srgbClr val="005DA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800" dirty="0" smtClean="0">
                          <a:solidFill>
                            <a:srgbClr val="005DA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校级</a:t>
                      </a:r>
                      <a:endParaRPr lang="zh-CN" altLang="zh-CN" sz="1800" dirty="0" smtClean="0">
                        <a:solidFill>
                          <a:srgbClr val="005DA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dirty="0" smtClean="0">
                          <a:solidFill>
                            <a:srgbClr val="005DA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</a:t>
                      </a:r>
                      <a:r>
                        <a:rPr lang="zh-CN" altLang="en-US" dirty="0" smtClean="0">
                          <a:solidFill>
                            <a:srgbClr val="005DA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团队</a:t>
                      </a:r>
                      <a:endParaRPr lang="zh-CN" altLang="en-US" dirty="0" smtClean="0">
                        <a:solidFill>
                          <a:srgbClr val="005DA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dirty="0" smtClean="0">
                          <a:solidFill>
                            <a:srgbClr val="005DA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合肥学院第九届“挑战杯”大学生哲学社会科学类</a:t>
                      </a:r>
                      <a:endParaRPr lang="zh-CN" altLang="en-US" sz="1800" b="0" dirty="0" smtClean="0">
                        <a:solidFill>
                          <a:srgbClr val="005DA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800" dirty="0" smtClean="0">
                          <a:solidFill>
                            <a:srgbClr val="005DA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校级</a:t>
                      </a:r>
                      <a:endParaRPr lang="zh-CN" altLang="zh-CN" sz="1800" dirty="0" smtClean="0">
                        <a:solidFill>
                          <a:srgbClr val="005DA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dirty="0">
                          <a:solidFill>
                            <a:srgbClr val="005DA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7</a:t>
                      </a:r>
                      <a:r>
                        <a:rPr lang="zh-CN" altLang="en-US" dirty="0">
                          <a:solidFill>
                            <a:srgbClr val="005DA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团队</a:t>
                      </a:r>
                      <a:endParaRPr lang="zh-CN" altLang="en-US" dirty="0">
                        <a:solidFill>
                          <a:srgbClr val="005DA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65"/>
            <a:ext cx="9144000" cy="5207000"/>
          </a:xfrm>
          <a:prstGeom prst="rect">
            <a:avLst/>
          </a:prstGeom>
        </p:spPr>
      </p:pic>
      <p:sp>
        <p:nvSpPr>
          <p:cNvPr id="2" name="Shape 1624"/>
          <p:cNvSpPr/>
          <p:nvPr/>
        </p:nvSpPr>
        <p:spPr>
          <a:xfrm>
            <a:off x="1999738" y="1647825"/>
            <a:ext cx="5596598" cy="2909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730" y="16970"/>
                  <a:pt x="4055" y="13284"/>
                  <a:pt x="7055" y="10308"/>
                </a:cubicBezTo>
                <a:cubicBezTo>
                  <a:pt x="10098" y="7290"/>
                  <a:pt x="13901" y="4973"/>
                  <a:pt x="18380" y="2877"/>
                </a:cubicBezTo>
                <a:lnTo>
                  <a:pt x="18198" y="0"/>
                </a:lnTo>
                <a:lnTo>
                  <a:pt x="21600" y="4603"/>
                </a:lnTo>
                <a:lnTo>
                  <a:pt x="18924" y="11507"/>
                </a:lnTo>
                <a:lnTo>
                  <a:pt x="18743" y="8630"/>
                </a:lnTo>
                <a:cubicBezTo>
                  <a:pt x="14655" y="9764"/>
                  <a:pt x="11069" y="11155"/>
                  <a:pt x="8004" y="13185"/>
                </a:cubicBezTo>
                <a:cubicBezTo>
                  <a:pt x="4885" y="15251"/>
                  <a:pt x="2242" y="17999"/>
                  <a:pt x="0" y="2160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 sz="1300"/>
          </a:p>
        </p:txBody>
      </p:sp>
      <p:sp>
        <p:nvSpPr>
          <p:cNvPr id="3" name="Text Placeholder 3"/>
          <p:cNvSpPr txBox="1"/>
          <p:nvPr/>
        </p:nvSpPr>
        <p:spPr>
          <a:xfrm>
            <a:off x="539552" y="3147814"/>
            <a:ext cx="1564386" cy="306559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zh-CN" sz="18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8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1800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 Placeholder 4"/>
          <p:cNvSpPr txBox="1"/>
          <p:nvPr/>
        </p:nvSpPr>
        <p:spPr>
          <a:xfrm>
            <a:off x="107504" y="3507854"/>
            <a:ext cx="2088232" cy="17622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zh-CN" altLang="en-US" sz="16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第十届</a:t>
            </a:r>
            <a:r>
              <a:rPr lang="zh-CN" altLang="en-US" sz="1600" b="1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全国高校德语辩论赛优胜奖、</a:t>
            </a:r>
            <a:r>
              <a:rPr lang="zh-CN" altLang="zh-CN" sz="16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永旺杯”第十届多语种全国口译大赛优秀奖 </a:t>
            </a:r>
            <a:endParaRPr lang="zh-CN" altLang="en-US" sz="1600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Shape 1626"/>
          <p:cNvSpPr/>
          <p:nvPr/>
        </p:nvSpPr>
        <p:spPr>
          <a:xfrm flipV="1">
            <a:off x="2386775" y="3111919"/>
            <a:ext cx="1" cy="1040216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lvl="0"/>
            <a:endParaRPr sz="1300"/>
          </a:p>
        </p:txBody>
      </p:sp>
      <p:sp>
        <p:nvSpPr>
          <p:cNvPr id="6" name="Shape 1627"/>
          <p:cNvSpPr/>
          <p:nvPr/>
        </p:nvSpPr>
        <p:spPr>
          <a:xfrm flipV="1">
            <a:off x="3382967" y="1975933"/>
            <a:ext cx="1" cy="1477275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lvl="0"/>
            <a:endParaRPr sz="1300"/>
          </a:p>
        </p:txBody>
      </p:sp>
      <p:sp>
        <p:nvSpPr>
          <p:cNvPr id="7" name="Shape 1628"/>
          <p:cNvSpPr/>
          <p:nvPr/>
        </p:nvSpPr>
        <p:spPr>
          <a:xfrm flipV="1">
            <a:off x="4343418" y="1472577"/>
            <a:ext cx="1" cy="1537162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lvl="0"/>
            <a:endParaRPr sz="1300"/>
          </a:p>
        </p:txBody>
      </p:sp>
      <p:sp>
        <p:nvSpPr>
          <p:cNvPr id="8" name="Shape 1629"/>
          <p:cNvSpPr/>
          <p:nvPr/>
        </p:nvSpPr>
        <p:spPr>
          <a:xfrm flipV="1">
            <a:off x="5508104" y="2571750"/>
            <a:ext cx="1" cy="1020713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lvl="0"/>
            <a:endParaRPr sz="1300"/>
          </a:p>
        </p:txBody>
      </p:sp>
      <p:sp>
        <p:nvSpPr>
          <p:cNvPr id="9" name="Shape 1630"/>
          <p:cNvSpPr/>
          <p:nvPr/>
        </p:nvSpPr>
        <p:spPr>
          <a:xfrm>
            <a:off x="2228247" y="2954713"/>
            <a:ext cx="317057" cy="317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lvl="0"/>
            <a:endParaRPr sz="1300"/>
          </a:p>
        </p:txBody>
      </p:sp>
      <p:sp>
        <p:nvSpPr>
          <p:cNvPr id="10" name="Shape 1636"/>
          <p:cNvSpPr/>
          <p:nvPr/>
        </p:nvSpPr>
        <p:spPr>
          <a:xfrm>
            <a:off x="3221931" y="1802836"/>
            <a:ext cx="317058" cy="317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lvl="0"/>
            <a:endParaRPr sz="1300"/>
          </a:p>
        </p:txBody>
      </p:sp>
      <p:sp>
        <p:nvSpPr>
          <p:cNvPr id="11" name="Shape 1642"/>
          <p:cNvSpPr/>
          <p:nvPr/>
        </p:nvSpPr>
        <p:spPr>
          <a:xfrm>
            <a:off x="4187009" y="1174572"/>
            <a:ext cx="317058" cy="317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lvl="0"/>
            <a:endParaRPr sz="1300"/>
          </a:p>
        </p:txBody>
      </p:sp>
      <p:sp>
        <p:nvSpPr>
          <p:cNvPr id="12" name="Shape 1648"/>
          <p:cNvSpPr/>
          <p:nvPr/>
        </p:nvSpPr>
        <p:spPr>
          <a:xfrm>
            <a:off x="5364088" y="3579862"/>
            <a:ext cx="317058" cy="317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lvl="0"/>
            <a:endParaRPr sz="1300"/>
          </a:p>
        </p:txBody>
      </p:sp>
      <p:sp>
        <p:nvSpPr>
          <p:cNvPr id="13" name="Shape 1653"/>
          <p:cNvSpPr/>
          <p:nvPr/>
        </p:nvSpPr>
        <p:spPr>
          <a:xfrm>
            <a:off x="2343445" y="4114971"/>
            <a:ext cx="86660" cy="86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 sz="1300"/>
          </a:p>
        </p:txBody>
      </p:sp>
      <p:sp>
        <p:nvSpPr>
          <p:cNvPr id="14" name="Shape 1654"/>
          <p:cNvSpPr/>
          <p:nvPr/>
        </p:nvSpPr>
        <p:spPr>
          <a:xfrm>
            <a:off x="3315555" y="3387638"/>
            <a:ext cx="134823" cy="134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 sz="1300"/>
          </a:p>
        </p:txBody>
      </p:sp>
      <p:sp>
        <p:nvSpPr>
          <p:cNvPr id="15" name="Shape 1655"/>
          <p:cNvSpPr/>
          <p:nvPr/>
        </p:nvSpPr>
        <p:spPr>
          <a:xfrm>
            <a:off x="4256766" y="2925803"/>
            <a:ext cx="173305" cy="173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 sz="1300"/>
          </a:p>
        </p:txBody>
      </p:sp>
      <p:sp>
        <p:nvSpPr>
          <p:cNvPr id="16" name="Shape 1656"/>
          <p:cNvSpPr/>
          <p:nvPr/>
        </p:nvSpPr>
        <p:spPr>
          <a:xfrm>
            <a:off x="5436096" y="2499742"/>
            <a:ext cx="214313" cy="214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 sz="1300"/>
          </a:p>
        </p:txBody>
      </p:sp>
      <p:sp>
        <p:nvSpPr>
          <p:cNvPr id="18" name="Text Placeholder 3"/>
          <p:cNvSpPr txBox="1"/>
          <p:nvPr/>
        </p:nvSpPr>
        <p:spPr>
          <a:xfrm>
            <a:off x="2051720" y="1347614"/>
            <a:ext cx="1687871" cy="3065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zh-CN" sz="1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kumimoji="1" lang="zh-CN" altLang="en-US" sz="1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1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 Placeholder 4"/>
          <p:cNvSpPr txBox="1"/>
          <p:nvPr/>
        </p:nvSpPr>
        <p:spPr>
          <a:xfrm>
            <a:off x="107504" y="1419622"/>
            <a:ext cx="2832657" cy="4658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kumimoji="1" lang="zh-CN" altLang="en-US" sz="16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“永旺杯”</a:t>
            </a:r>
            <a:r>
              <a:rPr kumimoji="1" lang="zh-CN" altLang="en-US" sz="1600" b="1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第十一届多语种全国口译大赛三等奖、</a:t>
            </a:r>
            <a:r>
              <a:rPr lang="zh-CN" altLang="zh-CN" sz="16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第十一届</a:t>
            </a:r>
            <a:r>
              <a:rPr lang="zh-CN" altLang="zh-CN" sz="1600" b="1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全国高校德语辩论赛优胜奖、</a:t>
            </a:r>
            <a:r>
              <a:rPr lang="zh-CN" altLang="en-US" sz="16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外教社杯”全国大学生德语</a:t>
            </a:r>
            <a:r>
              <a:rPr lang="zh-CN" altLang="zh-CN" sz="16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6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微视频”</a:t>
            </a:r>
            <a:r>
              <a:rPr lang="zh-CN" altLang="en-US" sz="1600" b="1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大赛优胜奖</a:t>
            </a:r>
            <a:endParaRPr lang="en-US" altLang="zh-CN" sz="1600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endParaRPr lang="en-US" altLang="zh-CN" sz="1600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Text Placeholder 3"/>
          <p:cNvSpPr txBox="1"/>
          <p:nvPr/>
        </p:nvSpPr>
        <p:spPr>
          <a:xfrm>
            <a:off x="4499819" y="910865"/>
            <a:ext cx="1391589" cy="3065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18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1800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 Placeholder 4"/>
          <p:cNvSpPr txBox="1"/>
          <p:nvPr/>
        </p:nvSpPr>
        <p:spPr>
          <a:xfrm>
            <a:off x="4504055" y="1322705"/>
            <a:ext cx="1922145" cy="4660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zh-CN" altLang="en-US" sz="1600" b="1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第十二届</a:t>
            </a:r>
            <a:r>
              <a:rPr lang="zh-CN" altLang="en-US" sz="16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全国高校德语辩论赛三等奖</a:t>
            </a:r>
            <a:endParaRPr lang="zh-CN" altLang="en-US" sz="1600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 Placeholder 3"/>
          <p:cNvSpPr txBox="1"/>
          <p:nvPr/>
        </p:nvSpPr>
        <p:spPr>
          <a:xfrm>
            <a:off x="5724128" y="3507854"/>
            <a:ext cx="1390717" cy="3065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1800" b="1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1800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 Placeholder 4"/>
          <p:cNvSpPr txBox="1"/>
          <p:nvPr/>
        </p:nvSpPr>
        <p:spPr>
          <a:xfrm>
            <a:off x="4499992" y="3939902"/>
            <a:ext cx="3024336" cy="6480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zh-CN" altLang="en-US" sz="1600" b="1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“外教社杯”全国大学生德语</a:t>
            </a:r>
            <a:r>
              <a:rPr lang="zh-CN" altLang="zh-CN" sz="16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600" b="1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微视频”大赛二等奖、</a:t>
            </a:r>
            <a:r>
              <a:rPr kumimoji="1" lang="zh-CN" altLang="en-US" sz="16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“永旺杯”</a:t>
            </a:r>
            <a:r>
              <a:rPr kumimoji="1" lang="zh-CN" altLang="en-US" sz="1600" b="1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第十三届多语种全国口译大赛优秀奖</a:t>
            </a:r>
            <a:endParaRPr lang="en-US" altLang="zh-CN" sz="1600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 Placeholder 4"/>
          <p:cNvSpPr txBox="1"/>
          <p:nvPr/>
        </p:nvSpPr>
        <p:spPr>
          <a:xfrm>
            <a:off x="2290347" y="3007902"/>
            <a:ext cx="192855" cy="23178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100" dirty="0">
                <a:solidFill>
                  <a:srgbClr val="FCFC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id-ID" sz="1100" dirty="0">
              <a:solidFill>
                <a:srgbClr val="FCFCF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 Placeholder 4"/>
          <p:cNvSpPr txBox="1"/>
          <p:nvPr/>
        </p:nvSpPr>
        <p:spPr>
          <a:xfrm>
            <a:off x="3284033" y="1845469"/>
            <a:ext cx="192855" cy="23178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100" dirty="0">
                <a:solidFill>
                  <a:srgbClr val="FCFC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id-ID" sz="1100" dirty="0">
              <a:solidFill>
                <a:srgbClr val="FCFCF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 Placeholder 4"/>
          <p:cNvSpPr txBox="1"/>
          <p:nvPr/>
        </p:nvSpPr>
        <p:spPr>
          <a:xfrm>
            <a:off x="4251948" y="1217207"/>
            <a:ext cx="192855" cy="23178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100" dirty="0">
                <a:solidFill>
                  <a:srgbClr val="FCFC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id-ID" sz="1100" dirty="0">
              <a:solidFill>
                <a:srgbClr val="FCFCF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 Placeholder 4"/>
          <p:cNvSpPr txBox="1"/>
          <p:nvPr/>
        </p:nvSpPr>
        <p:spPr>
          <a:xfrm>
            <a:off x="5436096" y="3579862"/>
            <a:ext cx="192855" cy="23178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100" dirty="0">
                <a:solidFill>
                  <a:srgbClr val="FCFC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id-ID" sz="1100" dirty="0">
              <a:solidFill>
                <a:srgbClr val="FCFCF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Shape 1625"/>
          <p:cNvSpPr/>
          <p:nvPr/>
        </p:nvSpPr>
        <p:spPr>
          <a:xfrm>
            <a:off x="7811725" y="1708418"/>
            <a:ext cx="1040216" cy="1040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 sz="1300"/>
          </a:p>
        </p:txBody>
      </p:sp>
      <p:sp>
        <p:nvSpPr>
          <p:cNvPr id="29" name="Shape 1657"/>
          <p:cNvSpPr/>
          <p:nvPr/>
        </p:nvSpPr>
        <p:spPr>
          <a:xfrm>
            <a:off x="8171765" y="1851417"/>
            <a:ext cx="310148" cy="317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sz="1300"/>
          </a:p>
        </p:txBody>
      </p:sp>
      <p:sp>
        <p:nvSpPr>
          <p:cNvPr id="30" name="Text Placeholder 3"/>
          <p:cNvSpPr txBox="1"/>
          <p:nvPr/>
        </p:nvSpPr>
        <p:spPr>
          <a:xfrm>
            <a:off x="7955741" y="2168277"/>
            <a:ext cx="765012" cy="3065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获奖</a:t>
            </a:r>
            <a:endParaRPr lang="id-ID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itle 1"/>
          <p:cNvSpPr txBox="1"/>
          <p:nvPr/>
        </p:nvSpPr>
        <p:spPr>
          <a:xfrm>
            <a:off x="0" y="328930"/>
            <a:ext cx="4257675" cy="489585"/>
          </a:xfrm>
          <a:prstGeom prst="rect">
            <a:avLst/>
          </a:prstGeom>
          <a:solidFill>
            <a:schemeClr val="accent1"/>
          </a:solidFill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学科竞赛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获奖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Shape 1656"/>
          <p:cNvSpPr/>
          <p:nvPr/>
        </p:nvSpPr>
        <p:spPr>
          <a:xfrm>
            <a:off x="6516216" y="2355726"/>
            <a:ext cx="214313" cy="214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 sz="1300"/>
          </a:p>
        </p:txBody>
      </p:sp>
      <p:sp>
        <p:nvSpPr>
          <p:cNvPr id="34" name="Shape 1629"/>
          <p:cNvSpPr/>
          <p:nvPr/>
        </p:nvSpPr>
        <p:spPr>
          <a:xfrm flipV="1">
            <a:off x="6588224" y="1347614"/>
            <a:ext cx="1" cy="1020713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lvl="0"/>
            <a:endParaRPr sz="1300"/>
          </a:p>
        </p:txBody>
      </p:sp>
      <p:sp>
        <p:nvSpPr>
          <p:cNvPr id="35" name="Shape 1648"/>
          <p:cNvSpPr/>
          <p:nvPr/>
        </p:nvSpPr>
        <p:spPr>
          <a:xfrm>
            <a:off x="6444208" y="987574"/>
            <a:ext cx="317058" cy="317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lvl="0"/>
            <a:endParaRPr sz="1300"/>
          </a:p>
        </p:txBody>
      </p:sp>
      <p:sp>
        <p:nvSpPr>
          <p:cNvPr id="36" name="Text Placeholder 4"/>
          <p:cNvSpPr txBox="1"/>
          <p:nvPr/>
        </p:nvSpPr>
        <p:spPr>
          <a:xfrm>
            <a:off x="6516216" y="1059582"/>
            <a:ext cx="192855" cy="23178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100" dirty="0" smtClean="0">
                <a:solidFill>
                  <a:srgbClr val="FCFC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id-ID" sz="1100" dirty="0">
              <a:solidFill>
                <a:srgbClr val="FCFCF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 Placeholder 3"/>
          <p:cNvSpPr txBox="1"/>
          <p:nvPr/>
        </p:nvSpPr>
        <p:spPr>
          <a:xfrm>
            <a:off x="6732240" y="627534"/>
            <a:ext cx="1390717" cy="3065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endParaRPr lang="zh-CN" altLang="en-US" sz="1800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 Placeholder 4"/>
          <p:cNvSpPr txBox="1"/>
          <p:nvPr/>
        </p:nvSpPr>
        <p:spPr>
          <a:xfrm>
            <a:off x="6809660" y="987574"/>
            <a:ext cx="2336360" cy="4658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buClrTx/>
              <a:buSzTx/>
            </a:pPr>
            <a:r>
              <a:rPr lang="zh-CN" altLang="en-US" sz="16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全国高校德语专业本科</a:t>
            </a:r>
            <a:endParaRPr lang="zh-CN" altLang="en-US" sz="1600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  <a:buClrTx/>
              <a:buSzTx/>
            </a:pPr>
            <a:r>
              <a:rPr lang="zh-CN" altLang="en-US" sz="16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生学术创新大赛优胜奖</a:t>
            </a:r>
            <a:endParaRPr lang="zh-CN" altLang="en-US" sz="1600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50"/>
                            </p:stCondLst>
                            <p:childTnLst>
                              <p:par>
                                <p:cTn id="6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7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25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75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25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750"/>
                            </p:stCondLst>
                            <p:childTnLst>
                              <p:par>
                                <p:cTn id="1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25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5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6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2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75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250"/>
                            </p:stCondLst>
                            <p:childTnLst>
                              <p:par>
                                <p:cTn id="1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750"/>
                            </p:stCondLst>
                            <p:childTnLst>
                              <p:par>
                                <p:cTn id="1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1250"/>
                            </p:stCondLst>
                            <p:childTnLst>
                              <p:par>
                                <p:cTn id="15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 build="p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bldLvl="0" animBg="1"/>
      <p:bldP spid="28" grpId="1" bldLvl="0" animBg="1"/>
      <p:bldP spid="29" grpId="0" bldLvl="0" animBg="1"/>
      <p:bldP spid="30" grpId="0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35" y="205740"/>
            <a:ext cx="5011420" cy="603250"/>
          </a:xfr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kumimoji="1"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Himalaya" panose="01010100010101010101"/>
              </a:rPr>
              <a:t>学科竞赛获奖</a:t>
            </a:r>
            <a:endParaRPr kumimoji="1" lang="zh-CN" altLang="en-US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Himalaya" panose="01010100010101010101"/>
            </a:endParaRPr>
          </a:p>
        </p:txBody>
      </p:sp>
      <p:pic>
        <p:nvPicPr>
          <p:cNvPr id="15" name="图片 15" descr="pt2022_04_30_11_51_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160" y="1343025"/>
            <a:ext cx="3145155" cy="3107690"/>
          </a:xfrm>
          <a:prstGeom prst="rect">
            <a:avLst/>
          </a:prstGeom>
        </p:spPr>
      </p:pic>
      <p:pic>
        <p:nvPicPr>
          <p:cNvPr id="9" name="图片 9" descr="pt2022_05_12_19_46_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710" y="1352550"/>
            <a:ext cx="3381375" cy="3098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4" name="矩形 63"/>
          <p:cNvSpPr/>
          <p:nvPr/>
        </p:nvSpPr>
        <p:spPr>
          <a:xfrm>
            <a:off x="5438511" y="2119952"/>
            <a:ext cx="2827147" cy="500137"/>
          </a:xfrm>
          <a:prstGeom prst="rect">
            <a:avLst/>
          </a:prstGeom>
          <a:ln w="1587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GB" sz="28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师资</a:t>
            </a:r>
            <a:r>
              <a:rPr lang="zh-CN" altLang="en-US" sz="28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情况</a:t>
            </a:r>
            <a:endParaRPr lang="en-GB" altLang="zh-CN" sz="28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508872" y="3330601"/>
            <a:ext cx="2827146" cy="500137"/>
          </a:xfrm>
          <a:prstGeom prst="rect">
            <a:avLst/>
          </a:prstGeom>
          <a:ln w="1587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教学效果</a:t>
            </a:r>
            <a:endParaRPr lang="en-GB" altLang="zh-CN" sz="28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82290" y="1748301"/>
            <a:ext cx="3221132" cy="1692605"/>
            <a:chOff x="599173" y="1327698"/>
            <a:chExt cx="3221132" cy="1692605"/>
          </a:xfrm>
        </p:grpSpPr>
        <p:sp>
          <p:nvSpPr>
            <p:cNvPr id="52" name="平行四边形 51"/>
            <p:cNvSpPr/>
            <p:nvPr/>
          </p:nvSpPr>
          <p:spPr>
            <a:xfrm>
              <a:off x="599173" y="1327698"/>
              <a:ext cx="3221132" cy="1692605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5" name="Text Placeholder 4"/>
            <p:cNvSpPr txBox="1"/>
            <p:nvPr/>
          </p:nvSpPr>
          <p:spPr>
            <a:xfrm>
              <a:off x="1113211" y="1873516"/>
              <a:ext cx="2256285" cy="49678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7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4773885" y="2041802"/>
            <a:ext cx="526267" cy="526267"/>
            <a:chOff x="3995936" y="1495374"/>
            <a:chExt cx="720080" cy="720080"/>
          </a:xfrm>
        </p:grpSpPr>
        <p:sp>
          <p:nvSpPr>
            <p:cNvPr id="82" name="椭圆 81"/>
            <p:cNvSpPr/>
            <p:nvPr/>
          </p:nvSpPr>
          <p:spPr>
            <a:xfrm>
              <a:off x="3995936" y="1495374"/>
              <a:ext cx="720080" cy="720080"/>
            </a:xfrm>
            <a:prstGeom prst="ellipse">
              <a:avLst/>
            </a:prstGeom>
            <a:solidFill>
              <a:srgbClr val="005D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TextBox 15"/>
            <p:cNvSpPr txBox="1"/>
            <p:nvPr/>
          </p:nvSpPr>
          <p:spPr>
            <a:xfrm>
              <a:off x="4023348" y="1567957"/>
              <a:ext cx="665025" cy="547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4773885" y="3277554"/>
            <a:ext cx="526267" cy="526267"/>
            <a:chOff x="3995936" y="1495374"/>
            <a:chExt cx="720080" cy="720080"/>
          </a:xfrm>
        </p:grpSpPr>
        <p:sp>
          <p:nvSpPr>
            <p:cNvPr id="85" name="椭圆 84"/>
            <p:cNvSpPr/>
            <p:nvPr/>
          </p:nvSpPr>
          <p:spPr>
            <a:xfrm>
              <a:off x="3995936" y="1495374"/>
              <a:ext cx="720080" cy="720080"/>
            </a:xfrm>
            <a:prstGeom prst="ellipse">
              <a:avLst/>
            </a:prstGeom>
            <a:solidFill>
              <a:srgbClr val="005D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TextBox 15"/>
            <p:cNvSpPr txBox="1"/>
            <p:nvPr/>
          </p:nvSpPr>
          <p:spPr>
            <a:xfrm>
              <a:off x="4023348" y="1567957"/>
              <a:ext cx="665025" cy="547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773886" y="746328"/>
            <a:ext cx="526267" cy="526267"/>
            <a:chOff x="3995936" y="1495374"/>
            <a:chExt cx="720080" cy="720080"/>
          </a:xfrm>
        </p:grpSpPr>
        <p:sp>
          <p:nvSpPr>
            <p:cNvPr id="23" name="椭圆 22"/>
            <p:cNvSpPr/>
            <p:nvPr/>
          </p:nvSpPr>
          <p:spPr>
            <a:xfrm>
              <a:off x="3995936" y="1495374"/>
              <a:ext cx="720080" cy="720080"/>
            </a:xfrm>
            <a:prstGeom prst="ellipse">
              <a:avLst/>
            </a:prstGeom>
            <a:solidFill>
              <a:srgbClr val="005D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TextBox 15"/>
            <p:cNvSpPr txBox="1"/>
            <p:nvPr/>
          </p:nvSpPr>
          <p:spPr>
            <a:xfrm>
              <a:off x="4023348" y="1567957"/>
              <a:ext cx="599832" cy="493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TextBox 48"/>
          <p:cNvSpPr txBox="1"/>
          <p:nvPr/>
        </p:nvSpPr>
        <p:spPr>
          <a:xfrm>
            <a:off x="5476583" y="807162"/>
            <a:ext cx="1687705" cy="500139"/>
          </a:xfrm>
          <a:prstGeom prst="rect">
            <a:avLst/>
          </a:prstGeom>
          <a:noFill/>
        </p:spPr>
        <p:txBody>
          <a:bodyPr wrap="square" lIns="68584" tIns="34291" rIns="68584" bIns="34291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专业概况</a:t>
            </a:r>
            <a:endParaRPr kumimoji="1" lang="en-US" altLang="zh-CN" sz="28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7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85" y="0"/>
            <a:ext cx="10056495" cy="5143500"/>
          </a:xfrm>
          <a:prstGeom prst="rect">
            <a:avLst/>
          </a:prstGeom>
        </p:spPr>
      </p:pic>
      <p:sp>
        <p:nvSpPr>
          <p:cNvPr id="13" name="Shape 2027"/>
          <p:cNvSpPr/>
          <p:nvPr/>
        </p:nvSpPr>
        <p:spPr>
          <a:xfrm>
            <a:off x="5654873" y="3304101"/>
            <a:ext cx="1734500" cy="3641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algn="r">
              <a:lnSpc>
                <a:spcPct val="120000"/>
              </a:lnSpc>
              <a:spcBef>
                <a:spcPts val="4500"/>
              </a:spcBef>
              <a:defRPr sz="2000">
                <a:solidFill>
                  <a:srgbClr val="53585F"/>
                </a:solidFill>
              </a:defRPr>
            </a:lvl1pPr>
          </a:lstStyle>
          <a:p>
            <a:pPr algn="just"/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Shape 2028"/>
          <p:cNvSpPr/>
          <p:nvPr/>
        </p:nvSpPr>
        <p:spPr>
          <a:xfrm>
            <a:off x="6308568" y="1705508"/>
            <a:ext cx="1401999" cy="30121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>
            <a:lvl1pPr algn="r">
              <a:defRPr sz="3500">
                <a:solidFill>
                  <a:srgbClr val="53585F"/>
                </a:solidFill>
              </a:defRPr>
            </a:lvl1pPr>
          </a:lstStyle>
          <a:p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Shape 2036"/>
          <p:cNvSpPr/>
          <p:nvPr/>
        </p:nvSpPr>
        <p:spPr>
          <a:xfrm>
            <a:off x="7808217" y="3350150"/>
            <a:ext cx="301592" cy="321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3" h="21260" extrusionOk="0">
                <a:moveTo>
                  <a:pt x="11752" y="11733"/>
                </a:moveTo>
                <a:lnTo>
                  <a:pt x="9401" y="11733"/>
                </a:lnTo>
                <a:lnTo>
                  <a:pt x="9401" y="5975"/>
                </a:lnTo>
                <a:lnTo>
                  <a:pt x="11752" y="5975"/>
                </a:lnTo>
                <a:cubicBezTo>
                  <a:pt x="11752" y="5975"/>
                  <a:pt x="11752" y="11733"/>
                  <a:pt x="11752" y="11733"/>
                </a:cubicBezTo>
                <a:close/>
                <a:moveTo>
                  <a:pt x="11752" y="15276"/>
                </a:moveTo>
                <a:lnTo>
                  <a:pt x="9401" y="15276"/>
                </a:lnTo>
                <a:lnTo>
                  <a:pt x="9401" y="12951"/>
                </a:lnTo>
                <a:lnTo>
                  <a:pt x="11752" y="12951"/>
                </a:lnTo>
                <a:cubicBezTo>
                  <a:pt x="11752" y="12951"/>
                  <a:pt x="11752" y="15276"/>
                  <a:pt x="11752" y="15276"/>
                </a:cubicBezTo>
                <a:close/>
                <a:moveTo>
                  <a:pt x="20789" y="13227"/>
                </a:moveTo>
                <a:lnTo>
                  <a:pt x="18761" y="11523"/>
                </a:lnTo>
                <a:cubicBezTo>
                  <a:pt x="18172" y="11029"/>
                  <a:pt x="18172" y="10223"/>
                  <a:pt x="18761" y="9729"/>
                </a:cubicBezTo>
                <a:lnTo>
                  <a:pt x="20789" y="8025"/>
                </a:lnTo>
                <a:cubicBezTo>
                  <a:pt x="21376" y="7532"/>
                  <a:pt x="21220" y="7072"/>
                  <a:pt x="20441" y="7001"/>
                </a:cubicBezTo>
                <a:lnTo>
                  <a:pt x="17751" y="6761"/>
                </a:lnTo>
                <a:cubicBezTo>
                  <a:pt x="16971" y="6692"/>
                  <a:pt x="16552" y="6061"/>
                  <a:pt x="16819" y="5360"/>
                </a:cubicBezTo>
                <a:lnTo>
                  <a:pt x="18247" y="1615"/>
                </a:lnTo>
                <a:cubicBezTo>
                  <a:pt x="18515" y="912"/>
                  <a:pt x="18188" y="656"/>
                  <a:pt x="17520" y="1047"/>
                </a:cubicBezTo>
                <a:lnTo>
                  <a:pt x="14346" y="2896"/>
                </a:lnTo>
                <a:cubicBezTo>
                  <a:pt x="13678" y="3285"/>
                  <a:pt x="12815" y="3072"/>
                  <a:pt x="12430" y="2423"/>
                </a:cubicBezTo>
                <a:lnTo>
                  <a:pt x="11279" y="489"/>
                </a:lnTo>
                <a:cubicBezTo>
                  <a:pt x="10893" y="-160"/>
                  <a:pt x="10255" y="-164"/>
                  <a:pt x="9860" y="481"/>
                </a:cubicBezTo>
                <a:lnTo>
                  <a:pt x="8793" y="2232"/>
                </a:lnTo>
                <a:cubicBezTo>
                  <a:pt x="8398" y="2877"/>
                  <a:pt x="7493" y="3153"/>
                  <a:pt x="6781" y="2844"/>
                </a:cubicBezTo>
                <a:lnTo>
                  <a:pt x="4900" y="2031"/>
                </a:lnTo>
                <a:cubicBezTo>
                  <a:pt x="4188" y="1723"/>
                  <a:pt x="3639" y="2080"/>
                  <a:pt x="3682" y="2825"/>
                </a:cubicBezTo>
                <a:lnTo>
                  <a:pt x="3784" y="4615"/>
                </a:lnTo>
                <a:cubicBezTo>
                  <a:pt x="3826" y="5360"/>
                  <a:pt x="3242" y="6128"/>
                  <a:pt x="2486" y="6320"/>
                </a:cubicBezTo>
                <a:lnTo>
                  <a:pt x="670" y="6780"/>
                </a:lnTo>
                <a:cubicBezTo>
                  <a:pt x="-85" y="6972"/>
                  <a:pt x="-224" y="7532"/>
                  <a:pt x="365" y="8025"/>
                </a:cubicBezTo>
                <a:lnTo>
                  <a:pt x="2394" y="9729"/>
                </a:lnTo>
                <a:cubicBezTo>
                  <a:pt x="2981" y="10223"/>
                  <a:pt x="2981" y="11029"/>
                  <a:pt x="2394" y="11523"/>
                </a:cubicBezTo>
                <a:lnTo>
                  <a:pt x="365" y="13225"/>
                </a:lnTo>
                <a:cubicBezTo>
                  <a:pt x="-224" y="13720"/>
                  <a:pt x="-68" y="14196"/>
                  <a:pt x="709" y="14285"/>
                </a:cubicBezTo>
                <a:lnTo>
                  <a:pt x="3171" y="14567"/>
                </a:lnTo>
                <a:cubicBezTo>
                  <a:pt x="3948" y="14656"/>
                  <a:pt x="4381" y="15309"/>
                  <a:pt x="4133" y="16017"/>
                </a:cubicBezTo>
                <a:lnTo>
                  <a:pt x="2869" y="19625"/>
                </a:lnTo>
                <a:cubicBezTo>
                  <a:pt x="2622" y="20333"/>
                  <a:pt x="2976" y="20609"/>
                  <a:pt x="3655" y="20240"/>
                </a:cubicBezTo>
                <a:lnTo>
                  <a:pt x="6549" y="18661"/>
                </a:lnTo>
                <a:cubicBezTo>
                  <a:pt x="7229" y="18291"/>
                  <a:pt x="8143" y="18495"/>
                  <a:pt x="8581" y="19113"/>
                </a:cubicBezTo>
                <a:lnTo>
                  <a:pt x="9782" y="20816"/>
                </a:lnTo>
                <a:cubicBezTo>
                  <a:pt x="10219" y="21436"/>
                  <a:pt x="10875" y="21403"/>
                  <a:pt x="11240" y="20741"/>
                </a:cubicBezTo>
                <a:lnTo>
                  <a:pt x="12297" y="18823"/>
                </a:lnTo>
                <a:cubicBezTo>
                  <a:pt x="12660" y="18160"/>
                  <a:pt x="13532" y="17891"/>
                  <a:pt x="14234" y="18221"/>
                </a:cubicBezTo>
                <a:lnTo>
                  <a:pt x="16272" y="19181"/>
                </a:lnTo>
                <a:cubicBezTo>
                  <a:pt x="16974" y="19511"/>
                  <a:pt x="17514" y="19172"/>
                  <a:pt x="17472" y="18427"/>
                </a:cubicBezTo>
                <a:lnTo>
                  <a:pt x="17370" y="16637"/>
                </a:lnTo>
                <a:cubicBezTo>
                  <a:pt x="17327" y="15891"/>
                  <a:pt x="17912" y="15124"/>
                  <a:pt x="18668" y="14932"/>
                </a:cubicBezTo>
                <a:lnTo>
                  <a:pt x="20482" y="14472"/>
                </a:lnTo>
                <a:cubicBezTo>
                  <a:pt x="21239" y="14280"/>
                  <a:pt x="21376" y="13720"/>
                  <a:pt x="20789" y="13227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300"/>
          </a:p>
        </p:txBody>
      </p:sp>
      <p:sp>
        <p:nvSpPr>
          <p:cNvPr id="7" name="Title 1"/>
          <p:cNvSpPr txBox="1"/>
          <p:nvPr/>
        </p:nvSpPr>
        <p:spPr>
          <a:xfrm>
            <a:off x="-99507" y="48"/>
            <a:ext cx="3930145" cy="600218"/>
          </a:xfrm>
          <a:prstGeom prst="rect">
            <a:avLst/>
          </a:prstGeom>
          <a:solidFill>
            <a:srgbClr val="005DA2"/>
          </a:solidFill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endParaRPr lang="en-GB" altLang="zh-CN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39115" y="38735"/>
            <a:ext cx="2316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pitchFamily="34" charset="0"/>
              </a:rPr>
              <a:t>国际交流活动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00100" y="1419860"/>
            <a:ext cx="8020372" cy="22621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200000"/>
              </a:lnSpc>
              <a:buFont typeface="Arial" panose="020B0604020202020204"/>
              <a:buChar char="•"/>
            </a:pPr>
            <a:r>
              <a:rPr lang="en-US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2017</a:t>
            </a:r>
            <a:r>
              <a:rPr lang="zh-CN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年起，德语专业共计</a:t>
            </a:r>
            <a:r>
              <a:rPr 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</a:t>
            </a:r>
            <a:r>
              <a:rPr lang="zh-CN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人次赴德国布伦瑞克工业大学、奥斯纳布吕克大学、波恩大学、雅德大学等参加夏令营项目</a:t>
            </a:r>
            <a:r>
              <a:rPr lang="zh-CN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20204"/>
              <a:buChar char="•"/>
            </a:pPr>
            <a:r>
              <a:rPr lang="en-US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2019</a:t>
            </a:r>
            <a:r>
              <a:rPr lang="zh-CN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年起，</a:t>
            </a:r>
            <a:r>
              <a:rPr 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</a:t>
            </a:r>
            <a:r>
              <a:rPr lang="zh-CN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人赴德国西萨克森茨维考应用</a:t>
            </a:r>
            <a:r>
              <a:rPr lang="zh-CN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科学大学参加交换生项目</a:t>
            </a:r>
            <a:r>
              <a:rPr lang="zh-CN" altLang="en-US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20204"/>
              <a:buChar char="•"/>
            </a:pPr>
            <a:r>
              <a:rPr lang="en-US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人获德国学术交流中心奖学金赴德高校学习交流。</a:t>
            </a:r>
            <a:endParaRPr lang="zh-CN" altLang="en-US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0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85" y="0"/>
            <a:ext cx="10056495" cy="5143500"/>
          </a:xfrm>
          <a:prstGeom prst="rect">
            <a:avLst/>
          </a:prstGeom>
        </p:spPr>
      </p:pic>
      <p:sp>
        <p:nvSpPr>
          <p:cNvPr id="8" name="Shape 2022"/>
          <p:cNvSpPr/>
          <p:nvPr/>
        </p:nvSpPr>
        <p:spPr>
          <a:xfrm>
            <a:off x="0" y="1419860"/>
            <a:ext cx="1299845" cy="30099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r>
              <a:rPr kumimoji="1"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德国布伦瑞克工业大学夏令营 </a:t>
            </a:r>
            <a:endParaRPr kumimoji="1" lang="zh-CN" altLang="en-US" sz="1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Shape 2027"/>
          <p:cNvSpPr/>
          <p:nvPr/>
        </p:nvSpPr>
        <p:spPr>
          <a:xfrm>
            <a:off x="5654873" y="3304101"/>
            <a:ext cx="1734500" cy="3641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algn="r">
              <a:lnSpc>
                <a:spcPct val="120000"/>
              </a:lnSpc>
              <a:spcBef>
                <a:spcPts val="4500"/>
              </a:spcBef>
              <a:defRPr sz="2000">
                <a:solidFill>
                  <a:srgbClr val="53585F"/>
                </a:solidFill>
              </a:defRPr>
            </a:lvl1pPr>
          </a:lstStyle>
          <a:p>
            <a:pPr algn="just"/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Shape 2028"/>
          <p:cNvSpPr/>
          <p:nvPr/>
        </p:nvSpPr>
        <p:spPr>
          <a:xfrm>
            <a:off x="6308568" y="1705508"/>
            <a:ext cx="1401999" cy="30121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>
            <a:lvl1pPr algn="r">
              <a:defRPr sz="3500">
                <a:solidFill>
                  <a:srgbClr val="53585F"/>
                </a:solidFill>
              </a:defRPr>
            </a:lvl1pPr>
          </a:lstStyle>
          <a:p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 Placeholder 5"/>
          <p:cNvSpPr txBox="1"/>
          <p:nvPr/>
        </p:nvSpPr>
        <p:spPr>
          <a:xfrm>
            <a:off x="7164070" y="747395"/>
            <a:ext cx="2339975" cy="17938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德国西萨克森茨维考</a:t>
            </a:r>
            <a:endParaRPr lang="zh-CN" altLang="en-US" sz="1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应用科学大学海外学期</a:t>
            </a:r>
            <a:endParaRPr lang="zh-CN" altLang="en-US" sz="1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Shape 2036"/>
          <p:cNvSpPr/>
          <p:nvPr/>
        </p:nvSpPr>
        <p:spPr>
          <a:xfrm>
            <a:off x="7808217" y="3350150"/>
            <a:ext cx="301592" cy="321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3" h="21260" extrusionOk="0">
                <a:moveTo>
                  <a:pt x="11752" y="11733"/>
                </a:moveTo>
                <a:lnTo>
                  <a:pt x="9401" y="11733"/>
                </a:lnTo>
                <a:lnTo>
                  <a:pt x="9401" y="5975"/>
                </a:lnTo>
                <a:lnTo>
                  <a:pt x="11752" y="5975"/>
                </a:lnTo>
                <a:cubicBezTo>
                  <a:pt x="11752" y="5975"/>
                  <a:pt x="11752" y="11733"/>
                  <a:pt x="11752" y="11733"/>
                </a:cubicBezTo>
                <a:close/>
                <a:moveTo>
                  <a:pt x="11752" y="15276"/>
                </a:moveTo>
                <a:lnTo>
                  <a:pt x="9401" y="15276"/>
                </a:lnTo>
                <a:lnTo>
                  <a:pt x="9401" y="12951"/>
                </a:lnTo>
                <a:lnTo>
                  <a:pt x="11752" y="12951"/>
                </a:lnTo>
                <a:cubicBezTo>
                  <a:pt x="11752" y="12951"/>
                  <a:pt x="11752" y="15276"/>
                  <a:pt x="11752" y="15276"/>
                </a:cubicBezTo>
                <a:close/>
                <a:moveTo>
                  <a:pt x="20789" y="13227"/>
                </a:moveTo>
                <a:lnTo>
                  <a:pt x="18761" y="11523"/>
                </a:lnTo>
                <a:cubicBezTo>
                  <a:pt x="18172" y="11029"/>
                  <a:pt x="18172" y="10223"/>
                  <a:pt x="18761" y="9729"/>
                </a:cubicBezTo>
                <a:lnTo>
                  <a:pt x="20789" y="8025"/>
                </a:lnTo>
                <a:cubicBezTo>
                  <a:pt x="21376" y="7532"/>
                  <a:pt x="21220" y="7072"/>
                  <a:pt x="20441" y="7001"/>
                </a:cubicBezTo>
                <a:lnTo>
                  <a:pt x="17751" y="6761"/>
                </a:lnTo>
                <a:cubicBezTo>
                  <a:pt x="16971" y="6692"/>
                  <a:pt x="16552" y="6061"/>
                  <a:pt x="16819" y="5360"/>
                </a:cubicBezTo>
                <a:lnTo>
                  <a:pt x="18247" y="1615"/>
                </a:lnTo>
                <a:cubicBezTo>
                  <a:pt x="18515" y="912"/>
                  <a:pt x="18188" y="656"/>
                  <a:pt x="17520" y="1047"/>
                </a:cubicBezTo>
                <a:lnTo>
                  <a:pt x="14346" y="2896"/>
                </a:lnTo>
                <a:cubicBezTo>
                  <a:pt x="13678" y="3285"/>
                  <a:pt x="12815" y="3072"/>
                  <a:pt x="12430" y="2423"/>
                </a:cubicBezTo>
                <a:lnTo>
                  <a:pt x="11279" y="489"/>
                </a:lnTo>
                <a:cubicBezTo>
                  <a:pt x="10893" y="-160"/>
                  <a:pt x="10255" y="-164"/>
                  <a:pt x="9860" y="481"/>
                </a:cubicBezTo>
                <a:lnTo>
                  <a:pt x="8793" y="2232"/>
                </a:lnTo>
                <a:cubicBezTo>
                  <a:pt x="8398" y="2877"/>
                  <a:pt x="7493" y="3153"/>
                  <a:pt x="6781" y="2844"/>
                </a:cubicBezTo>
                <a:lnTo>
                  <a:pt x="4900" y="2031"/>
                </a:lnTo>
                <a:cubicBezTo>
                  <a:pt x="4188" y="1723"/>
                  <a:pt x="3639" y="2080"/>
                  <a:pt x="3682" y="2825"/>
                </a:cubicBezTo>
                <a:lnTo>
                  <a:pt x="3784" y="4615"/>
                </a:lnTo>
                <a:cubicBezTo>
                  <a:pt x="3826" y="5360"/>
                  <a:pt x="3242" y="6128"/>
                  <a:pt x="2486" y="6320"/>
                </a:cubicBezTo>
                <a:lnTo>
                  <a:pt x="670" y="6780"/>
                </a:lnTo>
                <a:cubicBezTo>
                  <a:pt x="-85" y="6972"/>
                  <a:pt x="-224" y="7532"/>
                  <a:pt x="365" y="8025"/>
                </a:cubicBezTo>
                <a:lnTo>
                  <a:pt x="2394" y="9729"/>
                </a:lnTo>
                <a:cubicBezTo>
                  <a:pt x="2981" y="10223"/>
                  <a:pt x="2981" y="11029"/>
                  <a:pt x="2394" y="11523"/>
                </a:cubicBezTo>
                <a:lnTo>
                  <a:pt x="365" y="13225"/>
                </a:lnTo>
                <a:cubicBezTo>
                  <a:pt x="-224" y="13720"/>
                  <a:pt x="-68" y="14196"/>
                  <a:pt x="709" y="14285"/>
                </a:cubicBezTo>
                <a:lnTo>
                  <a:pt x="3171" y="14567"/>
                </a:lnTo>
                <a:cubicBezTo>
                  <a:pt x="3948" y="14656"/>
                  <a:pt x="4381" y="15309"/>
                  <a:pt x="4133" y="16017"/>
                </a:cubicBezTo>
                <a:lnTo>
                  <a:pt x="2869" y="19625"/>
                </a:lnTo>
                <a:cubicBezTo>
                  <a:pt x="2622" y="20333"/>
                  <a:pt x="2976" y="20609"/>
                  <a:pt x="3655" y="20240"/>
                </a:cubicBezTo>
                <a:lnTo>
                  <a:pt x="6549" y="18661"/>
                </a:lnTo>
                <a:cubicBezTo>
                  <a:pt x="7229" y="18291"/>
                  <a:pt x="8143" y="18495"/>
                  <a:pt x="8581" y="19113"/>
                </a:cubicBezTo>
                <a:lnTo>
                  <a:pt x="9782" y="20816"/>
                </a:lnTo>
                <a:cubicBezTo>
                  <a:pt x="10219" y="21436"/>
                  <a:pt x="10875" y="21403"/>
                  <a:pt x="11240" y="20741"/>
                </a:cubicBezTo>
                <a:lnTo>
                  <a:pt x="12297" y="18823"/>
                </a:lnTo>
                <a:cubicBezTo>
                  <a:pt x="12660" y="18160"/>
                  <a:pt x="13532" y="17891"/>
                  <a:pt x="14234" y="18221"/>
                </a:cubicBezTo>
                <a:lnTo>
                  <a:pt x="16272" y="19181"/>
                </a:lnTo>
                <a:cubicBezTo>
                  <a:pt x="16974" y="19511"/>
                  <a:pt x="17514" y="19172"/>
                  <a:pt x="17472" y="18427"/>
                </a:cubicBezTo>
                <a:lnTo>
                  <a:pt x="17370" y="16637"/>
                </a:lnTo>
                <a:cubicBezTo>
                  <a:pt x="17327" y="15891"/>
                  <a:pt x="17912" y="15124"/>
                  <a:pt x="18668" y="14932"/>
                </a:cubicBezTo>
                <a:lnTo>
                  <a:pt x="20482" y="14472"/>
                </a:lnTo>
                <a:cubicBezTo>
                  <a:pt x="21239" y="14280"/>
                  <a:pt x="21376" y="13720"/>
                  <a:pt x="20789" y="13227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300"/>
          </a:p>
        </p:txBody>
      </p:sp>
      <p:pic>
        <p:nvPicPr>
          <p:cNvPr id="31" name="内容占位符 3"/>
          <p:cNvPicPr>
            <a:picLocks noChangeAspect="1"/>
          </p:cNvPicPr>
          <p:nvPr/>
        </p:nvPicPr>
        <p:blipFill>
          <a:blip r:embed="rId2"/>
          <a:srcRect t="13830" b="13830"/>
          <a:stretch>
            <a:fillRect/>
          </a:stretch>
        </p:blipFill>
        <p:spPr>
          <a:xfrm>
            <a:off x="1259205" y="747395"/>
            <a:ext cx="2912110" cy="1793875"/>
          </a:xfrm>
          <a:prstGeom prst="rect">
            <a:avLst/>
          </a:prstGeom>
        </p:spPr>
      </p:pic>
      <p:pic>
        <p:nvPicPr>
          <p:cNvPr id="5" name="图片 6" descr="C4V@G]C3V1([OTX(~B[H0@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710" y="747395"/>
            <a:ext cx="2815590" cy="1750060"/>
          </a:xfrm>
          <a:prstGeom prst="rect">
            <a:avLst/>
          </a:prstGeom>
        </p:spPr>
      </p:pic>
      <p:sp>
        <p:nvSpPr>
          <p:cNvPr id="7" name="Title 1"/>
          <p:cNvSpPr txBox="1"/>
          <p:nvPr/>
        </p:nvSpPr>
        <p:spPr>
          <a:xfrm>
            <a:off x="-99507" y="48"/>
            <a:ext cx="3930145" cy="600218"/>
          </a:xfrm>
          <a:prstGeom prst="rect">
            <a:avLst/>
          </a:prstGeom>
          <a:solidFill>
            <a:srgbClr val="005DA2"/>
          </a:solidFill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endParaRPr lang="en-GB" altLang="zh-CN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67360" y="78105"/>
            <a:ext cx="2316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pitchFamily="34" charset="0"/>
              </a:rPr>
              <a:t>国际交流活动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4" descr="11e118bd11398d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205" y="2757805"/>
            <a:ext cx="2906395" cy="1846580"/>
          </a:xfrm>
          <a:prstGeom prst="rect">
            <a:avLst/>
          </a:prstGeom>
        </p:spPr>
      </p:pic>
      <p:pic>
        <p:nvPicPr>
          <p:cNvPr id="21" name="图片 16" descr="-7dd29702efc8cc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060" y="2757805"/>
            <a:ext cx="2830830" cy="182054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0" y="3075940"/>
            <a:ext cx="5080000" cy="10864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spcBef>
                <a:spcPts val="1000"/>
              </a:spcBef>
              <a:buClrTx/>
              <a:buSzTx/>
              <a:buNone/>
            </a:pP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歌德学院</a:t>
            </a:r>
            <a:endParaRPr lang="zh-CN" altLang="en-US" sz="1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 algn="just">
              <a:spcBef>
                <a:spcPts val="1000"/>
              </a:spcBef>
              <a:buClrTx/>
              <a:buSzTx/>
              <a:buNone/>
            </a:pP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德语大篷车</a:t>
            </a:r>
            <a:endParaRPr lang="zh-CN" altLang="en-US" sz="1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 algn="just">
              <a:spcBef>
                <a:spcPts val="1000"/>
              </a:spcBef>
              <a:buClrTx/>
              <a:buSzTx/>
              <a:buNone/>
            </a:pP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活动 </a:t>
            </a:r>
            <a:endParaRPr lang="zh-CN" altLang="en-US" sz="1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209790" y="3303905"/>
            <a:ext cx="50800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spcBef>
                <a:spcPts val="1000"/>
              </a:spcBef>
              <a:buClrTx/>
              <a:buSzTx/>
              <a:buNone/>
            </a:pP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德语戏剧表演</a:t>
            </a:r>
            <a:endParaRPr lang="zh-CN" altLang="en-US" sz="1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26" grpId="0"/>
      <p:bldP spid="30" grpId="0" bldLvl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" y="0"/>
            <a:ext cx="9144000" cy="5143500"/>
          </a:xfrm>
          <a:prstGeom prst="rect">
            <a:avLst/>
          </a:prstGeom>
        </p:spPr>
      </p:pic>
      <p:sp>
        <p:nvSpPr>
          <p:cNvPr id="33" name="Title 1"/>
          <p:cNvSpPr txBox="1"/>
          <p:nvPr/>
        </p:nvSpPr>
        <p:spPr>
          <a:xfrm>
            <a:off x="467544" y="123478"/>
            <a:ext cx="3528392" cy="60885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endParaRPr lang="en-GB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0" y="68580"/>
            <a:ext cx="5011420" cy="6032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24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Himalaya" panose="01010100010101010101"/>
              </a:rPr>
              <a:t>毕业生国内外升学</a:t>
            </a:r>
            <a:endParaRPr kumimoji="1"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Himalaya" panose="01010100010101010101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66725" y="1491615"/>
            <a:ext cx="7997190" cy="29997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毕业生升学率高：</a:t>
            </a:r>
            <a:r>
              <a:rPr lang="zh-CN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</a:t>
            </a:r>
            <a:r>
              <a:rPr 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2014</a:t>
            </a:r>
            <a:r>
              <a:rPr lang="zh-CN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年以来，</a:t>
            </a:r>
            <a:r>
              <a:rPr 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62</a:t>
            </a:r>
            <a:r>
              <a:rPr lang="zh-CN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名毕业生被国内外高校录取为硕士研究生</a:t>
            </a:r>
            <a:r>
              <a:rPr 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 </a:t>
            </a:r>
            <a:r>
              <a:rPr lang="zh-CN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其中</a:t>
            </a:r>
            <a:r>
              <a:rPr 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38</a:t>
            </a:r>
            <a:r>
              <a:rPr lang="zh-CN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名就读于北京外国语大学、上海外国语大学等国内一流高校德语专业，</a:t>
            </a:r>
            <a:r>
              <a:rPr 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24</a:t>
            </a:r>
            <a:r>
              <a:rPr lang="zh-CN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名毕业生赴德国海德堡大学、耶拿大学、美因茨大学等著名高校留学深造</a:t>
            </a:r>
            <a:r>
              <a:rPr 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sz="20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专业相关度高：</a:t>
            </a:r>
            <a:r>
              <a:rPr 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90.3%</a:t>
            </a:r>
            <a:r>
              <a:rPr lang="zh-CN" alt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sz="20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年均升学率高：</a:t>
            </a:r>
            <a:r>
              <a:rPr lang="zh-CN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24%</a:t>
            </a:r>
            <a:r>
              <a:rPr 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 </a:t>
            </a:r>
            <a:r>
              <a:rPr lang="zh-CN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高出省内总体升学率</a:t>
            </a:r>
            <a:r>
              <a:rPr 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倍。</a:t>
            </a:r>
            <a:endParaRPr lang="zh-CN" altLang="en-US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" y="0"/>
            <a:ext cx="9144000" cy="5143500"/>
          </a:xfrm>
          <a:prstGeom prst="rect">
            <a:avLst/>
          </a:prstGeom>
        </p:spPr>
      </p:pic>
      <p:sp>
        <p:nvSpPr>
          <p:cNvPr id="33" name="Title 1"/>
          <p:cNvSpPr txBox="1"/>
          <p:nvPr/>
        </p:nvSpPr>
        <p:spPr>
          <a:xfrm>
            <a:off x="467544" y="123478"/>
            <a:ext cx="3528392" cy="60885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endParaRPr lang="en-GB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4981" y="699542"/>
          <a:ext cx="9103523" cy="43427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00"/>
                <a:gridCol w="861864"/>
                <a:gridCol w="3379395"/>
                <a:gridCol w="936104"/>
                <a:gridCol w="3240360"/>
              </a:tblGrid>
              <a:tr h="3860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年度</a:t>
                      </a:r>
                      <a:endParaRPr lang="en-US" altLang="en-US" sz="14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国内升学</a:t>
                      </a:r>
                      <a:endParaRPr lang="en-US" altLang="en-US" sz="14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国内大学</a:t>
                      </a:r>
                      <a:endParaRPr lang="en-US" altLang="en-US" sz="14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国外升学</a:t>
                      </a:r>
                      <a:endParaRPr lang="en-US" altLang="en-US" sz="14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国外大学</a:t>
                      </a:r>
                      <a:endParaRPr lang="en-US" altLang="en-US" sz="14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75B5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2022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kern="110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endParaRPr lang="en-US" altLang="en-US" sz="1200" b="1" kern="110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1" kern="110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上海外国语大学、北京第二外国语学院、宁波大学、安徽师范大学</a:t>
                      </a:r>
                      <a:endParaRPr lang="en-US" altLang="en-US" sz="1200" b="1" kern="110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27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2021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1" kern="110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上海外国语大学、上海理工大学</a:t>
                      </a:r>
                      <a:endParaRPr lang="en-US" altLang="en-US" sz="1200" b="1" kern="110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1" kern="110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德国西萨克森茨维考应用科学大学、耶拿大学、贝尔法斯特女王</a:t>
                      </a:r>
                      <a:r>
                        <a:rPr lang="en-US" sz="1200" b="1" kern="1100" dirty="0" smtClean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大学</a:t>
                      </a:r>
                      <a:endParaRPr lang="en-US" sz="1200" b="1" kern="1100" dirty="0" smtClean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80117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2020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1" kern="1100" dirty="0" smtClean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7</a:t>
                      </a:r>
                      <a:endParaRPr lang="en-US" altLang="en-US" sz="1200" b="1" kern="110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1" kern="110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天津外国语大学、北京第二外国学院、西安外国语大学、郑州大学</a:t>
                      </a:r>
                      <a:endParaRPr lang="en-US" altLang="en-US" sz="1200" b="1" kern="110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1" kern="110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美因茨大学、耶拿大学</a:t>
                      </a:r>
                      <a:endParaRPr lang="en-US" altLang="en-US" sz="1200" b="1" kern="110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9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2019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1" kern="110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北京外国语大学、中国政法大学、天津外国语大学、北京语言大学等</a:t>
                      </a:r>
                      <a:endParaRPr lang="en-US" altLang="en-US" sz="1200" b="1" kern="110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 </a:t>
                      </a:r>
                      <a:endParaRPr 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kern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en-US" sz="1200" b="1" kern="110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海德堡</a:t>
                      </a:r>
                      <a:r>
                        <a:rPr lang="en-US" sz="1200" b="1" kern="1100" dirty="0" smtClean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大学</a:t>
                      </a:r>
                      <a:r>
                        <a:rPr lang="zh-CN" altLang="en-US" sz="1200" b="1" kern="1100" dirty="0" smtClean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、拜罗伊特大学</a:t>
                      </a:r>
                      <a:endParaRPr lang="en-US" altLang="en-US" sz="1200" b="0" kern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54520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2018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7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同济大学、天津外国语大学、黑龙江大学、四川外国语大学、北京语言大学、南昌航空大学、内蒙古大学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kern="110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endParaRPr lang="en-US" altLang="en-US" sz="1200" b="1" kern="110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1" kern="1100" dirty="0" err="1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海德堡大学、埃朗根-纽伦堡大学、耶拿大学</a:t>
                      </a:r>
                      <a:endParaRPr lang="en-US" altLang="en-US" sz="1200" b="1" kern="110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11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2017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上海外国语大学、同济大学、合肥工业大学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1" kern="110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瑞士酒店管理学校</a:t>
                      </a:r>
                      <a:endParaRPr lang="en-US" altLang="en-US" sz="1200" b="1" kern="110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565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2016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对外经济贸易大学、四川外国语大学、北京第二外国语学院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1" kern="110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奥斯纳布吕克应用科学大学、维尔茨堡大学、班贝格</a:t>
                      </a:r>
                      <a:r>
                        <a:rPr lang="en-US" sz="1200" b="1" kern="1100" dirty="0" smtClean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大学</a:t>
                      </a:r>
                      <a:endParaRPr lang="en-US" altLang="en-US" sz="1200" b="1" kern="110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8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2015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北京第二外国语学院、对外经济贸易大学、四川外国语大学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        5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1" kern="110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布伦瑞克工业大学、班贝格大学、威腾堡大学、耶拿大学</a:t>
                      </a:r>
                      <a:endParaRPr lang="en-US" sz="1200" b="1" kern="110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2014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同济大学、北京第二外国语学院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kern="110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endParaRPr lang="en-US" altLang="en-US" sz="1200" b="1" kern="110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1" kern="1100" dirty="0">
                          <a:solidFill>
                            <a:srgbClr val="1F497D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拜罗伊特、吉森大学、耶拿大学、莱比锡大学</a:t>
                      </a:r>
                      <a:endParaRPr lang="en-US" altLang="en-US" sz="1200" b="1" kern="110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标题 1"/>
          <p:cNvSpPr>
            <a:spLocks noGrp="1"/>
          </p:cNvSpPr>
          <p:nvPr/>
        </p:nvSpPr>
        <p:spPr>
          <a:xfrm>
            <a:off x="0" y="68580"/>
            <a:ext cx="5011420" cy="6032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24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Himalaya" panose="01010100010101010101"/>
              </a:rPr>
              <a:t>毕业生国内外升学</a:t>
            </a:r>
            <a:endParaRPr kumimoji="1"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Himalaya" panose="01010100010101010101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/>
        </p:nvSpPr>
        <p:spPr>
          <a:xfrm>
            <a:off x="0" y="68580"/>
            <a:ext cx="5011420" cy="6032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Himalaya" panose="01010100010101010101"/>
              </a:rPr>
              <a:t>毕业生就业</a:t>
            </a:r>
            <a:endParaRPr kumimoji="1"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Himalaya" panose="01010100010101010101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23528" y="915566"/>
            <a:ext cx="8278495" cy="29777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 algn="just" fontAlgn="auto">
              <a:lnSpc>
                <a:spcPct val="150000"/>
              </a:lnSpc>
              <a:buFont typeface="Arial" panose="020B0604020202020204"/>
              <a:buChar char="•"/>
            </a:pPr>
            <a:r>
              <a:rPr lang="zh-CN" altLang="en-US" sz="2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就业率高：</a:t>
            </a:r>
            <a:r>
              <a:rPr lang="zh-CN" altLang="en-US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近五年，</a:t>
            </a:r>
            <a:r>
              <a:rPr lang="zh-CN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初次就业率</a:t>
            </a:r>
            <a:r>
              <a:rPr lang="zh-CN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年均</a:t>
            </a:r>
            <a:r>
              <a:rPr 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92.3%</a:t>
            </a:r>
            <a:r>
              <a:rPr lang="zh-CN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，年终就业率平均为</a:t>
            </a:r>
            <a:r>
              <a:rPr 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97.6%</a:t>
            </a:r>
            <a:r>
              <a:rPr lang="zh-CN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，均高于全省平均</a:t>
            </a:r>
            <a:r>
              <a:rPr lang="zh-CN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水平</a:t>
            </a: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 fontAlgn="auto">
              <a:lnSpc>
                <a:spcPct val="150000"/>
              </a:lnSpc>
              <a:buFont typeface="Arial" panose="020B0604020202020204"/>
              <a:buChar char="•"/>
            </a:pPr>
            <a:r>
              <a:rPr lang="zh-CN" altLang="en-US" sz="2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就业</a:t>
            </a:r>
            <a:r>
              <a:rPr lang="zh-CN" sz="2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岗位多元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主要在商业服务</a:t>
            </a:r>
            <a:r>
              <a:rPr lang="zh-CN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18.8%</a:t>
            </a:r>
            <a:r>
              <a:rPr lang="zh-CN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）、经济业务（</a:t>
            </a:r>
            <a:r>
              <a:rPr 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26.8%</a:t>
            </a:r>
            <a:r>
              <a:rPr lang="zh-CN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）和教育（</a:t>
            </a:r>
            <a:r>
              <a:rPr 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8%</a:t>
            </a:r>
            <a:r>
              <a:rPr lang="zh-CN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），占到就业岗位的一半</a:t>
            </a:r>
            <a:r>
              <a:rPr lang="zh-CN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以上</a:t>
            </a: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 fontAlgn="auto">
              <a:lnSpc>
                <a:spcPct val="150000"/>
              </a:lnSpc>
              <a:buFont typeface="Arial" panose="020B0604020202020204"/>
              <a:buChar char="•"/>
            </a:pPr>
            <a:r>
              <a:rPr lang="zh-CN" altLang="en-US" sz="2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满意度高：</a:t>
            </a:r>
            <a:r>
              <a:rPr lang="zh-CN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用人单位充分认可毕业生综合素质和语</a:t>
            </a:r>
            <a:r>
              <a:rPr lang="zh-CN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言能力，满意度达</a:t>
            </a:r>
            <a:r>
              <a:rPr 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98.7</a:t>
            </a:r>
            <a:r>
              <a:rPr lang="en-US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%</a:t>
            </a:r>
            <a:r>
              <a:rPr lang="zh-CN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38"/>
            <a:ext cx="9144000" cy="5143500"/>
          </a:xfrm>
          <a:prstGeom prst="rect">
            <a:avLst/>
          </a:prstGeom>
        </p:spPr>
      </p:pic>
      <p:sp>
        <p:nvSpPr>
          <p:cNvPr id="34" name="Title 1"/>
          <p:cNvSpPr txBox="1"/>
          <p:nvPr/>
        </p:nvSpPr>
        <p:spPr>
          <a:xfrm>
            <a:off x="107310" y="627554"/>
            <a:ext cx="3561766" cy="64727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endParaRPr lang="en-GB" altLang="zh-CN" sz="2800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空心弧 40"/>
          <p:cNvSpPr/>
          <p:nvPr/>
        </p:nvSpPr>
        <p:spPr bwMode="auto">
          <a:xfrm rot="5400000">
            <a:off x="683100" y="1275483"/>
            <a:ext cx="3070864" cy="3068637"/>
          </a:xfrm>
          <a:custGeom>
            <a:avLst/>
            <a:gdLst>
              <a:gd name="T0" fmla="*/ 25472 w 4091171"/>
              <a:gd name="T1" fmla="*/ 2044111 h 4091173"/>
              <a:gd name="T2" fmla="*/ 4062764 w 4091171"/>
              <a:gd name="T3" fmla="*/ 2048186 h 4091173"/>
              <a:gd name="T4" fmla="*/ 2044130 w 4091171"/>
              <a:gd name="T5" fmla="*/ 2044114 h 4091173"/>
              <a:gd name="T6" fmla="*/ 5898240 60000 65536"/>
              <a:gd name="T7" fmla="*/ 5898240 60000 65536"/>
              <a:gd name="T8" fmla="*/ 5898240 60000 65536"/>
              <a:gd name="T9" fmla="*/ 0 w 4091171"/>
              <a:gd name="T10" fmla="*/ 0 h 4091173"/>
              <a:gd name="T11" fmla="*/ 4091171 w 4091171"/>
              <a:gd name="T12" fmla="*/ 2049727 h 4091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91171" h="4091173">
                <a:moveTo>
                  <a:pt x="0" y="2045584"/>
                </a:moveTo>
                <a:lnTo>
                  <a:pt x="0" y="2045584"/>
                </a:lnTo>
                <a:cubicBezTo>
                  <a:pt x="1" y="915838"/>
                  <a:pt x="915840" y="-2"/>
                  <a:pt x="2045586" y="-1"/>
                </a:cubicBezTo>
                <a:cubicBezTo>
                  <a:pt x="3175331" y="-1"/>
                  <a:pt x="4091172" y="915839"/>
                  <a:pt x="4091172" y="2045586"/>
                </a:cubicBezTo>
                <a:cubicBezTo>
                  <a:pt x="4091172" y="2046966"/>
                  <a:pt x="4091170" y="2048347"/>
                  <a:pt x="4091167" y="2049727"/>
                </a:cubicBezTo>
                <a:lnTo>
                  <a:pt x="4040191" y="2049621"/>
                </a:lnTo>
                <a:lnTo>
                  <a:pt x="4040190" y="2049620"/>
                </a:lnTo>
                <a:cubicBezTo>
                  <a:pt x="4040193" y="2048276"/>
                  <a:pt x="4040195" y="2046931"/>
                  <a:pt x="4040195" y="2045587"/>
                </a:cubicBezTo>
                <a:cubicBezTo>
                  <a:pt x="4040195" y="943993"/>
                  <a:pt x="3147177" y="50976"/>
                  <a:pt x="2045585" y="50976"/>
                </a:cubicBezTo>
                <a:cubicBezTo>
                  <a:pt x="943992" y="50976"/>
                  <a:pt x="50975" y="943993"/>
                  <a:pt x="50975" y="2045587"/>
                </a:cubicBezTo>
                <a:cubicBezTo>
                  <a:pt x="50974" y="2045587"/>
                  <a:pt x="50975" y="2045588"/>
                  <a:pt x="50975" y="2045589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540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</p:spPr>
        <p:txBody>
          <a:bodyPr lIns="91404" tIns="45702" rIns="91404" bIns="45702" anchor="ctr"/>
          <a:lstStyle/>
          <a:p>
            <a:pPr>
              <a:defRPr/>
            </a:pPr>
            <a:endParaRPr lang="zh-CN" altLang="en-US" dirty="0">
              <a:latin typeface="+mn-lt"/>
              <a:ea typeface="+mn-ea"/>
            </a:endParaRPr>
          </a:p>
        </p:txBody>
      </p:sp>
      <p:sp>
        <p:nvSpPr>
          <p:cNvPr id="111" name="椭圆 41"/>
          <p:cNvSpPr>
            <a:spLocks noChangeArrowheads="1"/>
          </p:cNvSpPr>
          <p:nvPr/>
        </p:nvSpPr>
        <p:spPr bwMode="auto">
          <a:xfrm>
            <a:off x="2767014" y="1304524"/>
            <a:ext cx="385762" cy="384056"/>
          </a:xfrm>
          <a:prstGeom prst="ellipse">
            <a:avLst/>
          </a:prstGeom>
          <a:solidFill>
            <a:srgbClr val="808080"/>
          </a:solidFill>
          <a:ln w="25400" algn="ctr">
            <a:noFill/>
            <a:miter lim="800000"/>
          </a:ln>
        </p:spPr>
        <p:txBody>
          <a:bodyPr lIns="68561" tIns="34282" rIns="68561" bIns="34282" anchor="ctr"/>
          <a:lstStyle/>
          <a:p>
            <a:pPr algn="ctr" defTabSz="683895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2" name="椭圆 42"/>
          <p:cNvSpPr>
            <a:spLocks noChangeArrowheads="1"/>
          </p:cNvSpPr>
          <p:nvPr/>
        </p:nvSpPr>
        <p:spPr bwMode="auto">
          <a:xfrm>
            <a:off x="3414713" y="2118661"/>
            <a:ext cx="385762" cy="384056"/>
          </a:xfrm>
          <a:prstGeom prst="ellipse">
            <a:avLst/>
          </a:prstGeom>
          <a:solidFill>
            <a:srgbClr val="808080"/>
          </a:solidFill>
          <a:ln w="25400" algn="ctr">
            <a:noFill/>
            <a:miter lim="800000"/>
          </a:ln>
        </p:spPr>
        <p:txBody>
          <a:bodyPr lIns="68561" tIns="34282" rIns="68561" bIns="34282" anchor="ctr"/>
          <a:lstStyle/>
          <a:p>
            <a:pPr algn="ctr" defTabSz="683895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3" name="椭圆 43"/>
          <p:cNvSpPr>
            <a:spLocks noChangeArrowheads="1"/>
          </p:cNvSpPr>
          <p:nvPr/>
        </p:nvSpPr>
        <p:spPr bwMode="auto">
          <a:xfrm>
            <a:off x="3424238" y="3070867"/>
            <a:ext cx="384175" cy="384056"/>
          </a:xfrm>
          <a:prstGeom prst="ellipse">
            <a:avLst/>
          </a:prstGeom>
          <a:solidFill>
            <a:srgbClr val="808080"/>
          </a:solidFill>
          <a:ln w="25400" algn="ctr">
            <a:noFill/>
            <a:miter lim="800000"/>
          </a:ln>
        </p:spPr>
        <p:txBody>
          <a:bodyPr lIns="68561" tIns="34282" rIns="68561" bIns="34282" anchor="ctr"/>
          <a:lstStyle/>
          <a:p>
            <a:pPr algn="ctr" defTabSz="683895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4" name="椭圆 44"/>
          <p:cNvSpPr>
            <a:spLocks noChangeArrowheads="1"/>
          </p:cNvSpPr>
          <p:nvPr/>
        </p:nvSpPr>
        <p:spPr bwMode="auto">
          <a:xfrm>
            <a:off x="2771776" y="3908808"/>
            <a:ext cx="384175" cy="384056"/>
          </a:xfrm>
          <a:prstGeom prst="ellipse">
            <a:avLst/>
          </a:prstGeom>
          <a:solidFill>
            <a:srgbClr val="808080"/>
          </a:solidFill>
          <a:ln w="25400" algn="ctr">
            <a:noFill/>
            <a:miter lim="800000"/>
          </a:ln>
        </p:spPr>
        <p:txBody>
          <a:bodyPr lIns="68561" tIns="34282" rIns="68561" bIns="34282" anchor="ctr"/>
          <a:lstStyle/>
          <a:p>
            <a:pPr algn="ctr" defTabSz="683895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5" name="矩形 71"/>
          <p:cNvSpPr>
            <a:spLocks noChangeArrowheads="1"/>
          </p:cNvSpPr>
          <p:nvPr/>
        </p:nvSpPr>
        <p:spPr bwMode="auto">
          <a:xfrm>
            <a:off x="4964665" y="1102972"/>
            <a:ext cx="1839583" cy="5594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61" tIns="34282" rIns="68561" bIns="34282">
            <a:spAutoFit/>
          </a:bodyPr>
          <a:lstStyle/>
          <a:p>
            <a:pPr defTabSz="683895">
              <a:defRPr/>
            </a:pPr>
            <a:r>
              <a:rPr lang="zh-CN" altLang="en-US" sz="16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北京梅赛德斯-</a:t>
            </a:r>
            <a:endParaRPr lang="zh-CN" altLang="en-US" sz="1600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defTabSz="683895">
              <a:defRPr/>
            </a:pPr>
            <a:r>
              <a:rPr lang="zh-CN" altLang="en-US" sz="16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奔驰汽车有限公司</a:t>
            </a:r>
            <a:endParaRPr lang="zh-CN" altLang="en-US" sz="1600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7" name="矩形 73"/>
          <p:cNvSpPr>
            <a:spLocks noChangeArrowheads="1"/>
          </p:cNvSpPr>
          <p:nvPr/>
        </p:nvSpPr>
        <p:spPr bwMode="auto">
          <a:xfrm>
            <a:off x="4975398" y="3958621"/>
            <a:ext cx="1355090" cy="3130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8561" tIns="34282" rIns="68561" bIns="34282">
            <a:spAutoFit/>
          </a:bodyPr>
          <a:lstStyle/>
          <a:p>
            <a:pPr defTabSz="683895">
              <a:defRPr/>
            </a:pPr>
            <a:r>
              <a:rPr lang="zh-CN" altLang="en-US" sz="16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德国大陆集团</a:t>
            </a:r>
            <a:endParaRPr lang="zh-CN" altLang="en-US" sz="1600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矩形 47"/>
          <p:cNvSpPr>
            <a:spLocks noChangeArrowheads="1"/>
          </p:cNvSpPr>
          <p:nvPr/>
        </p:nvSpPr>
        <p:spPr bwMode="auto">
          <a:xfrm>
            <a:off x="4984751" y="3983397"/>
            <a:ext cx="2282825" cy="22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61" tIns="34282" rIns="68561" bIns="34282">
            <a:spAutoFit/>
          </a:bodyPr>
          <a:lstStyle/>
          <a:p>
            <a:pPr defTabSz="683895">
              <a:lnSpc>
                <a:spcPct val="110000"/>
              </a:lnSpc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9" name="矩形 118"/>
          <p:cNvSpPr>
            <a:spLocks noChangeArrowheads="1"/>
          </p:cNvSpPr>
          <p:nvPr/>
        </p:nvSpPr>
        <p:spPr bwMode="auto">
          <a:xfrm>
            <a:off x="6321425" y="1973580"/>
            <a:ext cx="1409700" cy="5594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61" tIns="34282" rIns="68561" bIns="34282">
            <a:spAutoFit/>
          </a:bodyPr>
          <a:lstStyle/>
          <a:p>
            <a:pPr defTabSz="683895">
              <a:defRPr/>
            </a:pPr>
            <a:r>
              <a:rPr lang="zh-CN" altLang="en-US" sz="16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上海大众汽车有限公司</a:t>
            </a:r>
            <a:endParaRPr lang="zh-CN" altLang="en-US" sz="1600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矩形 120"/>
          <p:cNvSpPr>
            <a:spLocks noChangeArrowheads="1"/>
          </p:cNvSpPr>
          <p:nvPr/>
        </p:nvSpPr>
        <p:spPr bwMode="auto">
          <a:xfrm>
            <a:off x="6359525" y="2850272"/>
            <a:ext cx="1884883" cy="5594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61" tIns="34282" rIns="68561" bIns="34282">
            <a:spAutoFit/>
          </a:bodyPr>
          <a:lstStyle/>
          <a:p>
            <a:pPr defTabSz="683895">
              <a:defRPr/>
            </a:pPr>
            <a:r>
              <a:rPr lang="zh-CN" altLang="en-US" sz="16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德国西伟德快可美建筑材料有限公司</a:t>
            </a:r>
            <a:endParaRPr lang="zh-CN" altLang="en-US" sz="1600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3" name="椭圆 80"/>
          <p:cNvSpPr>
            <a:spLocks noChangeArrowheads="1"/>
          </p:cNvSpPr>
          <p:nvPr/>
        </p:nvSpPr>
        <p:spPr bwMode="auto">
          <a:xfrm>
            <a:off x="941389" y="1613991"/>
            <a:ext cx="2370137" cy="2370993"/>
          </a:xfrm>
          <a:prstGeom prst="ellipse">
            <a:avLst/>
          </a:prstGeom>
          <a:solidFill>
            <a:schemeClr val="accent1"/>
          </a:solidFill>
          <a:ln w="12700" algn="ctr">
            <a:solidFill>
              <a:schemeClr val="bg1"/>
            </a:solidFill>
            <a:miter lim="800000"/>
          </a:ln>
        </p:spPr>
        <p:txBody>
          <a:bodyPr lIns="68568" tIns="34285" rIns="68568" bIns="34285" anchor="ctr"/>
          <a:lstStyle/>
          <a:p>
            <a:pPr algn="ctr" defTabSz="683895"/>
            <a:endParaRPr lang="zh-CN" altLang="en-US" sz="1400" dirty="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4" name="矩形 71"/>
          <p:cNvSpPr>
            <a:spLocks noChangeArrowheads="1"/>
          </p:cNvSpPr>
          <p:nvPr/>
        </p:nvSpPr>
        <p:spPr bwMode="auto">
          <a:xfrm>
            <a:off x="1554782" y="2451263"/>
            <a:ext cx="1318271" cy="4231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8561" tIns="34282" rIns="68561" bIns="34282">
            <a:spAutoFit/>
          </a:bodyPr>
          <a:lstStyle/>
          <a:p>
            <a:pPr defTabSz="683895"/>
            <a:r>
              <a:rPr lang="zh-CN" altLang="en-US" sz="2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就业单位</a:t>
            </a:r>
            <a:endParaRPr lang="zh-CN" altLang="en-US" sz="2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5" name="Group 41"/>
          <p:cNvGrpSpPr/>
          <p:nvPr/>
        </p:nvGrpSpPr>
        <p:grpSpPr bwMode="auto">
          <a:xfrm>
            <a:off x="3168651" y="1136301"/>
            <a:ext cx="1776413" cy="715742"/>
            <a:chOff x="2661" y="954"/>
            <a:chExt cx="1491" cy="602"/>
          </a:xfrm>
        </p:grpSpPr>
        <p:cxnSp>
          <p:nvCxnSpPr>
            <p:cNvPr id="126" name="直接连接符 52"/>
            <p:cNvCxnSpPr>
              <a:cxnSpLocks noChangeShapeType="1"/>
            </p:cNvCxnSpPr>
            <p:nvPr/>
          </p:nvCxnSpPr>
          <p:spPr bwMode="auto">
            <a:xfrm>
              <a:off x="2661" y="1253"/>
              <a:ext cx="908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miter lim="800000"/>
            </a:ln>
          </p:spPr>
        </p:cxnSp>
        <p:grpSp>
          <p:nvGrpSpPr>
            <p:cNvPr id="127" name="Group 85"/>
            <p:cNvGrpSpPr/>
            <p:nvPr/>
          </p:nvGrpSpPr>
          <p:grpSpPr bwMode="auto">
            <a:xfrm>
              <a:off x="3549" y="954"/>
              <a:ext cx="603" cy="602"/>
              <a:chOff x="3549" y="954"/>
              <a:chExt cx="603" cy="602"/>
            </a:xfrm>
          </p:grpSpPr>
          <p:sp>
            <p:nvSpPr>
              <p:cNvPr id="128" name="椭圆 53"/>
              <p:cNvSpPr>
                <a:spLocks noChangeArrowheads="1"/>
              </p:cNvSpPr>
              <p:nvPr/>
            </p:nvSpPr>
            <p:spPr bwMode="auto">
              <a:xfrm>
                <a:off x="3549" y="954"/>
                <a:ext cx="603" cy="602"/>
              </a:xfrm>
              <a:prstGeom prst="ellipse">
                <a:avLst/>
              </a:prstGeom>
              <a:solidFill>
                <a:schemeClr val="accent1"/>
              </a:solidFill>
              <a:ln w="25400" algn="ctr">
                <a:noFill/>
                <a:miter lim="800000"/>
              </a:ln>
            </p:spPr>
            <p:txBody>
              <a:bodyPr lIns="68589" tIns="34295" rIns="68589" bIns="34295" anchor="ctr"/>
              <a:lstStyle/>
              <a:p>
                <a:pPr algn="ctr" defTabSz="683895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矩形 71"/>
              <p:cNvSpPr>
                <a:spLocks noChangeArrowheads="1"/>
              </p:cNvSpPr>
              <p:nvPr/>
            </p:nvSpPr>
            <p:spPr bwMode="auto">
              <a:xfrm>
                <a:off x="3711" y="1071"/>
                <a:ext cx="268" cy="35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68582" tIns="34292" rIns="68582" bIns="34292">
                <a:spAutoFit/>
              </a:bodyPr>
              <a:lstStyle/>
              <a:p>
                <a:pPr defTabSz="683895"/>
                <a:r>
                  <a:rPr lang="en-US" altLang="zh-CN" sz="23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en-US" altLang="zh-CN" sz="23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30" name="Group 42"/>
          <p:cNvGrpSpPr/>
          <p:nvPr/>
        </p:nvGrpSpPr>
        <p:grpSpPr bwMode="auto">
          <a:xfrm>
            <a:off x="3816350" y="1952022"/>
            <a:ext cx="2497138" cy="718916"/>
            <a:chOff x="3205" y="1640"/>
            <a:chExt cx="2097" cy="602"/>
          </a:xfrm>
        </p:grpSpPr>
        <p:cxnSp>
          <p:nvCxnSpPr>
            <p:cNvPr id="131" name="直接连接符 62"/>
            <p:cNvCxnSpPr>
              <a:cxnSpLocks noChangeShapeType="1"/>
            </p:cNvCxnSpPr>
            <p:nvPr/>
          </p:nvCxnSpPr>
          <p:spPr bwMode="auto">
            <a:xfrm>
              <a:off x="3205" y="1941"/>
              <a:ext cx="1501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miter lim="800000"/>
            </a:ln>
          </p:spPr>
        </p:cxnSp>
        <p:grpSp>
          <p:nvGrpSpPr>
            <p:cNvPr id="132" name="Group 86"/>
            <p:cNvGrpSpPr/>
            <p:nvPr/>
          </p:nvGrpSpPr>
          <p:grpSpPr bwMode="auto">
            <a:xfrm>
              <a:off x="4700" y="1640"/>
              <a:ext cx="602" cy="602"/>
              <a:chOff x="4700" y="1640"/>
              <a:chExt cx="602" cy="602"/>
            </a:xfrm>
          </p:grpSpPr>
          <p:sp>
            <p:nvSpPr>
              <p:cNvPr id="133" name="椭圆 63"/>
              <p:cNvSpPr>
                <a:spLocks noChangeArrowheads="1"/>
              </p:cNvSpPr>
              <p:nvPr/>
            </p:nvSpPr>
            <p:spPr bwMode="auto">
              <a:xfrm>
                <a:off x="4700" y="1640"/>
                <a:ext cx="602" cy="602"/>
              </a:xfrm>
              <a:prstGeom prst="ellipse">
                <a:avLst/>
              </a:prstGeom>
              <a:solidFill>
                <a:schemeClr val="accent4"/>
              </a:solidFill>
              <a:ln w="25400" algn="ctr">
                <a:noFill/>
                <a:miter lim="800000"/>
              </a:ln>
            </p:spPr>
            <p:txBody>
              <a:bodyPr lIns="68589" tIns="34295" rIns="68589" bIns="34295" anchor="ctr"/>
              <a:lstStyle/>
              <a:p>
                <a:pPr algn="ctr" defTabSz="683895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矩形 71"/>
              <p:cNvSpPr>
                <a:spLocks noChangeArrowheads="1"/>
              </p:cNvSpPr>
              <p:nvPr/>
            </p:nvSpPr>
            <p:spPr bwMode="auto">
              <a:xfrm>
                <a:off x="4874" y="1769"/>
                <a:ext cx="266" cy="35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68582" tIns="34292" rIns="68582" bIns="34292">
                <a:spAutoFit/>
              </a:bodyPr>
              <a:lstStyle/>
              <a:p>
                <a:pPr defTabSz="683895"/>
                <a:r>
                  <a:rPr lang="en-US" altLang="zh-CN" sz="23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en-US" altLang="zh-CN" sz="23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35" name="Group 43"/>
          <p:cNvGrpSpPr/>
          <p:nvPr/>
        </p:nvGrpSpPr>
        <p:grpSpPr bwMode="auto">
          <a:xfrm>
            <a:off x="3824288" y="2904228"/>
            <a:ext cx="2489200" cy="717329"/>
            <a:chOff x="3211" y="2438"/>
            <a:chExt cx="2091" cy="602"/>
          </a:xfrm>
        </p:grpSpPr>
        <p:cxnSp>
          <p:nvCxnSpPr>
            <p:cNvPr id="136" name="直接连接符 66"/>
            <p:cNvCxnSpPr>
              <a:cxnSpLocks noChangeShapeType="1"/>
            </p:cNvCxnSpPr>
            <p:nvPr/>
          </p:nvCxnSpPr>
          <p:spPr bwMode="auto">
            <a:xfrm>
              <a:off x="3211" y="2750"/>
              <a:ext cx="1494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miter lim="800000"/>
            </a:ln>
          </p:spPr>
        </p:cxnSp>
        <p:grpSp>
          <p:nvGrpSpPr>
            <p:cNvPr id="137" name="Group 87"/>
            <p:cNvGrpSpPr/>
            <p:nvPr/>
          </p:nvGrpSpPr>
          <p:grpSpPr bwMode="auto">
            <a:xfrm>
              <a:off x="4700" y="2438"/>
              <a:ext cx="602" cy="602"/>
              <a:chOff x="4700" y="2438"/>
              <a:chExt cx="602" cy="602"/>
            </a:xfrm>
          </p:grpSpPr>
          <p:sp>
            <p:nvSpPr>
              <p:cNvPr id="138" name="椭圆 67"/>
              <p:cNvSpPr>
                <a:spLocks noChangeArrowheads="1"/>
              </p:cNvSpPr>
              <p:nvPr/>
            </p:nvSpPr>
            <p:spPr bwMode="auto">
              <a:xfrm>
                <a:off x="4701" y="2438"/>
                <a:ext cx="601" cy="602"/>
              </a:xfrm>
              <a:prstGeom prst="ellipse">
                <a:avLst/>
              </a:prstGeom>
              <a:solidFill>
                <a:srgbClr val="005DA2"/>
              </a:solidFill>
              <a:ln w="25400" algn="ctr">
                <a:noFill/>
                <a:miter lim="800000"/>
              </a:ln>
            </p:spPr>
            <p:txBody>
              <a:bodyPr lIns="68589" tIns="34295" rIns="68589" bIns="34295" anchor="ctr"/>
              <a:lstStyle/>
              <a:p>
                <a:pPr algn="ctr" defTabSz="683895">
                  <a:defRPr/>
                </a:pPr>
                <a:endParaRPr lang="zh-CN" altLang="en-US" dirty="0">
                  <a:solidFill>
                    <a:srgbClr val="FFFFFF"/>
                  </a:solidFill>
                  <a:latin typeface="+mn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9" name="矩形 71"/>
              <p:cNvSpPr>
                <a:spLocks noChangeArrowheads="1"/>
              </p:cNvSpPr>
              <p:nvPr/>
            </p:nvSpPr>
            <p:spPr bwMode="auto">
              <a:xfrm>
                <a:off x="4883" y="2569"/>
                <a:ext cx="269" cy="35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68582" tIns="34292" rIns="68582" bIns="34292">
                <a:spAutoFit/>
              </a:bodyPr>
              <a:lstStyle/>
              <a:p>
                <a:pPr defTabSz="683895"/>
                <a:r>
                  <a:rPr lang="en-US" altLang="zh-CN" sz="23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en-US" altLang="zh-CN" sz="23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40" name="Group 44"/>
          <p:cNvGrpSpPr/>
          <p:nvPr/>
        </p:nvGrpSpPr>
        <p:grpSpPr bwMode="auto">
          <a:xfrm>
            <a:off x="3168651" y="3740583"/>
            <a:ext cx="1776413" cy="717329"/>
            <a:chOff x="2661" y="3141"/>
            <a:chExt cx="1491" cy="602"/>
          </a:xfrm>
        </p:grpSpPr>
        <p:cxnSp>
          <p:nvCxnSpPr>
            <p:cNvPr id="141" name="直接连接符 58"/>
            <p:cNvCxnSpPr>
              <a:cxnSpLocks noChangeShapeType="1"/>
            </p:cNvCxnSpPr>
            <p:nvPr/>
          </p:nvCxnSpPr>
          <p:spPr bwMode="auto">
            <a:xfrm>
              <a:off x="2661" y="3442"/>
              <a:ext cx="907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miter lim="800000"/>
            </a:ln>
          </p:spPr>
        </p:cxnSp>
        <p:grpSp>
          <p:nvGrpSpPr>
            <p:cNvPr id="142" name="Group 88"/>
            <p:cNvGrpSpPr/>
            <p:nvPr/>
          </p:nvGrpSpPr>
          <p:grpSpPr bwMode="auto">
            <a:xfrm>
              <a:off x="3550" y="3141"/>
              <a:ext cx="602" cy="602"/>
              <a:chOff x="3550" y="3141"/>
              <a:chExt cx="602" cy="602"/>
            </a:xfrm>
          </p:grpSpPr>
          <p:sp>
            <p:nvSpPr>
              <p:cNvPr id="143" name="椭圆 59"/>
              <p:cNvSpPr>
                <a:spLocks noChangeArrowheads="1"/>
              </p:cNvSpPr>
              <p:nvPr/>
            </p:nvSpPr>
            <p:spPr bwMode="auto">
              <a:xfrm>
                <a:off x="3550" y="3141"/>
                <a:ext cx="602" cy="602"/>
              </a:xfrm>
              <a:prstGeom prst="ellipse">
                <a:avLst/>
              </a:prstGeom>
              <a:solidFill>
                <a:schemeClr val="accent4"/>
              </a:solidFill>
              <a:ln w="25400" algn="ctr">
                <a:noFill/>
                <a:miter lim="800000"/>
              </a:ln>
            </p:spPr>
            <p:txBody>
              <a:bodyPr lIns="68589" tIns="34295" rIns="68589" bIns="34295" anchor="ctr"/>
              <a:lstStyle/>
              <a:p>
                <a:pPr algn="ctr" defTabSz="683895">
                  <a:defRPr/>
                </a:pPr>
                <a:endParaRPr lang="zh-CN" altLang="en-US" dirty="0">
                  <a:solidFill>
                    <a:srgbClr val="FFFFFF"/>
                  </a:solidFill>
                  <a:latin typeface="+mn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4" name="矩形 71"/>
              <p:cNvSpPr>
                <a:spLocks noChangeArrowheads="1"/>
              </p:cNvSpPr>
              <p:nvPr/>
            </p:nvSpPr>
            <p:spPr bwMode="auto">
              <a:xfrm>
                <a:off x="3731" y="3274"/>
                <a:ext cx="268" cy="35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68582" tIns="34292" rIns="68582" bIns="34292">
                <a:spAutoFit/>
              </a:bodyPr>
              <a:lstStyle/>
              <a:p>
                <a:pPr defTabSz="683895"/>
                <a:r>
                  <a:rPr lang="en-US" altLang="zh-CN" sz="23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</a:t>
                </a:r>
                <a:endParaRPr lang="en-US" altLang="zh-CN" sz="23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9" name="图片 38" descr="E984FAE4-DDEC-4378-A317-1D3815D68EF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215" y="200025"/>
            <a:ext cx="1746250" cy="1146810"/>
          </a:xfrm>
          <a:prstGeom prst="rect">
            <a:avLst/>
          </a:prstGeom>
        </p:spPr>
      </p:pic>
      <p:pic>
        <p:nvPicPr>
          <p:cNvPr id="40" name="图片 39" descr="1A6995F7-2071-4EBF-A298-D85670095E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260" y="1662430"/>
            <a:ext cx="1104900" cy="1075055"/>
          </a:xfrm>
          <a:prstGeom prst="rect">
            <a:avLst/>
          </a:prstGeom>
        </p:spPr>
      </p:pic>
      <p:pic>
        <p:nvPicPr>
          <p:cNvPr id="41" name="图片 40" descr="BF53DD93-83F5-4FE2-A8A3-2B875EA78B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25" y="4443730"/>
            <a:ext cx="2242185" cy="6813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25" y="3435985"/>
            <a:ext cx="1758315" cy="684530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34925" y="123825"/>
            <a:ext cx="5011420" cy="6032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Himalaya" panose="01010100010101010101"/>
              </a:rPr>
              <a:t>部分毕业生就业</a:t>
            </a:r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Himalaya" panose="01010100010101010101"/>
              </a:rPr>
              <a:t>单位</a:t>
            </a:r>
            <a:endParaRPr kumimoji="1" lang="zh-CN" altLang="en-US" sz="2400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Himalaya" panose="01010100010101010101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11" grpId="0" animBg="1"/>
      <p:bldP spid="112" grpId="0" animBg="1"/>
      <p:bldP spid="113" grpId="0" animBg="1"/>
      <p:bldP spid="114" grpId="0" animBg="1"/>
      <p:bldP spid="123" grpId="0" animBg="1"/>
      <p:bldP spid="1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4925" y="123190"/>
            <a:ext cx="5011420" cy="603250"/>
          </a:xfr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kumimoji="1"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Himalaya" panose="01010100010101010101"/>
              </a:rPr>
              <a:t>毕业生荣誉</a:t>
            </a:r>
            <a:endParaRPr kumimoji="1"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Himalaya" panose="01010100010101010101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611505" y="1131570"/>
          <a:ext cx="7366635" cy="3472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6585"/>
                <a:gridCol w="1666240"/>
                <a:gridCol w="1273810"/>
              </a:tblGrid>
              <a:tr h="3962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荣誉称号</a:t>
                      </a:r>
                      <a:endParaRPr lang="zh-CN" altLang="en-US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级别</a:t>
                      </a:r>
                      <a:endParaRPr lang="zh-CN" altLang="en-US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人数</a:t>
                      </a:r>
                      <a:endParaRPr lang="zh-CN" altLang="en-US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7124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sz="1600" b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安徽省普通高等学校品学兼优毕业生</a:t>
                      </a:r>
                      <a:endParaRPr lang="zh-CN" sz="1600" b="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6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省级</a:t>
                      </a:r>
                      <a:endParaRPr lang="zh-CN" sz="16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lang="en-US" altLang="zh-CN" sz="16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6559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sz="1600" b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安徽省优秀毕业生</a:t>
                      </a:r>
                      <a:endParaRPr lang="zh-CN" sz="1600" b="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6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省级</a:t>
                      </a:r>
                      <a:endParaRPr lang="zh-CN" sz="16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endParaRPr lang="en-US" altLang="zh-CN" sz="16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8534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sz="1600" b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合肥学院优秀毕业生</a:t>
                      </a:r>
                      <a:endParaRPr lang="zh-CN" sz="1600" b="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6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校级</a:t>
                      </a:r>
                      <a:endParaRPr lang="zh-CN" sz="16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6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9</a:t>
                      </a:r>
                      <a:endParaRPr lang="zh-CN" sz="16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8540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合肥学院十佳榜样学子</a:t>
                      </a:r>
                      <a:endParaRPr lang="zh-CN" altLang="en-US" sz="1600" b="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6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校级</a:t>
                      </a:r>
                      <a:endParaRPr lang="zh-CN" sz="16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16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lang="en-US" altLang="zh-CN" sz="16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375" y="-198120"/>
            <a:ext cx="9665335" cy="5436870"/>
          </a:xfrm>
          <a:prstGeom prst="rect">
            <a:avLst/>
          </a:prstGeom>
        </p:spPr>
      </p:pic>
      <p:grpSp>
        <p:nvGrpSpPr>
          <p:cNvPr id="4" name="组合 32"/>
          <p:cNvGrpSpPr/>
          <p:nvPr/>
        </p:nvGrpSpPr>
        <p:grpSpPr bwMode="auto">
          <a:xfrm>
            <a:off x="-612576" y="2283718"/>
            <a:ext cx="1728192" cy="432048"/>
            <a:chOff x="-1286814" y="0"/>
            <a:chExt cx="2543671" cy="505010"/>
          </a:xfrm>
          <a:solidFill>
            <a:schemeClr val="accent1"/>
          </a:solidFill>
        </p:grpSpPr>
        <p:sp>
          <p:nvSpPr>
            <p:cNvPr id="5" name="圆角矩形 33"/>
            <p:cNvSpPr>
              <a:spLocks noChangeArrowheads="1"/>
            </p:cNvSpPr>
            <p:nvPr/>
          </p:nvSpPr>
          <p:spPr bwMode="auto">
            <a:xfrm>
              <a:off x="-1286814" y="72375"/>
              <a:ext cx="2543671" cy="432635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6" name="等腰三角形 34"/>
            <p:cNvSpPr>
              <a:spLocks noChangeArrowheads="1"/>
            </p:cNvSpPr>
            <p:nvPr/>
          </p:nvSpPr>
          <p:spPr bwMode="auto">
            <a:xfrm>
              <a:off x="902659" y="0"/>
              <a:ext cx="129852" cy="9522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8" name="组合 36"/>
          <p:cNvGrpSpPr/>
          <p:nvPr/>
        </p:nvGrpSpPr>
        <p:grpSpPr bwMode="auto">
          <a:xfrm flipV="1">
            <a:off x="1191895" y="2355850"/>
            <a:ext cx="1568450" cy="408940"/>
            <a:chOff x="0" y="0"/>
            <a:chExt cx="1935168" cy="506624"/>
          </a:xfrm>
          <a:solidFill>
            <a:schemeClr val="accent2"/>
          </a:solidFill>
        </p:grpSpPr>
        <p:sp>
          <p:nvSpPr>
            <p:cNvPr id="9" name="圆角矩形 37"/>
            <p:cNvSpPr>
              <a:spLocks noChangeArrowheads="1"/>
            </p:cNvSpPr>
            <p:nvPr/>
          </p:nvSpPr>
          <p:spPr bwMode="auto">
            <a:xfrm>
              <a:off x="0" y="73989"/>
              <a:ext cx="1935168" cy="432635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0" name="等腰三角形 38"/>
            <p:cNvSpPr>
              <a:spLocks noChangeArrowheads="1"/>
            </p:cNvSpPr>
            <p:nvPr/>
          </p:nvSpPr>
          <p:spPr bwMode="auto">
            <a:xfrm>
              <a:off x="902659" y="0"/>
              <a:ext cx="129852" cy="9522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2" name="组合 40"/>
          <p:cNvGrpSpPr/>
          <p:nvPr/>
        </p:nvGrpSpPr>
        <p:grpSpPr bwMode="auto">
          <a:xfrm>
            <a:off x="2915920" y="2283460"/>
            <a:ext cx="1556385" cy="457835"/>
            <a:chOff x="0" y="0"/>
            <a:chExt cx="1935168" cy="506624"/>
          </a:xfrm>
          <a:solidFill>
            <a:schemeClr val="accent1"/>
          </a:solidFill>
        </p:grpSpPr>
        <p:sp>
          <p:nvSpPr>
            <p:cNvPr id="13" name="圆角矩形 41"/>
            <p:cNvSpPr>
              <a:spLocks noChangeArrowheads="1"/>
            </p:cNvSpPr>
            <p:nvPr/>
          </p:nvSpPr>
          <p:spPr bwMode="auto">
            <a:xfrm>
              <a:off x="0" y="73989"/>
              <a:ext cx="1935168" cy="432635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4" name="等腰三角形 42"/>
            <p:cNvSpPr>
              <a:spLocks noChangeArrowheads="1"/>
            </p:cNvSpPr>
            <p:nvPr/>
          </p:nvSpPr>
          <p:spPr bwMode="auto">
            <a:xfrm>
              <a:off x="902659" y="0"/>
              <a:ext cx="129852" cy="9522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7" name="TextBox 46"/>
          <p:cNvSpPr>
            <a:spLocks noChangeArrowheads="1"/>
          </p:cNvSpPr>
          <p:nvPr/>
        </p:nvSpPr>
        <p:spPr bwMode="auto">
          <a:xfrm>
            <a:off x="-468560" y="2787774"/>
            <a:ext cx="1927225" cy="9877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1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周旺旺</a:t>
            </a:r>
            <a:endParaRPr lang="en-US" altLang="zh-CN" sz="1600" dirty="0" smtClean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400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深圳技术</a:t>
            </a:r>
            <a:r>
              <a:rPr lang="zh-CN" altLang="en-US" sz="1400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大学</a:t>
            </a:r>
            <a:endParaRPr lang="zh-CN" altLang="en-US" sz="1400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德语教师</a:t>
            </a:r>
            <a:endParaRPr lang="zh-CN" altLang="en-US" sz="1400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just">
              <a:lnSpc>
                <a:spcPts val="1400"/>
              </a:lnSpc>
            </a:pP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" name="TextBox 47"/>
          <p:cNvSpPr>
            <a:spLocks noChangeArrowheads="1"/>
          </p:cNvSpPr>
          <p:nvPr/>
        </p:nvSpPr>
        <p:spPr bwMode="auto">
          <a:xfrm>
            <a:off x="179512" y="2859782"/>
            <a:ext cx="1195387" cy="2457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algn="ctr"/>
            <a:endParaRPr lang="zh-CN" altLang="en-US" sz="1600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TextBox 50"/>
          <p:cNvSpPr>
            <a:spLocks noChangeArrowheads="1"/>
          </p:cNvSpPr>
          <p:nvPr/>
        </p:nvSpPr>
        <p:spPr bwMode="auto">
          <a:xfrm>
            <a:off x="-394900" y="2438529"/>
            <a:ext cx="1656184" cy="2768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2009届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TextBox 51"/>
          <p:cNvSpPr>
            <a:spLocks noChangeArrowheads="1"/>
          </p:cNvSpPr>
          <p:nvPr/>
        </p:nvSpPr>
        <p:spPr bwMode="auto">
          <a:xfrm>
            <a:off x="1248713" y="2404239"/>
            <a:ext cx="1512168" cy="2768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2012</a:t>
            </a:r>
            <a:r>
              <a:rPr lang="zh-CN" altLang="en-US" b="1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届</a:t>
            </a:r>
            <a:endParaRPr lang="zh-CN" altLang="en-US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" name="TextBox 52"/>
          <p:cNvSpPr>
            <a:spLocks noChangeArrowheads="1"/>
          </p:cNvSpPr>
          <p:nvPr/>
        </p:nvSpPr>
        <p:spPr bwMode="auto">
          <a:xfrm>
            <a:off x="2789575" y="2389634"/>
            <a:ext cx="1584176" cy="2768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2018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届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2" name="组合 53"/>
          <p:cNvGrpSpPr/>
          <p:nvPr/>
        </p:nvGrpSpPr>
        <p:grpSpPr bwMode="auto">
          <a:xfrm flipV="1">
            <a:off x="4541520" y="2358390"/>
            <a:ext cx="1435735" cy="429260"/>
            <a:chOff x="-1" y="0"/>
            <a:chExt cx="2865253" cy="506625"/>
          </a:xfrm>
          <a:solidFill>
            <a:schemeClr val="accent2"/>
          </a:solidFill>
        </p:grpSpPr>
        <p:sp>
          <p:nvSpPr>
            <p:cNvPr id="23" name="圆角矩形 54"/>
            <p:cNvSpPr>
              <a:spLocks noChangeArrowheads="1"/>
            </p:cNvSpPr>
            <p:nvPr/>
          </p:nvSpPr>
          <p:spPr bwMode="auto">
            <a:xfrm>
              <a:off x="-1" y="73990"/>
              <a:ext cx="2865253" cy="432635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005DA2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4" name="等腰三角形 55"/>
            <p:cNvSpPr>
              <a:spLocks noChangeArrowheads="1"/>
            </p:cNvSpPr>
            <p:nvPr/>
          </p:nvSpPr>
          <p:spPr bwMode="auto">
            <a:xfrm>
              <a:off x="902659" y="0"/>
              <a:ext cx="129852" cy="9522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005DA2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25" name="TextBox 56"/>
          <p:cNvSpPr>
            <a:spLocks noChangeArrowheads="1"/>
          </p:cNvSpPr>
          <p:nvPr/>
        </p:nvSpPr>
        <p:spPr bwMode="auto">
          <a:xfrm>
            <a:off x="4716140" y="2423289"/>
            <a:ext cx="1195388" cy="2768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2019届</a:t>
            </a:r>
            <a:endParaRPr lang="zh-CN" altLang="en-US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6" name="TextBox 57"/>
          <p:cNvSpPr>
            <a:spLocks noChangeArrowheads="1"/>
          </p:cNvSpPr>
          <p:nvPr/>
        </p:nvSpPr>
        <p:spPr bwMode="auto">
          <a:xfrm>
            <a:off x="1616710" y="902970"/>
            <a:ext cx="1184275" cy="106997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1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纪梦甜</a:t>
            </a:r>
            <a:endParaRPr lang="en-US" sz="1600" dirty="0" smtClean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sz="1400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</a:t>
            </a:r>
            <a:r>
              <a:rPr sz="1400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戴姆勒大</a:t>
            </a:r>
            <a:r>
              <a:rPr sz="1400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中华投资</a:t>
            </a:r>
            <a:r>
              <a:rPr sz="1400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公司法务研究</a:t>
            </a:r>
            <a:endParaRPr sz="1400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59"/>
          <p:cNvSpPr>
            <a:spLocks noChangeArrowheads="1"/>
          </p:cNvSpPr>
          <p:nvPr/>
        </p:nvSpPr>
        <p:spPr bwMode="auto">
          <a:xfrm>
            <a:off x="4543425" y="1673111"/>
            <a:ext cx="1440160" cy="6283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北京外国语</a:t>
            </a:r>
            <a:r>
              <a:rPr lang="zh-CN" altLang="en-US" sz="1400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大学</a:t>
            </a:r>
            <a:endParaRPr lang="en-US" altLang="zh-CN" sz="1400" dirty="0" smtClean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硕士在读</a:t>
            </a:r>
            <a:endParaRPr lang="en-US" altLang="zh-CN" sz="1400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9" name="TextBox 62"/>
          <p:cNvSpPr>
            <a:spLocks noChangeArrowheads="1"/>
          </p:cNvSpPr>
          <p:nvPr/>
        </p:nvSpPr>
        <p:spPr bwMode="auto">
          <a:xfrm>
            <a:off x="4716016" y="1347614"/>
            <a:ext cx="1195387" cy="2457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杨昌丽</a:t>
            </a:r>
            <a:endParaRPr lang="zh-CN" altLang="en-US" sz="1600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0" name="TextBox 63"/>
          <p:cNvSpPr>
            <a:spLocks noChangeArrowheads="1"/>
          </p:cNvSpPr>
          <p:nvPr/>
        </p:nvSpPr>
        <p:spPr bwMode="auto">
          <a:xfrm>
            <a:off x="2915816" y="2859782"/>
            <a:ext cx="1735774" cy="6745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刘亚宁</a:t>
            </a:r>
            <a:endParaRPr lang="en-US" altLang="zh-CN" sz="1600" dirty="0" smtClean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德国耶拿大学硕士</a:t>
            </a:r>
            <a:endParaRPr lang="en-US" altLang="zh-CN" sz="1400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7" name="图片 36" descr="纪梦甜 到访联邦总理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824351"/>
            <a:ext cx="1800200" cy="1349166"/>
          </a:xfrm>
          <a:prstGeom prst="rect">
            <a:avLst/>
          </a:prstGeom>
        </p:spPr>
      </p:pic>
      <p:pic>
        <p:nvPicPr>
          <p:cNvPr id="38" name="图片 37" descr="周旺旺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146" y="316642"/>
            <a:ext cx="1839154" cy="2049286"/>
          </a:xfrm>
          <a:prstGeom prst="rect">
            <a:avLst/>
          </a:prstGeom>
        </p:spPr>
      </p:pic>
      <p:pic>
        <p:nvPicPr>
          <p:cNvPr id="39" name="图片 38" descr="刘亚宁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300" y="812800"/>
            <a:ext cx="1688465" cy="1511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内容占位符 3"/>
          <p:cNvPicPr>
            <a:picLocks noGrp="1" noChangeAspect="1"/>
          </p:cNvPicPr>
          <p:nvPr/>
        </p:nvPicPr>
        <p:blipFill rotWithShape="1">
          <a:blip r:embed="rId5"/>
          <a:srcRect r="-176472" b="-10740"/>
          <a:stretch>
            <a:fillRect/>
          </a:stretch>
        </p:blipFill>
        <p:spPr>
          <a:xfrm>
            <a:off x="4544060" y="2821940"/>
            <a:ext cx="4067810" cy="23215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0955"/>
            <a:ext cx="5011420" cy="603250"/>
          </a:xfr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kumimoji="1" lang="zh-CN" altLang="en-US" sz="2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Himalaya" panose="01010100010101010101"/>
              </a:rPr>
              <a:t>优秀毕业生代表</a:t>
            </a:r>
            <a:endParaRPr kumimoji="1" lang="zh-CN" altLang="en-US" sz="2400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Himalaya" panose="01010100010101010101"/>
            </a:endParaRPr>
          </a:p>
        </p:txBody>
      </p:sp>
      <p:grpSp>
        <p:nvGrpSpPr>
          <p:cNvPr id="34" name="组合 40"/>
          <p:cNvGrpSpPr/>
          <p:nvPr/>
        </p:nvGrpSpPr>
        <p:grpSpPr bwMode="auto">
          <a:xfrm>
            <a:off x="6047105" y="2276475"/>
            <a:ext cx="1557655" cy="481965"/>
            <a:chOff x="0" y="0"/>
            <a:chExt cx="1935168" cy="506624"/>
          </a:xfrm>
          <a:solidFill>
            <a:schemeClr val="accent1"/>
          </a:solidFill>
        </p:grpSpPr>
        <p:sp>
          <p:nvSpPr>
            <p:cNvPr id="35" name="圆角矩形 41"/>
            <p:cNvSpPr>
              <a:spLocks noChangeArrowheads="1"/>
            </p:cNvSpPr>
            <p:nvPr/>
          </p:nvSpPr>
          <p:spPr bwMode="auto">
            <a:xfrm>
              <a:off x="0" y="73989"/>
              <a:ext cx="1935168" cy="432635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0" name="等腰三角形 42"/>
            <p:cNvSpPr>
              <a:spLocks noChangeArrowheads="1"/>
            </p:cNvSpPr>
            <p:nvPr/>
          </p:nvSpPr>
          <p:spPr bwMode="auto">
            <a:xfrm>
              <a:off x="902659" y="0"/>
              <a:ext cx="129852" cy="9522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42" name="组合 53"/>
          <p:cNvGrpSpPr/>
          <p:nvPr/>
        </p:nvGrpSpPr>
        <p:grpSpPr bwMode="auto">
          <a:xfrm flipV="1">
            <a:off x="7668260" y="2319655"/>
            <a:ext cx="1485900" cy="480060"/>
            <a:chOff x="-288046" y="0"/>
            <a:chExt cx="2865253" cy="515002"/>
          </a:xfrm>
          <a:solidFill>
            <a:schemeClr val="accent2"/>
          </a:solidFill>
        </p:grpSpPr>
        <p:sp>
          <p:nvSpPr>
            <p:cNvPr id="43" name="圆角矩形 54"/>
            <p:cNvSpPr>
              <a:spLocks noChangeArrowheads="1"/>
            </p:cNvSpPr>
            <p:nvPr/>
          </p:nvSpPr>
          <p:spPr bwMode="auto">
            <a:xfrm>
              <a:off x="-288046" y="82367"/>
              <a:ext cx="2865253" cy="432635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005DA2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4" name="等腰三角形 55"/>
            <p:cNvSpPr>
              <a:spLocks noChangeArrowheads="1"/>
            </p:cNvSpPr>
            <p:nvPr/>
          </p:nvSpPr>
          <p:spPr bwMode="auto">
            <a:xfrm>
              <a:off x="902659" y="0"/>
              <a:ext cx="129852" cy="9522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005DA2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45" name="TextBox 56"/>
          <p:cNvSpPr>
            <a:spLocks noChangeArrowheads="1"/>
          </p:cNvSpPr>
          <p:nvPr/>
        </p:nvSpPr>
        <p:spPr bwMode="auto">
          <a:xfrm>
            <a:off x="6126837" y="2427734"/>
            <a:ext cx="1195388" cy="2768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届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6" name="TextBox 56"/>
          <p:cNvSpPr>
            <a:spLocks noChangeArrowheads="1"/>
          </p:cNvSpPr>
          <p:nvPr/>
        </p:nvSpPr>
        <p:spPr bwMode="auto">
          <a:xfrm>
            <a:off x="7765909" y="2403986"/>
            <a:ext cx="1195388" cy="2768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</a:t>
            </a:r>
            <a:r>
              <a:rPr lang="en-US" altLang="zh-CN" b="1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21</a:t>
            </a:r>
            <a:r>
              <a:rPr lang="zh-CN" altLang="en-US" b="1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届</a:t>
            </a:r>
            <a:endParaRPr lang="zh-CN" altLang="en-US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7" name="TextBox 63"/>
          <p:cNvSpPr>
            <a:spLocks noChangeArrowheads="1"/>
          </p:cNvSpPr>
          <p:nvPr/>
        </p:nvSpPr>
        <p:spPr bwMode="auto">
          <a:xfrm>
            <a:off x="6084168" y="2859782"/>
            <a:ext cx="1440160" cy="10153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陈超</a:t>
            </a:r>
            <a:endParaRPr lang="en-US" altLang="zh-CN" sz="1600" b="1" dirty="0" smtClean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天津外国语</a:t>
            </a:r>
            <a:r>
              <a:rPr lang="zh-CN" altLang="en-US" sz="1400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大学</a:t>
            </a:r>
            <a:endParaRPr lang="zh-CN" altLang="en-US" sz="1400" dirty="0" smtClean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硕士在读</a:t>
            </a:r>
            <a:endParaRPr lang="zh-CN" altLang="en-US" sz="1400" dirty="0" smtClean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2787774"/>
            <a:ext cx="1882109" cy="2160240"/>
          </a:xfrm>
          <a:prstGeom prst="rect">
            <a:avLst/>
          </a:prstGeom>
        </p:spPr>
      </p:pic>
      <p:sp>
        <p:nvSpPr>
          <p:cNvPr id="48" name="TextBox 63"/>
          <p:cNvSpPr>
            <a:spLocks noChangeArrowheads="1"/>
          </p:cNvSpPr>
          <p:nvPr/>
        </p:nvSpPr>
        <p:spPr bwMode="auto">
          <a:xfrm>
            <a:off x="7740650" y="915670"/>
            <a:ext cx="1541780" cy="133858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汪佳升</a:t>
            </a:r>
            <a:endParaRPr lang="en-US" altLang="zh-CN" sz="1600" b="1" dirty="0" smtClean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德国</a:t>
            </a:r>
            <a:r>
              <a:rPr lang="zh-CN" altLang="en-US" sz="1400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西萨克森茨维考应用技术大学</a:t>
            </a:r>
            <a:endParaRPr lang="en-US" altLang="zh-CN" sz="1400" dirty="0" smtClean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硕士在读</a:t>
            </a:r>
            <a:endParaRPr lang="en-US" altLang="zh-CN" sz="1400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160" y="411510"/>
            <a:ext cx="1752194" cy="187220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23875" y="104140"/>
            <a:ext cx="24333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优秀毕业生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8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3" dur="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9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6" dur="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6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1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69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74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7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6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84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8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5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01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4" dur="6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6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9" dur="6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6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utoUpdateAnimBg="0"/>
      <p:bldP spid="18" grpId="0" bldLvl="0" autoUpdateAnimBg="0"/>
      <p:bldP spid="19" grpId="0" bldLvl="0" autoUpdateAnimBg="0"/>
      <p:bldP spid="20" grpId="0" bldLvl="0" autoUpdateAnimBg="0"/>
      <p:bldP spid="21" grpId="0" bldLvl="0" autoUpdateAnimBg="0"/>
      <p:bldP spid="25" grpId="0" bldLvl="0" autoUpdateAnimBg="0"/>
      <p:bldP spid="26" grpId="0" bldLvl="0" autoUpdateAnimBg="0"/>
      <p:bldP spid="28" grpId="0" bldLvl="0" autoUpdateAnimBg="0"/>
      <p:bldP spid="29" grpId="0" bldLvl="0" autoUpdateAnimBg="0"/>
      <p:bldP spid="30" grpId="0" bldLvl="0" autoUpdateAnimBg="0"/>
      <p:bldP spid="45" grpId="0" bldLvl="0" autoUpdateAnimBg="0"/>
      <p:bldP spid="46" grpId="0" bldLvl="0" autoUpdateAnimBg="0"/>
      <p:bldP spid="47" grpId="0" bldLvl="0" autoUpdateAnimBg="0"/>
      <p:bldP spid="48" grpId="0" bldLvl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Time Will Tel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4781" y="0"/>
            <a:ext cx="336542" cy="336420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6742803" y="252782"/>
            <a:ext cx="2391410" cy="1174750"/>
          </a:xfrm>
          <a:prstGeom prst="rect">
            <a:avLst/>
          </a:prstGeom>
        </p:spPr>
        <p:txBody>
          <a:bodyPr wrap="none" lIns="68571" tIns="34285" rIns="68571" bIns="34285">
            <a:spAutoFit/>
          </a:bodyPr>
          <a:lstStyle/>
          <a:p>
            <a:pPr algn="r"/>
            <a:r>
              <a:rPr lang="en-US" altLang="zh-CN" sz="7200" b="1" dirty="0" smtClean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endParaRPr lang="en-US" altLang="zh-CN" sz="7200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411761" y="1285589"/>
            <a:ext cx="6732240" cy="1934233"/>
          </a:xfrm>
          <a:prstGeom prst="rect">
            <a:avLst/>
          </a:prstGeom>
          <a:solidFill>
            <a:srgbClr val="005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>
          <a:xfrm>
            <a:off x="2849520" y="1622009"/>
            <a:ext cx="6385261" cy="5024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欢迎报考合肥学院德语专业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6" name="直接连接符 5"/>
          <p:cNvCxnSpPr>
            <a:cxnSpLocks noChangeShapeType="1"/>
          </p:cNvCxnSpPr>
          <p:nvPr/>
        </p:nvCxnSpPr>
        <p:spPr bwMode="auto">
          <a:xfrm flipH="1">
            <a:off x="3359304" y="2427734"/>
            <a:ext cx="5491972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</a:ln>
          <a:effectLst/>
        </p:spPr>
      </p:cxnSp>
      <p:sp>
        <p:nvSpPr>
          <p:cNvPr id="37" name="Rectangle 4"/>
          <p:cNvSpPr txBox="1">
            <a:spLocks noChangeArrowheads="1"/>
          </p:cNvSpPr>
          <p:nvPr/>
        </p:nvSpPr>
        <p:spPr>
          <a:xfrm>
            <a:off x="2699792" y="2518433"/>
            <a:ext cx="4807056" cy="322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6004" y="931072"/>
            <a:ext cx="3539831" cy="2993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49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49"/>
                            </p:stCondLst>
                            <p:childTnLst>
                              <p:par>
                                <p:cTn id="3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48" grpId="0"/>
      <p:bldP spid="15" grpId="0" animBg="1"/>
      <p:bldP spid="43" grpId="0" autoUpdateAnimBg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7" name="椭圆 46"/>
          <p:cNvSpPr/>
          <p:nvPr/>
        </p:nvSpPr>
        <p:spPr>
          <a:xfrm>
            <a:off x="611560" y="2067694"/>
            <a:ext cx="2363189" cy="2363189"/>
          </a:xfrm>
          <a:prstGeom prst="ellipse">
            <a:avLst/>
          </a:prstGeom>
          <a:solidFill>
            <a:srgbClr val="005DA2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539552" y="1923678"/>
            <a:ext cx="2592288" cy="2592288"/>
          </a:xfrm>
          <a:prstGeom prst="ellipse">
            <a:avLst/>
          </a:prstGeom>
          <a:noFill/>
          <a:ln cmpd="sng">
            <a:solidFill>
              <a:srgbClr val="005D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9" name="直接连接符 48"/>
          <p:cNvCxnSpPr>
            <a:stCxn id="48" idx="6"/>
          </p:cNvCxnSpPr>
          <p:nvPr/>
        </p:nvCxnSpPr>
        <p:spPr>
          <a:xfrm>
            <a:off x="3131840" y="3219822"/>
            <a:ext cx="1151682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>
            <a:stCxn id="48" idx="4"/>
          </p:cNvCxnSpPr>
          <p:nvPr/>
        </p:nvCxnSpPr>
        <p:spPr>
          <a:xfrm>
            <a:off x="1835696" y="4515966"/>
            <a:ext cx="2447826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组合 50"/>
          <p:cNvGrpSpPr/>
          <p:nvPr/>
        </p:nvGrpSpPr>
        <p:grpSpPr>
          <a:xfrm>
            <a:off x="4355976" y="1635646"/>
            <a:ext cx="738356" cy="720080"/>
            <a:chOff x="3995936" y="1495374"/>
            <a:chExt cx="738356" cy="720080"/>
          </a:xfrm>
        </p:grpSpPr>
        <p:sp>
          <p:nvSpPr>
            <p:cNvPr id="53" name="椭圆 52"/>
            <p:cNvSpPr/>
            <p:nvPr/>
          </p:nvSpPr>
          <p:spPr>
            <a:xfrm>
              <a:off x="3995936" y="1495374"/>
              <a:ext cx="720080" cy="720080"/>
            </a:xfrm>
            <a:prstGeom prst="ellipse">
              <a:avLst/>
            </a:prstGeom>
            <a:solidFill>
              <a:srgbClr val="005D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TextBox 15"/>
            <p:cNvSpPr txBox="1"/>
            <p:nvPr/>
          </p:nvSpPr>
          <p:spPr>
            <a:xfrm>
              <a:off x="4007811" y="1569123"/>
              <a:ext cx="7264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283968" y="4227934"/>
            <a:ext cx="726481" cy="720080"/>
            <a:chOff x="3995936" y="4087662"/>
            <a:chExt cx="726481" cy="720080"/>
          </a:xfrm>
        </p:grpSpPr>
        <p:sp>
          <p:nvSpPr>
            <p:cNvPr id="56" name="椭圆 55"/>
            <p:cNvSpPr/>
            <p:nvPr/>
          </p:nvSpPr>
          <p:spPr>
            <a:xfrm>
              <a:off x="3995936" y="4087662"/>
              <a:ext cx="720080" cy="720080"/>
            </a:xfrm>
            <a:prstGeom prst="ellipse">
              <a:avLst/>
            </a:prstGeom>
            <a:solidFill>
              <a:srgbClr val="005D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TextBox 21"/>
            <p:cNvSpPr txBox="1"/>
            <p:nvPr/>
          </p:nvSpPr>
          <p:spPr>
            <a:xfrm>
              <a:off x="3995936" y="4129253"/>
              <a:ext cx="7264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8" name="TextBox 22"/>
          <p:cNvSpPr txBox="1"/>
          <p:nvPr/>
        </p:nvSpPr>
        <p:spPr bwMode="auto">
          <a:xfrm>
            <a:off x="5148064" y="1995686"/>
            <a:ext cx="3546569" cy="52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起步阶段</a:t>
            </a:r>
            <a:endParaRPr lang="zh-CN" altLang="en-US" sz="20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 bwMode="auto">
          <a:xfrm>
            <a:off x="5076056" y="1635646"/>
            <a:ext cx="2020887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2004-2010</a:t>
            </a:r>
            <a:endParaRPr lang="zh-CN" altLang="en-US" sz="2400" b="1" dirty="0">
              <a:solidFill>
                <a:srgbClr val="1F497D"/>
              </a:solidFill>
            </a:endParaRPr>
          </a:p>
        </p:txBody>
      </p:sp>
      <p:sp>
        <p:nvSpPr>
          <p:cNvPr id="60" name="TextBox 24"/>
          <p:cNvSpPr txBox="1"/>
          <p:nvPr/>
        </p:nvSpPr>
        <p:spPr bwMode="auto">
          <a:xfrm>
            <a:off x="5004048" y="3291830"/>
            <a:ext cx="3762593" cy="52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发展阶段 “跨文化应用型”</a:t>
            </a:r>
            <a:endParaRPr lang="zh-CN" altLang="en-US" sz="20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矩形 60"/>
          <p:cNvSpPr/>
          <p:nvPr/>
        </p:nvSpPr>
        <p:spPr bwMode="auto">
          <a:xfrm>
            <a:off x="5220072" y="2859782"/>
            <a:ext cx="2020887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2011-2017</a:t>
            </a:r>
            <a:endParaRPr lang="zh-CN" altLang="en-US" sz="2400" b="1" dirty="0">
              <a:solidFill>
                <a:srgbClr val="1F497D"/>
              </a:solidFill>
            </a:endParaRPr>
          </a:p>
        </p:txBody>
      </p:sp>
      <p:sp>
        <p:nvSpPr>
          <p:cNvPr id="62" name="TextBox 26"/>
          <p:cNvSpPr txBox="1"/>
          <p:nvPr/>
        </p:nvSpPr>
        <p:spPr bwMode="auto">
          <a:xfrm>
            <a:off x="5076698" y="4443958"/>
            <a:ext cx="4067944" cy="52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深化合作阶段 “国际化</a:t>
            </a:r>
            <a:r>
              <a:rPr lang="en-US" altLang="zh-CN" sz="2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复合型”</a:t>
            </a:r>
            <a:endParaRPr lang="zh-CN" altLang="en-US" sz="20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矩形 62"/>
          <p:cNvSpPr/>
          <p:nvPr/>
        </p:nvSpPr>
        <p:spPr bwMode="auto">
          <a:xfrm>
            <a:off x="5148064" y="4011910"/>
            <a:ext cx="2020887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2018-</a:t>
            </a:r>
            <a:r>
              <a:rPr lang="zh-CN" altLang="en-US" sz="24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至今</a:t>
            </a:r>
            <a:endParaRPr lang="zh-CN" altLang="en-US" sz="2400" b="1" dirty="0">
              <a:solidFill>
                <a:srgbClr val="1F497D"/>
              </a:solidFill>
            </a:endParaRPr>
          </a:p>
          <a:p>
            <a:pPr>
              <a:defRPr/>
            </a:pPr>
            <a:endParaRPr lang="zh-CN" altLang="en-US" sz="2400" b="1" dirty="0">
              <a:solidFill>
                <a:srgbClr val="1F497D"/>
              </a:solidFill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4355976" y="2931790"/>
            <a:ext cx="726481" cy="720080"/>
            <a:chOff x="3989535" y="2786571"/>
            <a:chExt cx="726481" cy="720080"/>
          </a:xfrm>
        </p:grpSpPr>
        <p:sp>
          <p:nvSpPr>
            <p:cNvPr id="65" name="椭圆 64"/>
            <p:cNvSpPr/>
            <p:nvPr/>
          </p:nvSpPr>
          <p:spPr>
            <a:xfrm>
              <a:off x="3995936" y="2786571"/>
              <a:ext cx="720080" cy="720080"/>
            </a:xfrm>
            <a:prstGeom prst="ellipse">
              <a:avLst/>
            </a:prstGeom>
            <a:solidFill>
              <a:srgbClr val="005D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TextBox 18"/>
            <p:cNvSpPr txBox="1"/>
            <p:nvPr/>
          </p:nvSpPr>
          <p:spPr>
            <a:xfrm>
              <a:off x="3989535" y="2816779"/>
              <a:ext cx="7264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67" name="直接连接符 66"/>
          <p:cNvCxnSpPr/>
          <p:nvPr/>
        </p:nvCxnSpPr>
        <p:spPr>
          <a:xfrm>
            <a:off x="2627784" y="2067694"/>
            <a:ext cx="170947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71"/>
          <p:cNvSpPr>
            <a:spLocks noChangeArrowheads="1"/>
          </p:cNvSpPr>
          <p:nvPr/>
        </p:nvSpPr>
        <p:spPr bwMode="auto">
          <a:xfrm>
            <a:off x="1043608" y="2787774"/>
            <a:ext cx="1777051" cy="7771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61" tIns="34282" rIns="68561" bIns="34282">
            <a:spAutoFit/>
          </a:bodyPr>
          <a:lstStyle/>
          <a:p>
            <a:pPr defTabSz="683895"/>
            <a:r>
              <a:rPr lang="zh-CN" altLang="en-US" sz="23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德语专业</a:t>
            </a:r>
            <a:endParaRPr lang="zh-CN" altLang="en-US" sz="23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683895"/>
            <a:r>
              <a:rPr lang="zh-CN" altLang="en-US" sz="23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发展历</a:t>
            </a:r>
            <a:r>
              <a:rPr lang="zh-CN" altLang="en-US" sz="2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</a:t>
            </a:r>
            <a:endParaRPr lang="zh-CN" altLang="en-US" sz="2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41"/>
          <p:cNvGrpSpPr/>
          <p:nvPr/>
        </p:nvGrpSpPr>
        <p:grpSpPr>
          <a:xfrm>
            <a:off x="107504" y="-236562"/>
            <a:ext cx="9144000" cy="1814777"/>
            <a:chOff x="170694" y="177982"/>
            <a:chExt cx="3936004" cy="781165"/>
          </a:xfrm>
        </p:grpSpPr>
        <p:sp>
          <p:nvSpPr>
            <p:cNvPr id="26" name="等腰三角形 25"/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等腰三角形 26"/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70694" y="261768"/>
              <a:ext cx="3936004" cy="61198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平行四边形 28"/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6"/>
            <p:cNvSpPr txBox="1"/>
            <p:nvPr/>
          </p:nvSpPr>
          <p:spPr>
            <a:xfrm>
              <a:off x="650907" y="284178"/>
              <a:ext cx="569115" cy="55973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altLang="zh-CN" sz="8000" dirty="0">
                  <a:solidFill>
                    <a:schemeClr val="bg1">
                      <a:lumMod val="95000"/>
                    </a:schemeClr>
                  </a:solidFill>
                  <a:latin typeface="Impact" panose="020B0806030902050204" pitchFamily="34" charset="0"/>
                </a:rPr>
                <a:t>01</a:t>
              </a:r>
              <a:endParaRPr lang="zh-CN" altLang="en-US" sz="8000" dirty="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59703" y="339884"/>
            <a:ext cx="26642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专业概况</a:t>
            </a:r>
            <a:endParaRPr kumimoji="1" lang="zh-CN" altLang="en-US" sz="32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7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8" grpId="0"/>
      <p:bldP spid="59" grpId="0"/>
      <p:bldP spid="60" grpId="0"/>
      <p:bldP spid="61" grpId="0"/>
      <p:bldP spid="62" grpId="0"/>
      <p:bldP spid="6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6" name="Title 1"/>
          <p:cNvSpPr txBox="1"/>
          <p:nvPr/>
        </p:nvSpPr>
        <p:spPr>
          <a:xfrm>
            <a:off x="107504" y="195486"/>
            <a:ext cx="3570104" cy="589434"/>
          </a:xfrm>
          <a:prstGeom prst="rect">
            <a:avLst/>
          </a:prstGeom>
          <a:solidFill>
            <a:schemeClr val="accent1"/>
          </a:solidFill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r>
              <a:rPr lang="zh-CN" altLang="en-US" sz="28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专业发展历</a:t>
            </a: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</a:t>
            </a:r>
            <a:endParaRPr lang="en-GB" altLang="zh-CN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3"/>
          <p:cNvSpPr txBox="1">
            <a:spLocks noChangeArrowheads="1"/>
          </p:cNvSpPr>
          <p:nvPr/>
        </p:nvSpPr>
        <p:spPr bwMode="auto">
          <a:xfrm>
            <a:off x="323528" y="1923678"/>
            <a:ext cx="1577975" cy="3770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68" tIns="34285" rIns="68568" bIns="34285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zh-CN" altLang="en-US" sz="2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首个</a:t>
            </a:r>
            <a:endParaRPr lang="zh-CN" altLang="en-US" sz="20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3"/>
          <p:cNvSpPr txBox="1">
            <a:spLocks noChangeArrowheads="1"/>
          </p:cNvSpPr>
          <p:nvPr/>
        </p:nvSpPr>
        <p:spPr bwMode="auto">
          <a:xfrm>
            <a:off x="3563888" y="1923678"/>
            <a:ext cx="1576387" cy="3770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68" tIns="34285" rIns="68568" bIns="34285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zh-CN" altLang="en-US" sz="2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首改</a:t>
            </a:r>
            <a:endParaRPr lang="zh-CN" altLang="en-US" sz="20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燕尾形 2"/>
          <p:cNvSpPr>
            <a:spLocks noChangeArrowheads="1"/>
          </p:cNvSpPr>
          <p:nvPr/>
        </p:nvSpPr>
        <p:spPr bwMode="auto">
          <a:xfrm>
            <a:off x="9170" y="987575"/>
            <a:ext cx="1826526" cy="720080"/>
          </a:xfrm>
          <a:prstGeom prst="chevron">
            <a:avLst>
              <a:gd name="adj" fmla="val 48037"/>
            </a:avLst>
          </a:prstGeom>
          <a:solidFill>
            <a:schemeClr val="accent1"/>
          </a:solidFill>
          <a:ln w="3175" algn="ctr">
            <a:noFill/>
            <a:miter lim="800000"/>
          </a:ln>
        </p:spPr>
        <p:txBody>
          <a:bodyPr lIns="68568" tIns="34285" rIns="68568" bIns="34285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zh-CN" altLang="en-US" sz="1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燕尾形 2"/>
          <p:cNvSpPr>
            <a:spLocks noChangeArrowheads="1"/>
          </p:cNvSpPr>
          <p:nvPr/>
        </p:nvSpPr>
        <p:spPr bwMode="auto">
          <a:xfrm>
            <a:off x="1835696" y="987574"/>
            <a:ext cx="1656184" cy="720080"/>
          </a:xfrm>
          <a:prstGeom prst="chevron">
            <a:avLst>
              <a:gd name="adj" fmla="val 48037"/>
            </a:avLst>
          </a:prstGeom>
          <a:solidFill>
            <a:schemeClr val="accent4"/>
          </a:solidFill>
          <a:ln w="3175" algn="ctr">
            <a:noFill/>
            <a:miter lim="800000"/>
          </a:ln>
        </p:spPr>
        <p:txBody>
          <a:bodyPr lIns="68568" tIns="34285" rIns="68568" bIns="34285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zh-CN" altLang="en-US" sz="1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燕尾形 2"/>
          <p:cNvSpPr>
            <a:spLocks noChangeArrowheads="1"/>
          </p:cNvSpPr>
          <p:nvPr/>
        </p:nvSpPr>
        <p:spPr bwMode="auto">
          <a:xfrm>
            <a:off x="3563888" y="987574"/>
            <a:ext cx="1656183" cy="720079"/>
          </a:xfrm>
          <a:prstGeom prst="chevron">
            <a:avLst>
              <a:gd name="adj" fmla="val 47988"/>
            </a:avLst>
          </a:prstGeom>
          <a:solidFill>
            <a:srgbClr val="005DA2"/>
          </a:solidFill>
          <a:ln w="3175" algn="ctr">
            <a:noFill/>
            <a:miter lim="800000"/>
          </a:ln>
        </p:spPr>
        <p:txBody>
          <a:bodyPr lIns="68568" tIns="34285" rIns="68568" bIns="34285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zh-CN" altLang="en-US" sz="1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燕尾形 2"/>
          <p:cNvSpPr>
            <a:spLocks noChangeArrowheads="1"/>
          </p:cNvSpPr>
          <p:nvPr/>
        </p:nvSpPr>
        <p:spPr bwMode="auto">
          <a:xfrm>
            <a:off x="5292081" y="987575"/>
            <a:ext cx="1800200" cy="720080"/>
          </a:xfrm>
          <a:prstGeom prst="chevron">
            <a:avLst>
              <a:gd name="adj" fmla="val 48024"/>
            </a:avLst>
          </a:prstGeom>
          <a:solidFill>
            <a:schemeClr val="accent4"/>
          </a:solidFill>
          <a:ln w="3175" algn="ctr">
            <a:noFill/>
            <a:miter lim="800000"/>
          </a:ln>
        </p:spPr>
        <p:txBody>
          <a:bodyPr lIns="68568" tIns="34285" rIns="68568" bIns="34285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zh-CN" altLang="en-US" sz="1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文本框 13"/>
          <p:cNvSpPr txBox="1">
            <a:spLocks noChangeArrowheads="1"/>
          </p:cNvSpPr>
          <p:nvPr/>
        </p:nvSpPr>
        <p:spPr bwMode="auto">
          <a:xfrm>
            <a:off x="383471" y="2787392"/>
            <a:ext cx="1517624" cy="7873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68" tIns="34285" rIns="68568" bIns="34285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安徽省首个</a:t>
            </a:r>
            <a:endParaRPr lang="en-US" altLang="zh-CN" sz="16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685800"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德语本科专业</a:t>
            </a:r>
            <a:endParaRPr lang="en-US" altLang="zh-CN" sz="16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13"/>
          <p:cNvSpPr txBox="1">
            <a:spLocks noChangeArrowheads="1"/>
          </p:cNvSpPr>
          <p:nvPr/>
        </p:nvSpPr>
        <p:spPr bwMode="auto">
          <a:xfrm>
            <a:off x="1907540" y="2715895"/>
            <a:ext cx="1967865" cy="11747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68" tIns="34285" rIns="68568" bIns="34285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150000"/>
              </a:lnSpc>
              <a:defRPr/>
            </a:pPr>
            <a:r>
              <a:rPr kumimoji="1" lang="zh-CN" altLang="en-US" sz="16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合肥学院首批模块化人才培养改革和实践专业</a:t>
            </a:r>
            <a:endParaRPr lang="zh-CN" altLang="en-US" sz="16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13"/>
          <p:cNvSpPr txBox="1">
            <a:spLocks noChangeArrowheads="1"/>
          </p:cNvSpPr>
          <p:nvPr/>
        </p:nvSpPr>
        <p:spPr bwMode="auto">
          <a:xfrm>
            <a:off x="1907704" y="1923678"/>
            <a:ext cx="1577975" cy="3770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68" tIns="34285" rIns="68568" bIns="34285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zh-CN" altLang="en-US" sz="2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首批</a:t>
            </a:r>
            <a:endParaRPr lang="zh-CN" altLang="en-US" sz="20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13"/>
          <p:cNvSpPr txBox="1">
            <a:spLocks noChangeArrowheads="1"/>
          </p:cNvSpPr>
          <p:nvPr/>
        </p:nvSpPr>
        <p:spPr bwMode="auto">
          <a:xfrm>
            <a:off x="3956566" y="2716019"/>
            <a:ext cx="1368152" cy="8058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68" tIns="34285" rIns="68568" bIns="34285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安徽省专业</a:t>
            </a:r>
            <a:endParaRPr lang="zh-CN" altLang="en-US" sz="16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685800"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综合改革试点</a:t>
            </a:r>
            <a:endParaRPr lang="zh-CN" altLang="en-US" sz="16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13"/>
          <p:cNvSpPr txBox="1">
            <a:spLocks noChangeArrowheads="1"/>
          </p:cNvSpPr>
          <p:nvPr/>
        </p:nvSpPr>
        <p:spPr bwMode="auto">
          <a:xfrm>
            <a:off x="5547995" y="2715895"/>
            <a:ext cx="1687830" cy="11747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68" tIns="34285" rIns="68568" bIns="34285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150000"/>
              </a:lnSpc>
              <a:defRPr/>
            </a:pPr>
            <a:r>
              <a:rPr lang="zh-CN" altLang="en-US" sz="16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合肥学院首批</a:t>
            </a:r>
            <a:endParaRPr lang="zh-CN" altLang="en-US" sz="1600" b="1" dirty="0" smtClean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685800">
              <a:lnSpc>
                <a:spcPct val="150000"/>
              </a:lnSpc>
              <a:defRPr/>
            </a:pPr>
            <a:r>
              <a:rPr lang="zh-CN" altLang="en-US" sz="16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</a:t>
            </a:r>
            <a:r>
              <a:rPr lang="zh-CN" altLang="zh-CN" sz="16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一本招生</a:t>
            </a:r>
            <a:r>
              <a:rPr lang="zh-CN" altLang="en-US" sz="16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的专业</a:t>
            </a:r>
            <a:endParaRPr lang="zh-CN" altLang="en-US" sz="16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13"/>
          <p:cNvSpPr txBox="1">
            <a:spLocks noChangeArrowheads="1"/>
          </p:cNvSpPr>
          <p:nvPr/>
        </p:nvSpPr>
        <p:spPr bwMode="auto">
          <a:xfrm>
            <a:off x="5364088" y="1923678"/>
            <a:ext cx="1577975" cy="3770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68" tIns="34285" rIns="68568" bIns="34285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zh-CN" altLang="en-US" sz="2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首招</a:t>
            </a:r>
            <a:endParaRPr lang="zh-CN" altLang="en-US" sz="20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13"/>
          <p:cNvSpPr txBox="1">
            <a:spLocks noChangeArrowheads="1"/>
          </p:cNvSpPr>
          <p:nvPr/>
        </p:nvSpPr>
        <p:spPr bwMode="auto">
          <a:xfrm>
            <a:off x="755576" y="1203598"/>
            <a:ext cx="863600" cy="3461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68" tIns="34285" rIns="68568" bIns="34285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2004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13"/>
          <p:cNvSpPr txBox="1">
            <a:spLocks noChangeArrowheads="1"/>
          </p:cNvSpPr>
          <p:nvPr/>
        </p:nvSpPr>
        <p:spPr bwMode="auto">
          <a:xfrm>
            <a:off x="2411760" y="1203598"/>
            <a:ext cx="863600" cy="3461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68" tIns="34285" rIns="68568" bIns="34285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2011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13"/>
          <p:cNvSpPr txBox="1">
            <a:spLocks noChangeArrowheads="1"/>
          </p:cNvSpPr>
          <p:nvPr/>
        </p:nvSpPr>
        <p:spPr bwMode="auto">
          <a:xfrm>
            <a:off x="3995936" y="1131590"/>
            <a:ext cx="863600" cy="3461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68" tIns="34285" rIns="68568" bIns="34285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13"/>
          <p:cNvSpPr txBox="1">
            <a:spLocks noChangeArrowheads="1"/>
          </p:cNvSpPr>
          <p:nvPr/>
        </p:nvSpPr>
        <p:spPr bwMode="auto">
          <a:xfrm>
            <a:off x="5796136" y="1203598"/>
            <a:ext cx="863600" cy="3461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68" tIns="34285" rIns="68568" bIns="34285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燕尾形 2"/>
          <p:cNvSpPr>
            <a:spLocks noChangeArrowheads="1"/>
          </p:cNvSpPr>
          <p:nvPr/>
        </p:nvSpPr>
        <p:spPr bwMode="auto">
          <a:xfrm>
            <a:off x="7236296" y="987575"/>
            <a:ext cx="1728192" cy="720080"/>
          </a:xfrm>
          <a:prstGeom prst="chevron">
            <a:avLst>
              <a:gd name="adj" fmla="val 48037"/>
            </a:avLst>
          </a:prstGeom>
          <a:solidFill>
            <a:schemeClr val="accent1"/>
          </a:solidFill>
          <a:ln w="3175" algn="ctr">
            <a:noFill/>
            <a:miter lim="800000"/>
          </a:ln>
        </p:spPr>
        <p:txBody>
          <a:bodyPr lIns="68568" tIns="34285" rIns="68568" bIns="34285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zh-CN" altLang="en-US" sz="1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文本框 13"/>
          <p:cNvSpPr txBox="1">
            <a:spLocks noChangeArrowheads="1"/>
          </p:cNvSpPr>
          <p:nvPr/>
        </p:nvSpPr>
        <p:spPr bwMode="auto">
          <a:xfrm>
            <a:off x="7668344" y="1203598"/>
            <a:ext cx="863600" cy="3461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68" tIns="34285" rIns="68568" bIns="34285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13"/>
          <p:cNvSpPr txBox="1">
            <a:spLocks noChangeArrowheads="1"/>
          </p:cNvSpPr>
          <p:nvPr/>
        </p:nvSpPr>
        <p:spPr bwMode="auto">
          <a:xfrm>
            <a:off x="7380605" y="2711450"/>
            <a:ext cx="1465580" cy="11747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68" tIns="34285" rIns="68568" bIns="34285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150000"/>
              </a:lnSpc>
              <a:defRPr/>
            </a:pPr>
            <a:r>
              <a:rPr lang="zh-CN" altLang="en-US" sz="16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安徽省省级</a:t>
            </a:r>
            <a:endParaRPr lang="zh-CN" altLang="en-US" sz="1600" b="1" dirty="0" smtClean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685800"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一流本科专业建设点</a:t>
            </a:r>
            <a:endParaRPr lang="zh-CN" altLang="en-US" sz="16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13"/>
          <p:cNvSpPr txBox="1">
            <a:spLocks noChangeArrowheads="1"/>
          </p:cNvSpPr>
          <p:nvPr/>
        </p:nvSpPr>
        <p:spPr bwMode="auto">
          <a:xfrm>
            <a:off x="7164288" y="1923678"/>
            <a:ext cx="1577975" cy="3770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68" tIns="34285" rIns="68568" bIns="34285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zh-CN" altLang="en-US" sz="2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首建</a:t>
            </a:r>
            <a:endParaRPr lang="zh-CN" altLang="en-US" sz="20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75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5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25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75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2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750"/>
                            </p:stCondLst>
                            <p:childTnLst>
                              <p:par>
                                <p:cTn id="10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6" grpId="0"/>
      <p:bldP spid="17" grpId="0"/>
      <p:bldP spid="18" grpId="0" animBg="1"/>
      <p:bldP spid="19" grpId="0" bldLvl="0" animBg="1"/>
      <p:bldP spid="20" grpId="0" animBg="1"/>
      <p:bldP spid="21" grpId="0" animBg="1"/>
      <p:bldP spid="22" grpId="0"/>
      <p:bldP spid="23" grpId="0"/>
      <p:bldP spid="24" grpId="0"/>
      <p:bldP spid="25" grpId="0"/>
      <p:bldP spid="28" grpId="0"/>
      <p:bldP spid="29" grpId="0"/>
      <p:bldP spid="30" grpId="0"/>
      <p:bldP spid="31" grpId="0"/>
      <p:bldP spid="32" grpId="0"/>
      <p:bldP spid="33" grpId="0"/>
      <p:bldP spid="27" grpId="0" animBg="1"/>
      <p:bldP spid="34" grpId="0"/>
      <p:bldP spid="35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/>
          <p:cNvSpPr txBox="1"/>
          <p:nvPr/>
        </p:nvSpPr>
        <p:spPr>
          <a:xfrm>
            <a:off x="35114" y="51341"/>
            <a:ext cx="3570104" cy="589434"/>
          </a:xfrm>
          <a:prstGeom prst="rect">
            <a:avLst/>
          </a:prstGeom>
          <a:solidFill>
            <a:schemeClr val="accent1"/>
          </a:solidFill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r>
              <a:rPr lang="zh-CN" altLang="en-US" sz="28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培养目标</a:t>
            </a:r>
            <a:endParaRPr lang="zh-CN" altLang="en-US" sz="28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下箭头 9"/>
          <p:cNvSpPr/>
          <p:nvPr>
            <p:custDataLst>
              <p:tags r:id="rId1"/>
            </p:custDataLst>
          </p:nvPr>
        </p:nvSpPr>
        <p:spPr>
          <a:xfrm>
            <a:off x="3463925" y="700405"/>
            <a:ext cx="2060575" cy="2060575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>
            <a:normAutofit/>
          </a:bodyPr>
          <a:lstStyle/>
          <a:p>
            <a:endParaRPr lang="zh-CN" altLang="en-US" sz="1350">
              <a:sym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>
            <p:custDataLst>
              <p:tags r:id="rId2"/>
            </p:custDataLst>
          </p:nvPr>
        </p:nvGrpSpPr>
        <p:grpSpPr>
          <a:xfrm>
            <a:off x="4953068" y="3025941"/>
            <a:ext cx="1972476" cy="1972475"/>
            <a:chOff x="5006088" y="3558392"/>
            <a:chExt cx="1743055" cy="1743054"/>
          </a:xfrm>
        </p:grpSpPr>
        <p:sp>
          <p:nvSpPr>
            <p:cNvPr id="8" name="下箭头 7"/>
            <p:cNvSpPr/>
            <p:nvPr>
              <p:custDataLst>
                <p:tags r:id="rId3"/>
              </p:custDataLst>
            </p:nvPr>
          </p:nvSpPr>
          <p:spPr>
            <a:xfrm rot="7200000">
              <a:off x="5006089" y="3558391"/>
              <a:ext cx="1743054" cy="1743055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>
              <a:normAutofit/>
            </a:bodyPr>
            <a:lstStyle/>
            <a:p>
              <a:endParaRPr lang="zh-CN" altLang="en-US" sz="1350">
                <a:sym typeface="Arial" panose="020B0604020202020204" pitchFamily="34" charset="0"/>
              </a:endParaRPr>
            </a:p>
          </p:txBody>
        </p:sp>
        <p:sp>
          <p:nvSpPr>
            <p:cNvPr id="9" name="下箭头 6"/>
            <p:cNvSpPr/>
            <p:nvPr>
              <p:custDataLst>
                <p:tags r:id="rId4"/>
              </p:custDataLst>
            </p:nvPr>
          </p:nvSpPr>
          <p:spPr>
            <a:xfrm rot="1800000">
              <a:off x="5290690" y="4070413"/>
              <a:ext cx="1438020" cy="871527"/>
            </a:xfrm>
            <a:prstGeom prst="rect">
              <a:avLst/>
            </a:prstGeom>
            <a:noFill/>
            <a:effectLst/>
          </p:spPr>
          <p:txBody>
            <a:bodyPr spcFirstLastPara="0" vert="horz" wrap="square" lIns="96012" tIns="96012" rIns="96012" bIns="96012" numCol="1" spcCol="1270" anchor="ctr" anchorCtr="0">
              <a:noAutofit/>
            </a:bodyPr>
            <a:lstStyle/>
            <a:p>
              <a:pPr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3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良好的综合素质、扎实的德语基本功、跨学科的知识结构、个性化的发展方向</a:t>
              </a:r>
              <a:endParaRPr lang="zh-CN" altLang="en-US" sz="1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" name="组合 4"/>
          <p:cNvGrpSpPr/>
          <p:nvPr>
            <p:custDataLst>
              <p:tags r:id="rId5"/>
            </p:custDataLst>
          </p:nvPr>
        </p:nvGrpSpPr>
        <p:grpSpPr>
          <a:xfrm>
            <a:off x="2117965" y="2997719"/>
            <a:ext cx="1936317" cy="1936316"/>
            <a:chOff x="2403702" y="3560107"/>
            <a:chExt cx="1743055" cy="1743054"/>
          </a:xfrm>
        </p:grpSpPr>
        <p:sp>
          <p:nvSpPr>
            <p:cNvPr id="6" name="下箭头 5"/>
            <p:cNvSpPr/>
            <p:nvPr>
              <p:custDataLst>
                <p:tags r:id="rId6"/>
              </p:custDataLst>
            </p:nvPr>
          </p:nvSpPr>
          <p:spPr>
            <a:xfrm rot="14400000">
              <a:off x="2403702" y="3560106"/>
              <a:ext cx="1743054" cy="1743055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>
              <a:normAutofit/>
            </a:bodyPr>
            <a:lstStyle/>
            <a:p>
              <a:endParaRPr lang="zh-CN" altLang="en-US" sz="1350">
                <a:sym typeface="Arial" panose="020B0604020202020204" pitchFamily="34" charset="0"/>
              </a:endParaRPr>
            </a:p>
          </p:txBody>
        </p:sp>
        <p:sp>
          <p:nvSpPr>
            <p:cNvPr id="7" name="下箭头 8"/>
            <p:cNvSpPr/>
            <p:nvPr>
              <p:custDataLst>
                <p:tags r:id="rId7"/>
              </p:custDataLst>
            </p:nvPr>
          </p:nvSpPr>
          <p:spPr>
            <a:xfrm rot="19800000">
              <a:off x="2432709" y="4070413"/>
              <a:ext cx="1438020" cy="871527"/>
            </a:xfrm>
            <a:prstGeom prst="rect">
              <a:avLst/>
            </a:prstGeom>
            <a:noFill/>
            <a:effectLst/>
          </p:spPr>
          <p:txBody>
            <a:bodyPr spcFirstLastPara="0" vert="horz" wrap="square" lIns="96012" tIns="96012" rIns="96012" bIns="96012" numCol="1" spcCol="1270" anchor="ctr" anchorCtr="0">
              <a:normAutofit/>
            </a:bodyPr>
            <a:lstStyle/>
            <a:p>
              <a:pPr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德、智、体、美、劳全面发展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3707765" y="2571750"/>
            <a:ext cx="1618615" cy="1084580"/>
          </a:xfrm>
          <a:prstGeom prst="rect">
            <a:avLst/>
          </a:prstGeom>
        </p:spPr>
        <p:txBody>
          <a:bodyPr wrap="square" anchor="ctr" anchorCtr="1">
            <a:normAutofit/>
          </a:bodyPr>
          <a:lstStyle/>
          <a:p>
            <a:pPr algn="ctr"/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国际化、复合德语应用型人才</a:t>
            </a:r>
            <a:endParaRPr lang="zh-CN" altLang="en-US" sz="1600" b="1" dirty="0">
              <a:sym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030980" y="771525"/>
            <a:ext cx="90043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服务安徽省及“长三角”地区经济发展和文化交流</a:t>
            </a:r>
            <a:endParaRPr lang="zh-CN" altLang="en-US" sz="1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32555" y="2630170"/>
            <a:ext cx="3098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任意多边形 7"/>
          <p:cNvSpPr/>
          <p:nvPr>
            <p:custDataLst>
              <p:tags r:id="rId1"/>
            </p:custDataLst>
          </p:nvPr>
        </p:nvSpPr>
        <p:spPr>
          <a:xfrm>
            <a:off x="1483433" y="1062838"/>
            <a:ext cx="2442021" cy="889803"/>
          </a:xfrm>
          <a:custGeom>
            <a:avLst/>
            <a:gdLst>
              <a:gd name="connsiteX0" fmla="*/ 0 w 3032344"/>
              <a:gd name="connsiteY0" fmla="*/ 0 h 1104900"/>
              <a:gd name="connsiteX1" fmla="*/ 3031906 w 3032344"/>
              <a:gd name="connsiteY1" fmla="*/ 0 h 1104900"/>
              <a:gd name="connsiteX2" fmla="*/ 2755900 w 3032344"/>
              <a:gd name="connsiteY2" fmla="*/ 552012 h 1104900"/>
              <a:gd name="connsiteX3" fmla="*/ 3032344 w 3032344"/>
              <a:gd name="connsiteY3" fmla="*/ 1104900 h 1104900"/>
              <a:gd name="connsiteX4" fmla="*/ 0 w 3032344"/>
              <a:gd name="connsiteY4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2344" h="1104900">
                <a:moveTo>
                  <a:pt x="0" y="0"/>
                </a:moveTo>
                <a:lnTo>
                  <a:pt x="3031906" y="0"/>
                </a:lnTo>
                <a:lnTo>
                  <a:pt x="2755900" y="552012"/>
                </a:lnTo>
                <a:lnTo>
                  <a:pt x="3032344" y="1104900"/>
                </a:lnTo>
                <a:lnTo>
                  <a:pt x="0" y="1104900"/>
                </a:lnTo>
                <a:close/>
              </a:path>
            </a:pathLst>
          </a:custGeom>
          <a:solidFill>
            <a:srgbClr val="1F74AD"/>
          </a:solidFill>
        </p:spPr>
        <p:txBody>
          <a:bodyPr rot="0" spcFirstLastPara="0" vertOverflow="overflow" horzOverflow="overflow" vert="horz" wrap="square" lIns="108000" tIns="34290" rIns="216000" bIns="3429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da-DK" altLang="zh-CN" sz="1350" dirty="0">
              <a:solidFill>
                <a:sysClr val="window" lastClr="FFFFFF"/>
              </a:solidFill>
            </a:endParaRPr>
          </a:p>
        </p:txBody>
      </p:sp>
      <p:sp>
        <p:nvSpPr>
          <p:cNvPr id="9" name="六边形 8"/>
          <p:cNvSpPr/>
          <p:nvPr>
            <p:custDataLst>
              <p:tags r:id="rId2"/>
            </p:custDataLst>
          </p:nvPr>
        </p:nvSpPr>
        <p:spPr>
          <a:xfrm>
            <a:off x="3702827" y="1062484"/>
            <a:ext cx="1032990" cy="890509"/>
          </a:xfrm>
          <a:prstGeom prst="hexagon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innerShdw blurRad="114300">
              <a:srgbClr val="979A9C"/>
            </a:inn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en-US" altLang="zh-CN" sz="1350" b="1" dirty="0">
              <a:solidFill>
                <a:srgbClr val="1F74AD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10" name="图片 9"/>
          <p:cNvPicPr/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rot="5400000" flipH="1" flipV="1">
            <a:off x="645860" y="1475560"/>
            <a:ext cx="1739501" cy="64357"/>
          </a:xfrm>
          <a:prstGeom prst="rect">
            <a:avLst/>
          </a:prstGeom>
        </p:spPr>
      </p:pic>
      <p:sp>
        <p:nvSpPr>
          <p:cNvPr id="14" name="任意多边形 13"/>
          <p:cNvSpPr/>
          <p:nvPr>
            <p:custDataLst>
              <p:tags r:id="rId5"/>
            </p:custDataLst>
          </p:nvPr>
        </p:nvSpPr>
        <p:spPr>
          <a:xfrm flipH="1">
            <a:off x="5454132" y="1584688"/>
            <a:ext cx="2442021" cy="889803"/>
          </a:xfrm>
          <a:custGeom>
            <a:avLst/>
            <a:gdLst>
              <a:gd name="connsiteX0" fmla="*/ 0 w 3032344"/>
              <a:gd name="connsiteY0" fmla="*/ 0 h 1104900"/>
              <a:gd name="connsiteX1" fmla="*/ 3031906 w 3032344"/>
              <a:gd name="connsiteY1" fmla="*/ 0 h 1104900"/>
              <a:gd name="connsiteX2" fmla="*/ 2755900 w 3032344"/>
              <a:gd name="connsiteY2" fmla="*/ 552012 h 1104900"/>
              <a:gd name="connsiteX3" fmla="*/ 3032344 w 3032344"/>
              <a:gd name="connsiteY3" fmla="*/ 1104900 h 1104900"/>
              <a:gd name="connsiteX4" fmla="*/ 0 w 3032344"/>
              <a:gd name="connsiteY4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2344" h="1104900">
                <a:moveTo>
                  <a:pt x="0" y="0"/>
                </a:moveTo>
                <a:lnTo>
                  <a:pt x="3031906" y="0"/>
                </a:lnTo>
                <a:lnTo>
                  <a:pt x="2755900" y="552012"/>
                </a:lnTo>
                <a:lnTo>
                  <a:pt x="3032344" y="1104900"/>
                </a:lnTo>
                <a:lnTo>
                  <a:pt x="0" y="1104900"/>
                </a:lnTo>
                <a:close/>
              </a:path>
            </a:pathLst>
          </a:custGeom>
          <a:solidFill>
            <a:srgbClr val="3498DB"/>
          </a:solidFill>
        </p:spPr>
        <p:txBody>
          <a:bodyPr rot="0" spcFirstLastPara="0" vertOverflow="overflow" horzOverflow="overflow" vert="horz" wrap="square" lIns="216000" tIns="34290" rIns="108000" bIns="3429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da-DK" altLang="zh-CN" sz="1350" dirty="0">
              <a:solidFill>
                <a:sysClr val="window" lastClr="FFFFFF"/>
              </a:solidFill>
            </a:endParaRPr>
          </a:p>
        </p:txBody>
      </p:sp>
      <p:sp>
        <p:nvSpPr>
          <p:cNvPr id="15" name="六边形 14"/>
          <p:cNvSpPr/>
          <p:nvPr>
            <p:custDataLst>
              <p:tags r:id="rId6"/>
            </p:custDataLst>
          </p:nvPr>
        </p:nvSpPr>
        <p:spPr>
          <a:xfrm flipH="1">
            <a:off x="4643769" y="1584335"/>
            <a:ext cx="1032990" cy="890509"/>
          </a:xfrm>
          <a:prstGeom prst="hexagon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innerShdw blurRad="114300">
              <a:srgbClr val="979A9C"/>
            </a:inn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en-US" altLang="zh-CN" sz="1350" b="1" dirty="0">
              <a:solidFill>
                <a:srgbClr val="3498DB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30" name="图片 29"/>
          <p:cNvPicPr/>
          <p:nvPr>
            <p:custDataLst>
              <p:tags r:id="rId7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rot="16200000" flipV="1">
            <a:off x="6994224" y="1997411"/>
            <a:ext cx="1739501" cy="64357"/>
          </a:xfrm>
          <a:prstGeom prst="rect">
            <a:avLst/>
          </a:prstGeom>
        </p:spPr>
      </p:pic>
      <p:sp>
        <p:nvSpPr>
          <p:cNvPr id="31" name="任意多边形 30"/>
          <p:cNvSpPr/>
          <p:nvPr>
            <p:custDataLst>
              <p:tags r:id="rId8"/>
            </p:custDataLst>
          </p:nvPr>
        </p:nvSpPr>
        <p:spPr>
          <a:xfrm>
            <a:off x="1483433" y="2106538"/>
            <a:ext cx="2442021" cy="889803"/>
          </a:xfrm>
          <a:custGeom>
            <a:avLst/>
            <a:gdLst>
              <a:gd name="connsiteX0" fmla="*/ 0 w 3032344"/>
              <a:gd name="connsiteY0" fmla="*/ 0 h 1104900"/>
              <a:gd name="connsiteX1" fmla="*/ 3031906 w 3032344"/>
              <a:gd name="connsiteY1" fmla="*/ 0 h 1104900"/>
              <a:gd name="connsiteX2" fmla="*/ 2755900 w 3032344"/>
              <a:gd name="connsiteY2" fmla="*/ 552012 h 1104900"/>
              <a:gd name="connsiteX3" fmla="*/ 3032344 w 3032344"/>
              <a:gd name="connsiteY3" fmla="*/ 1104900 h 1104900"/>
              <a:gd name="connsiteX4" fmla="*/ 0 w 3032344"/>
              <a:gd name="connsiteY4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2344" h="1104900">
                <a:moveTo>
                  <a:pt x="0" y="0"/>
                </a:moveTo>
                <a:lnTo>
                  <a:pt x="3031906" y="0"/>
                </a:lnTo>
                <a:lnTo>
                  <a:pt x="2755900" y="552012"/>
                </a:lnTo>
                <a:lnTo>
                  <a:pt x="3032344" y="1104900"/>
                </a:lnTo>
                <a:lnTo>
                  <a:pt x="0" y="1104900"/>
                </a:lnTo>
                <a:close/>
              </a:path>
            </a:pathLst>
          </a:custGeom>
          <a:solidFill>
            <a:srgbClr val="1AA3AA"/>
          </a:solidFill>
        </p:spPr>
        <p:txBody>
          <a:bodyPr rot="0" spcFirstLastPara="0" vertOverflow="overflow" horzOverflow="overflow" vert="horz" wrap="square" lIns="108000" tIns="34290" rIns="216000" bIns="3429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da-DK" altLang="zh-CN" sz="1350" dirty="0">
              <a:solidFill>
                <a:sysClr val="window" lastClr="FFFFFF"/>
              </a:solidFill>
            </a:endParaRPr>
          </a:p>
        </p:txBody>
      </p:sp>
      <p:sp>
        <p:nvSpPr>
          <p:cNvPr id="32" name="六边形 31"/>
          <p:cNvSpPr/>
          <p:nvPr>
            <p:custDataLst>
              <p:tags r:id="rId9"/>
            </p:custDataLst>
          </p:nvPr>
        </p:nvSpPr>
        <p:spPr>
          <a:xfrm>
            <a:off x="3702827" y="2106185"/>
            <a:ext cx="1032990" cy="890509"/>
          </a:xfrm>
          <a:prstGeom prst="hexagon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innerShdw blurRad="114300">
              <a:srgbClr val="979A9C"/>
            </a:inn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en-US" altLang="zh-CN" sz="1350" b="1" dirty="0">
              <a:solidFill>
                <a:srgbClr val="1AA3AA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33" name="图片 32"/>
          <p:cNvPicPr/>
          <p:nvPr>
            <p:custDataLst>
              <p:tags r:id="rId10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rot="5400000" flipH="1" flipV="1">
            <a:off x="645860" y="2519261"/>
            <a:ext cx="1739501" cy="64357"/>
          </a:xfrm>
          <a:prstGeom prst="rect">
            <a:avLst/>
          </a:prstGeom>
        </p:spPr>
      </p:pic>
      <p:sp>
        <p:nvSpPr>
          <p:cNvPr id="34" name="任意多边形 33"/>
          <p:cNvSpPr/>
          <p:nvPr>
            <p:custDataLst>
              <p:tags r:id="rId11"/>
            </p:custDataLst>
          </p:nvPr>
        </p:nvSpPr>
        <p:spPr>
          <a:xfrm flipH="1">
            <a:off x="5454132" y="2628389"/>
            <a:ext cx="2442021" cy="889803"/>
          </a:xfrm>
          <a:custGeom>
            <a:avLst/>
            <a:gdLst>
              <a:gd name="connsiteX0" fmla="*/ 0 w 3032344"/>
              <a:gd name="connsiteY0" fmla="*/ 0 h 1104900"/>
              <a:gd name="connsiteX1" fmla="*/ 3031906 w 3032344"/>
              <a:gd name="connsiteY1" fmla="*/ 0 h 1104900"/>
              <a:gd name="connsiteX2" fmla="*/ 2755900 w 3032344"/>
              <a:gd name="connsiteY2" fmla="*/ 552012 h 1104900"/>
              <a:gd name="connsiteX3" fmla="*/ 3032344 w 3032344"/>
              <a:gd name="connsiteY3" fmla="*/ 1104900 h 1104900"/>
              <a:gd name="connsiteX4" fmla="*/ 0 w 3032344"/>
              <a:gd name="connsiteY4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2344" h="1104900">
                <a:moveTo>
                  <a:pt x="0" y="0"/>
                </a:moveTo>
                <a:lnTo>
                  <a:pt x="3031906" y="0"/>
                </a:lnTo>
                <a:lnTo>
                  <a:pt x="2755900" y="552012"/>
                </a:lnTo>
                <a:lnTo>
                  <a:pt x="3032344" y="1104900"/>
                </a:lnTo>
                <a:lnTo>
                  <a:pt x="0" y="1104900"/>
                </a:lnTo>
                <a:close/>
              </a:path>
            </a:pathLst>
          </a:custGeom>
          <a:solidFill>
            <a:srgbClr val="69A35B"/>
          </a:solidFill>
        </p:spPr>
        <p:txBody>
          <a:bodyPr rot="0" spcFirstLastPara="0" vertOverflow="overflow" horzOverflow="overflow" vert="horz" wrap="square" lIns="216000" tIns="34290" rIns="108000" bIns="3429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da-DK" altLang="zh-CN" sz="1350" dirty="0">
              <a:solidFill>
                <a:sysClr val="window" lastClr="FFFFFF"/>
              </a:solidFill>
            </a:endParaRPr>
          </a:p>
        </p:txBody>
      </p:sp>
      <p:sp>
        <p:nvSpPr>
          <p:cNvPr id="35" name="六边形 34"/>
          <p:cNvSpPr/>
          <p:nvPr>
            <p:custDataLst>
              <p:tags r:id="rId12"/>
            </p:custDataLst>
          </p:nvPr>
        </p:nvSpPr>
        <p:spPr>
          <a:xfrm flipH="1">
            <a:off x="4643769" y="2628036"/>
            <a:ext cx="1032990" cy="890509"/>
          </a:xfrm>
          <a:prstGeom prst="hexagon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innerShdw blurRad="114300">
              <a:srgbClr val="979A9C"/>
            </a:inn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en-US" altLang="zh-CN" sz="1350" b="1" dirty="0">
              <a:solidFill>
                <a:srgbClr val="1F74AD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36" name="图片 35"/>
          <p:cNvPicPr/>
          <p:nvPr>
            <p:custDataLst>
              <p:tags r:id="rId1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rot="16200000" flipV="1">
            <a:off x="6994224" y="3041111"/>
            <a:ext cx="1739501" cy="64357"/>
          </a:xfrm>
          <a:prstGeom prst="rect">
            <a:avLst/>
          </a:prstGeom>
        </p:spPr>
      </p:pic>
      <p:sp>
        <p:nvSpPr>
          <p:cNvPr id="37" name="任意多边形 36"/>
          <p:cNvSpPr/>
          <p:nvPr>
            <p:custDataLst>
              <p:tags r:id="rId14"/>
            </p:custDataLst>
          </p:nvPr>
        </p:nvSpPr>
        <p:spPr>
          <a:xfrm>
            <a:off x="1483433" y="3150239"/>
            <a:ext cx="2442021" cy="889803"/>
          </a:xfrm>
          <a:custGeom>
            <a:avLst/>
            <a:gdLst>
              <a:gd name="connsiteX0" fmla="*/ 0 w 3032344"/>
              <a:gd name="connsiteY0" fmla="*/ 0 h 1104900"/>
              <a:gd name="connsiteX1" fmla="*/ 3031906 w 3032344"/>
              <a:gd name="connsiteY1" fmla="*/ 0 h 1104900"/>
              <a:gd name="connsiteX2" fmla="*/ 2755900 w 3032344"/>
              <a:gd name="connsiteY2" fmla="*/ 552012 h 1104900"/>
              <a:gd name="connsiteX3" fmla="*/ 3032344 w 3032344"/>
              <a:gd name="connsiteY3" fmla="*/ 1104900 h 1104900"/>
              <a:gd name="connsiteX4" fmla="*/ 0 w 3032344"/>
              <a:gd name="connsiteY4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2344" h="1104900">
                <a:moveTo>
                  <a:pt x="0" y="0"/>
                </a:moveTo>
                <a:lnTo>
                  <a:pt x="3031906" y="0"/>
                </a:lnTo>
                <a:lnTo>
                  <a:pt x="2755900" y="552012"/>
                </a:lnTo>
                <a:lnTo>
                  <a:pt x="3032344" y="1104900"/>
                </a:lnTo>
                <a:lnTo>
                  <a:pt x="0" y="1104900"/>
                </a:lnTo>
                <a:close/>
              </a:path>
            </a:pathLst>
          </a:custGeom>
          <a:solidFill>
            <a:srgbClr val="9BBB59"/>
          </a:solidFill>
        </p:spPr>
        <p:txBody>
          <a:bodyPr rot="0" spcFirstLastPara="0" vertOverflow="overflow" horzOverflow="overflow" vert="horz" wrap="square" lIns="108000" tIns="34290" rIns="216000" bIns="3429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da-DK" altLang="zh-CN" sz="1350" dirty="0">
              <a:solidFill>
                <a:sysClr val="window" lastClr="FFFFFF"/>
              </a:solidFill>
            </a:endParaRPr>
          </a:p>
        </p:txBody>
      </p:sp>
      <p:sp>
        <p:nvSpPr>
          <p:cNvPr id="38" name="六边形 37"/>
          <p:cNvSpPr/>
          <p:nvPr>
            <p:custDataLst>
              <p:tags r:id="rId15"/>
            </p:custDataLst>
          </p:nvPr>
        </p:nvSpPr>
        <p:spPr>
          <a:xfrm>
            <a:off x="3702827" y="3149886"/>
            <a:ext cx="1032990" cy="890509"/>
          </a:xfrm>
          <a:prstGeom prst="hexagon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innerShdw blurRad="114300">
              <a:srgbClr val="979A9C"/>
            </a:inn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en-US" altLang="zh-CN" sz="1350" b="1" dirty="0">
              <a:solidFill>
                <a:srgbClr val="3498DB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39" name="图片 38"/>
          <p:cNvPicPr/>
          <p:nvPr>
            <p:custDataLst>
              <p:tags r:id="rId16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rot="5400000" flipH="1" flipV="1">
            <a:off x="645860" y="3562962"/>
            <a:ext cx="1739501" cy="64357"/>
          </a:xfrm>
          <a:prstGeom prst="rect">
            <a:avLst/>
          </a:prstGeom>
        </p:spPr>
      </p:pic>
      <p:sp>
        <p:nvSpPr>
          <p:cNvPr id="40" name="任意多边形 39"/>
          <p:cNvSpPr/>
          <p:nvPr>
            <p:custDataLst>
              <p:tags r:id="rId17"/>
            </p:custDataLst>
          </p:nvPr>
        </p:nvSpPr>
        <p:spPr>
          <a:xfrm flipH="1">
            <a:off x="5454132" y="3672090"/>
            <a:ext cx="2442021" cy="889803"/>
          </a:xfrm>
          <a:custGeom>
            <a:avLst/>
            <a:gdLst>
              <a:gd name="connsiteX0" fmla="*/ 0 w 3032344"/>
              <a:gd name="connsiteY0" fmla="*/ 0 h 1104900"/>
              <a:gd name="connsiteX1" fmla="*/ 3031906 w 3032344"/>
              <a:gd name="connsiteY1" fmla="*/ 0 h 1104900"/>
              <a:gd name="connsiteX2" fmla="*/ 2755900 w 3032344"/>
              <a:gd name="connsiteY2" fmla="*/ 552012 h 1104900"/>
              <a:gd name="connsiteX3" fmla="*/ 3032344 w 3032344"/>
              <a:gd name="connsiteY3" fmla="*/ 1104900 h 1104900"/>
              <a:gd name="connsiteX4" fmla="*/ 0 w 3032344"/>
              <a:gd name="connsiteY4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2344" h="1104900">
                <a:moveTo>
                  <a:pt x="0" y="0"/>
                </a:moveTo>
                <a:lnTo>
                  <a:pt x="3031906" y="0"/>
                </a:lnTo>
                <a:lnTo>
                  <a:pt x="2755900" y="552012"/>
                </a:lnTo>
                <a:lnTo>
                  <a:pt x="3032344" y="1104900"/>
                </a:lnTo>
                <a:lnTo>
                  <a:pt x="0" y="1104900"/>
                </a:lnTo>
                <a:close/>
              </a:path>
            </a:pathLst>
          </a:custGeom>
          <a:solidFill>
            <a:srgbClr val="FFC000"/>
          </a:solidFill>
        </p:spPr>
        <p:txBody>
          <a:bodyPr rot="0" spcFirstLastPara="0" vertOverflow="overflow" horzOverflow="overflow" vert="horz" wrap="square" lIns="216000" tIns="34290" rIns="108000" bIns="3429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da-DK" altLang="zh-CN" sz="1350" dirty="0">
              <a:solidFill>
                <a:sysClr val="window" lastClr="FFFFFF"/>
              </a:solidFill>
            </a:endParaRPr>
          </a:p>
        </p:txBody>
      </p:sp>
      <p:sp>
        <p:nvSpPr>
          <p:cNvPr id="41" name="六边形 40"/>
          <p:cNvSpPr/>
          <p:nvPr>
            <p:custDataLst>
              <p:tags r:id="rId18"/>
            </p:custDataLst>
          </p:nvPr>
        </p:nvSpPr>
        <p:spPr>
          <a:xfrm flipH="1">
            <a:off x="4643769" y="3671736"/>
            <a:ext cx="1032990" cy="890509"/>
          </a:xfrm>
          <a:prstGeom prst="hexagon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innerShdw blurRad="114300">
              <a:srgbClr val="979A9C"/>
            </a:inn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en-US" altLang="zh-CN" sz="1350" b="1" dirty="0">
              <a:solidFill>
                <a:srgbClr val="1AA3AA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42" name="图片 41"/>
          <p:cNvPicPr/>
          <p:nvPr>
            <p:custDataLst>
              <p:tags r:id="rId19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rot="16200000" flipV="1">
            <a:off x="6994224" y="4084812"/>
            <a:ext cx="1739501" cy="64357"/>
          </a:xfrm>
          <a:prstGeom prst="rect">
            <a:avLst/>
          </a:prstGeom>
        </p:spPr>
      </p:pic>
      <p:sp>
        <p:nvSpPr>
          <p:cNvPr id="43" name="文本框 42"/>
          <p:cNvSpPr txBox="1"/>
          <p:nvPr>
            <p:custDataLst>
              <p:tags r:id="rId20"/>
            </p:custDataLst>
          </p:nvPr>
        </p:nvSpPr>
        <p:spPr>
          <a:xfrm>
            <a:off x="3873024" y="1194196"/>
            <a:ext cx="692597" cy="627086"/>
          </a:xfrm>
          <a:prstGeom prst="rect">
            <a:avLst/>
          </a:prstGeom>
          <a:noFill/>
        </p:spPr>
        <p:txBody>
          <a:bodyPr wrap="square" lIns="67500" tIns="35100" rIns="67500" bIns="35100" rtlCol="0" anchor="ctr">
            <a:normAutofit/>
          </a:bodyPr>
          <a:lstStyle/>
          <a:p>
            <a:pPr algn="ctr"/>
            <a:r>
              <a:rPr lang="en-US" altLang="zh-CN" sz="1500" b="1">
                <a:solidFill>
                  <a:srgbClr val="1F74AD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</a:t>
            </a:r>
            <a:endParaRPr lang="en-US" altLang="zh-CN" sz="1500" b="1">
              <a:solidFill>
                <a:srgbClr val="1F74AD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21"/>
            </p:custDataLst>
          </p:nvPr>
        </p:nvSpPr>
        <p:spPr>
          <a:xfrm>
            <a:off x="1646855" y="1122008"/>
            <a:ext cx="2127451" cy="771462"/>
          </a:xfrm>
          <a:prstGeom prst="rect">
            <a:avLst/>
          </a:prstGeom>
          <a:noFill/>
        </p:spPr>
        <p:txBody>
          <a:bodyPr wrap="square" lIns="67500" tIns="35100" rIns="67500" bIns="35100" rtlCol="0" anchor="ctr">
            <a:normAutofit/>
          </a:bodyPr>
          <a:lstStyle/>
          <a:p>
            <a:pPr algn="l"/>
            <a:r>
              <a:rPr lang="zh-CN" altLang="en-US" sz="24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理念国际化</a:t>
            </a:r>
            <a:endParaRPr lang="zh-CN" altLang="en-US" sz="2400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>
            <p:custDataLst>
              <p:tags r:id="rId22"/>
            </p:custDataLst>
          </p:nvPr>
        </p:nvSpPr>
        <p:spPr>
          <a:xfrm>
            <a:off x="1575943" y="2165708"/>
            <a:ext cx="2127451" cy="771462"/>
          </a:xfrm>
          <a:prstGeom prst="rect">
            <a:avLst/>
          </a:prstGeom>
          <a:noFill/>
        </p:spPr>
        <p:txBody>
          <a:bodyPr wrap="square" lIns="67500" tIns="35100" rIns="67500" bIns="35100" rtlCol="0" anchor="ctr">
            <a:norm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人才复合化</a:t>
            </a:r>
            <a:endParaRPr lang="zh-CN" altLang="en-US" sz="2400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05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>
            <p:custDataLst>
              <p:tags r:id="rId23"/>
            </p:custDataLst>
          </p:nvPr>
        </p:nvSpPr>
        <p:spPr>
          <a:xfrm>
            <a:off x="1640718" y="3209409"/>
            <a:ext cx="2127451" cy="771462"/>
          </a:xfrm>
          <a:prstGeom prst="rect">
            <a:avLst/>
          </a:prstGeom>
          <a:noFill/>
        </p:spPr>
        <p:txBody>
          <a:bodyPr wrap="square" lIns="67500" tIns="35100" rIns="67500" bIns="35100" rtlCol="0" anchor="ctr">
            <a:normAutofit/>
          </a:bodyPr>
          <a:lstStyle/>
          <a:p>
            <a:pPr algn="l"/>
            <a:r>
              <a:rPr lang="zh-CN" altLang="en-US" sz="24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课程模块化</a:t>
            </a:r>
            <a:endParaRPr lang="zh-CN" altLang="en-US" sz="2400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46"/>
          <p:cNvSpPr txBox="1"/>
          <p:nvPr>
            <p:custDataLst>
              <p:tags r:id="rId24"/>
            </p:custDataLst>
          </p:nvPr>
        </p:nvSpPr>
        <p:spPr>
          <a:xfrm>
            <a:off x="3873024" y="2266401"/>
            <a:ext cx="692597" cy="570079"/>
          </a:xfrm>
          <a:prstGeom prst="rect">
            <a:avLst/>
          </a:prstGeom>
          <a:noFill/>
        </p:spPr>
        <p:txBody>
          <a:bodyPr wrap="square" lIns="67500" tIns="35100" rIns="67500" bIns="35100" rtlCol="0" anchor="ctr">
            <a:normAutofit/>
          </a:bodyPr>
          <a:lstStyle/>
          <a:p>
            <a:pPr algn="ctr"/>
            <a:r>
              <a:rPr lang="en-US" altLang="zh-CN" sz="1500" b="1">
                <a:solidFill>
                  <a:srgbClr val="1AA3A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r>
            <a:endParaRPr lang="en-US" altLang="zh-CN" sz="1500" b="1">
              <a:solidFill>
                <a:srgbClr val="1AA3A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>
            <p:custDataLst>
              <p:tags r:id="rId25"/>
            </p:custDataLst>
          </p:nvPr>
        </p:nvSpPr>
        <p:spPr>
          <a:xfrm>
            <a:off x="3873024" y="3310102"/>
            <a:ext cx="692597" cy="570079"/>
          </a:xfrm>
          <a:prstGeom prst="rect">
            <a:avLst/>
          </a:prstGeom>
          <a:noFill/>
        </p:spPr>
        <p:txBody>
          <a:bodyPr wrap="square" lIns="67500" tIns="35100" rIns="67500" bIns="35100" rtlCol="0" anchor="ctr">
            <a:normAutofit/>
          </a:bodyPr>
          <a:lstStyle/>
          <a:p>
            <a:pPr algn="ctr"/>
            <a:r>
              <a:rPr lang="en-US" altLang="zh-CN" sz="1500" b="1">
                <a:solidFill>
                  <a:srgbClr val="9BBB5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</a:t>
            </a:r>
            <a:endParaRPr lang="en-US" altLang="zh-CN" sz="1500" b="1">
              <a:solidFill>
                <a:srgbClr val="9BBB5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9" name="文本框 48"/>
          <p:cNvSpPr txBox="1"/>
          <p:nvPr>
            <p:custDataLst>
              <p:tags r:id="rId26"/>
            </p:custDataLst>
          </p:nvPr>
        </p:nvSpPr>
        <p:spPr>
          <a:xfrm>
            <a:off x="4813965" y="1749548"/>
            <a:ext cx="692597" cy="570079"/>
          </a:xfrm>
          <a:prstGeom prst="rect">
            <a:avLst/>
          </a:prstGeom>
          <a:noFill/>
        </p:spPr>
        <p:txBody>
          <a:bodyPr wrap="square" lIns="67500" tIns="35100" rIns="67500" bIns="35100" rtlCol="0" anchor="ctr">
            <a:normAutofit/>
          </a:bodyPr>
          <a:lstStyle/>
          <a:p>
            <a:pPr algn="ctr"/>
            <a:r>
              <a:rPr lang="en-US" altLang="zh-CN" sz="1500" b="1">
                <a:solidFill>
                  <a:srgbClr val="3498DB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4</a:t>
            </a:r>
            <a:endParaRPr lang="en-US" altLang="zh-CN" sz="1500" b="1">
              <a:solidFill>
                <a:srgbClr val="3498DB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>
            <p:custDataLst>
              <p:tags r:id="rId27"/>
            </p:custDataLst>
          </p:nvPr>
        </p:nvSpPr>
        <p:spPr>
          <a:xfrm>
            <a:off x="4813965" y="2793248"/>
            <a:ext cx="692597" cy="570079"/>
          </a:xfrm>
          <a:prstGeom prst="rect">
            <a:avLst/>
          </a:prstGeom>
          <a:noFill/>
        </p:spPr>
        <p:txBody>
          <a:bodyPr wrap="square" lIns="67500" tIns="35100" rIns="67500" bIns="35100" rtlCol="0" anchor="ctr">
            <a:normAutofit/>
          </a:bodyPr>
          <a:lstStyle/>
          <a:p>
            <a:pPr algn="ctr"/>
            <a:r>
              <a:rPr lang="en-US" altLang="zh-CN" sz="1500" b="1">
                <a:solidFill>
                  <a:srgbClr val="69A35B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5</a:t>
            </a:r>
            <a:endParaRPr lang="en-US" altLang="zh-CN" sz="1500" b="1">
              <a:solidFill>
                <a:srgbClr val="69A35B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>
            <p:custDataLst>
              <p:tags r:id="rId28"/>
            </p:custDataLst>
          </p:nvPr>
        </p:nvSpPr>
        <p:spPr>
          <a:xfrm>
            <a:off x="4813965" y="3836949"/>
            <a:ext cx="692597" cy="570079"/>
          </a:xfrm>
          <a:prstGeom prst="rect">
            <a:avLst/>
          </a:prstGeom>
          <a:noFill/>
        </p:spPr>
        <p:txBody>
          <a:bodyPr wrap="square" lIns="67500" tIns="35100" rIns="67500" bIns="35100" rtlCol="0" anchor="ctr">
            <a:normAutofit/>
          </a:bodyPr>
          <a:lstStyle/>
          <a:p>
            <a:pPr algn="ctr"/>
            <a:r>
              <a:rPr lang="en-US" altLang="zh-CN" sz="1500" b="1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6</a:t>
            </a:r>
            <a:endParaRPr lang="en-US" altLang="zh-CN" sz="1500" b="1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2" name="文本框 51"/>
          <p:cNvSpPr txBox="1"/>
          <p:nvPr>
            <p:custDataLst>
              <p:tags r:id="rId29"/>
            </p:custDataLst>
          </p:nvPr>
        </p:nvSpPr>
        <p:spPr>
          <a:xfrm>
            <a:off x="5611417" y="1643858"/>
            <a:ext cx="2127451" cy="771462"/>
          </a:xfrm>
          <a:prstGeom prst="rect">
            <a:avLst/>
          </a:prstGeom>
          <a:noFill/>
        </p:spPr>
        <p:txBody>
          <a:bodyPr wrap="square" lIns="67500" tIns="35100" rIns="67500" bIns="35100" rtlCol="0" anchor="ctr">
            <a:normAutofit/>
          </a:bodyPr>
          <a:lstStyle/>
          <a:p>
            <a:pPr algn="r"/>
            <a:r>
              <a:rPr lang="zh-CN" altLang="en-US" sz="24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课堂信息化</a:t>
            </a:r>
            <a:endParaRPr lang="zh-CN" altLang="en-US" sz="2400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52"/>
          <p:cNvSpPr txBox="1"/>
          <p:nvPr>
            <p:custDataLst>
              <p:tags r:id="rId30"/>
            </p:custDataLst>
          </p:nvPr>
        </p:nvSpPr>
        <p:spPr>
          <a:xfrm>
            <a:off x="5415272" y="2687588"/>
            <a:ext cx="2416446" cy="771163"/>
          </a:xfrm>
          <a:prstGeom prst="rect">
            <a:avLst/>
          </a:prstGeom>
          <a:noFill/>
        </p:spPr>
        <p:txBody>
          <a:bodyPr wrap="square" lIns="67500" tIns="35100" rIns="67500" bIns="35100" rtlCol="0" anchor="ctr">
            <a:noAutofit/>
          </a:bodyPr>
          <a:lstStyle/>
          <a:p>
            <a:pPr algn="r"/>
            <a:r>
              <a:rPr lang="zh-CN" altLang="en-US" sz="24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教学手段合理化</a:t>
            </a:r>
            <a:endParaRPr lang="zh-CN" altLang="en-US" sz="2400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53"/>
          <p:cNvSpPr txBox="1"/>
          <p:nvPr>
            <p:custDataLst>
              <p:tags r:id="rId31"/>
            </p:custDataLst>
          </p:nvPr>
        </p:nvSpPr>
        <p:spPr>
          <a:xfrm>
            <a:off x="5605702" y="3730625"/>
            <a:ext cx="2127451" cy="771462"/>
          </a:xfrm>
          <a:prstGeom prst="rect">
            <a:avLst/>
          </a:prstGeom>
          <a:noFill/>
        </p:spPr>
        <p:txBody>
          <a:bodyPr wrap="square" lIns="67500" tIns="35100" rIns="67500" bIns="35100" rtlCol="0" anchor="ctr">
            <a:normAutofit/>
          </a:bodyPr>
          <a:lstStyle/>
          <a:p>
            <a:pPr algn="r"/>
            <a:r>
              <a:rPr lang="zh-CN" altLang="en-US" sz="24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考核过程化</a:t>
            </a:r>
            <a:endParaRPr lang="zh-CN" altLang="en-US" sz="2400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Title 1"/>
          <p:cNvSpPr txBox="1"/>
          <p:nvPr/>
        </p:nvSpPr>
        <p:spPr>
          <a:xfrm>
            <a:off x="107504" y="195486"/>
            <a:ext cx="3570104" cy="589434"/>
          </a:xfrm>
          <a:prstGeom prst="rect">
            <a:avLst/>
          </a:prstGeom>
          <a:solidFill>
            <a:schemeClr val="accent1"/>
          </a:solidFill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r>
              <a:rPr lang="zh-CN" altLang="en-US" sz="28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专业特色</a:t>
            </a:r>
            <a:endParaRPr lang="zh-CN" altLang="en-US" sz="28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Title 1"/>
          <p:cNvSpPr txBox="1"/>
          <p:nvPr/>
        </p:nvSpPr>
        <p:spPr>
          <a:xfrm>
            <a:off x="63500" y="86995"/>
            <a:ext cx="2891790" cy="592455"/>
          </a:xfrm>
          <a:prstGeom prst="rect">
            <a:avLst/>
          </a:prstGeom>
          <a:solidFill>
            <a:srgbClr val="005DA2"/>
          </a:solidFill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r>
              <a:rPr lang="zh-CN" altLang="en-GB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专业成</a:t>
            </a:r>
            <a:r>
              <a:rPr lang="zh-CN" altLang="en-GB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效</a:t>
            </a:r>
            <a:endParaRPr lang="zh-CN" altLang="en-GB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781354" y="810933"/>
            <a:ext cx="5102700" cy="839134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1" rIns="68584" bIns="34291"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640341" y="483637"/>
            <a:ext cx="3515183" cy="327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1" rIns="68584" bIns="34291" rtlCol="0" anchor="ctr"/>
          <a:lstStyle/>
          <a:p>
            <a:pPr algn="ct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六边形 29"/>
          <p:cNvSpPr/>
          <p:nvPr/>
        </p:nvSpPr>
        <p:spPr>
          <a:xfrm>
            <a:off x="971573" y="2139946"/>
            <a:ext cx="1190447" cy="1026114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1" rIns="68584" bIns="34291" rtlCol="0" anchor="ctr"/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专业成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效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" name="直接箭头连接符 30"/>
          <p:cNvCxnSpPr>
            <a:stCxn id="30" idx="5"/>
            <a:endCxn id="28" idx="1"/>
          </p:cNvCxnSpPr>
          <p:nvPr/>
        </p:nvCxnSpPr>
        <p:spPr>
          <a:xfrm flipV="1">
            <a:off x="1905492" y="1230626"/>
            <a:ext cx="875665" cy="90932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>
            <a:stCxn id="30" idx="0"/>
            <a:endCxn id="35" idx="1"/>
          </p:cNvCxnSpPr>
          <p:nvPr/>
        </p:nvCxnSpPr>
        <p:spPr>
          <a:xfrm flipV="1">
            <a:off x="2162020" y="2623158"/>
            <a:ext cx="619125" cy="2984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>
            <a:stCxn id="30" idx="1"/>
            <a:endCxn id="38" idx="1"/>
          </p:cNvCxnSpPr>
          <p:nvPr/>
        </p:nvCxnSpPr>
        <p:spPr>
          <a:xfrm>
            <a:off x="1905492" y="3166060"/>
            <a:ext cx="935990" cy="74422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955439" y="868442"/>
            <a:ext cx="4961635" cy="724816"/>
          </a:xfrm>
          <a:prstGeom prst="rect">
            <a:avLst/>
          </a:prstGeom>
          <a:noFill/>
        </p:spPr>
        <p:txBody>
          <a:bodyPr wrap="square" lIns="68584" tIns="34291" rIns="68584" bIns="34291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德语专业“</a:t>
            </a:r>
            <a:r>
              <a:rPr lang="zh-CN" altLang="zh-CN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跨文化应用型德语人才培养</a:t>
            </a:r>
            <a:r>
              <a:rPr lang="zh-CN" altLang="zh-CN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的探索和实践”获安徽省教学成果三等奖 </a:t>
            </a:r>
            <a:endParaRPr lang="en-US" altLang="zh-CN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781354" y="2203330"/>
            <a:ext cx="5102700" cy="839134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1" rIns="68584" bIns="34291"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35261" y="1870968"/>
            <a:ext cx="3515183" cy="327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1" rIns="68584" bIns="34291" rtlCol="0" anchor="ctr"/>
          <a:lstStyle/>
          <a:p>
            <a:pPr algn="ct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2019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43679" y="2198241"/>
            <a:ext cx="4896544" cy="787400"/>
          </a:xfrm>
          <a:prstGeom prst="rect">
            <a:avLst/>
          </a:prstGeom>
          <a:noFill/>
        </p:spPr>
        <p:txBody>
          <a:bodyPr wrap="square" lIns="68584" tIns="34291" rIns="68584" bIns="3429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德语专业“国际化、复合型德语应用型人才培养的改革和实践”获</a:t>
            </a:r>
            <a:r>
              <a:rPr lang="zh-CN" altLang="en-US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合肥学院</a:t>
            </a:r>
            <a:r>
              <a:rPr lang="zh-CN" altLang="zh-CN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教学成果一等奖</a:t>
            </a:r>
            <a:endParaRPr lang="en-US" altLang="zh-CN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841679" y="3490302"/>
            <a:ext cx="5102700" cy="839134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1" rIns="68584" bIns="34291"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678441" y="3166224"/>
            <a:ext cx="3515183" cy="327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1" rIns="68584" bIns="34291" rtlCol="0" anchor="ctr"/>
          <a:lstStyle/>
          <a:p>
            <a:pPr algn="ct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2020-2021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851932" y="3534060"/>
            <a:ext cx="4961635" cy="787400"/>
          </a:xfrm>
          <a:prstGeom prst="rect">
            <a:avLst/>
          </a:prstGeom>
          <a:noFill/>
        </p:spPr>
        <p:txBody>
          <a:bodyPr wrap="square" lIns="68584" tIns="34291" rIns="68584" bIns="3429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申报获批省级教学示范课项目 1 项，校级质量工程项目9项</a:t>
            </a:r>
            <a:endParaRPr lang="en-US" altLang="zh-CN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>
    <p:cover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49"/>
                                </p:stCondLst>
                                <p:childTnLst>
                                  <p:par>
                                    <p:cTn id="1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149"/>
                                </p:stCondLst>
                                <p:childTnLst>
                                  <p:par>
                                    <p:cTn id="1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49"/>
                                </p:stCondLst>
                                <p:childTnLst>
                                  <p:par>
                                    <p:cTn id="27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149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649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1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4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4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4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4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4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4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1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5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6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6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070"/>
                                </p:stCondLst>
                                <p:childTnLst>
                                  <p:par>
                                    <p:cTn id="63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570"/>
                                </p:stCondLst>
                                <p:childTnLst>
                                  <p:par>
                                    <p:cTn id="67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707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1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7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7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bldLvl="0" animBg="1"/>
          <p:bldP spid="29" grpId="0" bldLvl="0" animBg="1"/>
          <p:bldP spid="30" grpId="0" bldLvl="0" animBg="1"/>
          <p:bldP spid="34" grpId="0"/>
          <p:bldP spid="34" grpId="1"/>
          <p:bldP spid="35" grpId="0" bldLvl="0" animBg="1"/>
          <p:bldP spid="36" grpId="0" bldLvl="0" animBg="1"/>
          <p:bldP spid="37" grpId="0"/>
          <p:bldP spid="37" grpId="1"/>
          <p:bldP spid="38" grpId="0" bldLvl="0" animBg="1"/>
          <p:bldP spid="39" grpId="0" bldLvl="0" animBg="1"/>
          <p:bldP spid="40" grpId="0"/>
          <p:bldP spid="40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49"/>
                                </p:stCondLst>
                                <p:childTnLst>
                                  <p:par>
                                    <p:cTn id="1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149"/>
                                </p:stCondLst>
                                <p:childTnLst>
                                  <p:par>
                                    <p:cTn id="1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49"/>
                                </p:stCondLst>
                                <p:childTnLst>
                                  <p:par>
                                    <p:cTn id="27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149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649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1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4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4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4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4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4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4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1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5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6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6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070"/>
                                </p:stCondLst>
                                <p:childTnLst>
                                  <p:par>
                                    <p:cTn id="63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570"/>
                                </p:stCondLst>
                                <p:childTnLst>
                                  <p:par>
                                    <p:cTn id="6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707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1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7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7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bldLvl="0" animBg="1"/>
          <p:bldP spid="29" grpId="0" bldLvl="0" animBg="1"/>
          <p:bldP spid="30" grpId="0" bldLvl="0" animBg="1"/>
          <p:bldP spid="34" grpId="0"/>
          <p:bldP spid="34" grpId="1"/>
          <p:bldP spid="35" grpId="0" bldLvl="0" animBg="1"/>
          <p:bldP spid="36" grpId="0" bldLvl="0" animBg="1"/>
          <p:bldP spid="37" grpId="0"/>
          <p:bldP spid="37" grpId="1"/>
          <p:bldP spid="38" grpId="0" bldLvl="0" animBg="1"/>
          <p:bldP spid="39" grpId="0" bldLvl="0" animBg="1"/>
          <p:bldP spid="40" grpId="0"/>
          <p:bldP spid="40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0" y="20538"/>
            <a:ext cx="9144000" cy="5143500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 flipH="1">
            <a:off x="2822029" y="3972243"/>
            <a:ext cx="175604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4578077" y="3972243"/>
            <a:ext cx="175604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rot="16200000" flipV="1">
            <a:off x="3700055" y="3094220"/>
            <a:ext cx="175604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rot="2700000" flipH="1">
            <a:off x="3079195" y="3351386"/>
            <a:ext cx="175604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rot="18900000">
            <a:off x="4320911" y="3351386"/>
            <a:ext cx="175604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1619672" y="3424708"/>
            <a:ext cx="1067456" cy="10842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274" tIns="56136" rIns="112274" bIns="56136"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679606" y="3552763"/>
            <a:ext cx="890944" cy="852032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主持多项教科研项目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635896" y="2859782"/>
            <a:ext cx="2054960" cy="2751675"/>
            <a:chOff x="3815003" y="3087488"/>
            <a:chExt cx="2237712" cy="2948289"/>
          </a:xfrm>
        </p:grpSpPr>
        <p:sp>
          <p:nvSpPr>
            <p:cNvPr id="19" name="椭圆 18"/>
            <p:cNvSpPr/>
            <p:nvPr/>
          </p:nvSpPr>
          <p:spPr>
            <a:xfrm>
              <a:off x="3993415" y="3271064"/>
              <a:ext cx="1872208" cy="18722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3815003" y="3087488"/>
              <a:ext cx="2237712" cy="2948289"/>
              <a:chOff x="3692888" y="2889538"/>
              <a:chExt cx="2473262" cy="3258636"/>
            </a:xfrm>
          </p:grpSpPr>
          <p:sp>
            <p:nvSpPr>
              <p:cNvPr id="21" name="椭圆 4"/>
              <p:cNvSpPr/>
              <p:nvPr/>
            </p:nvSpPr>
            <p:spPr>
              <a:xfrm>
                <a:off x="3692888" y="2889538"/>
                <a:ext cx="2473262" cy="2473262"/>
              </a:xfrm>
              <a:custGeom>
                <a:avLst/>
                <a:gdLst/>
                <a:ahLst/>
                <a:cxnLst/>
                <a:rect l="l" t="t" r="r" b="b"/>
                <a:pathLst>
                  <a:path w="2473262" h="2473262">
                    <a:moveTo>
                      <a:pt x="1236631" y="235688"/>
                    </a:moveTo>
                    <a:cubicBezTo>
                      <a:pt x="683825" y="235688"/>
                      <a:pt x="235688" y="683825"/>
                      <a:pt x="235688" y="1236631"/>
                    </a:cubicBezTo>
                    <a:cubicBezTo>
                      <a:pt x="235688" y="1789437"/>
                      <a:pt x="683825" y="2237574"/>
                      <a:pt x="1236631" y="2237574"/>
                    </a:cubicBezTo>
                    <a:cubicBezTo>
                      <a:pt x="1789437" y="2237574"/>
                      <a:pt x="2237574" y="1789437"/>
                      <a:pt x="2237574" y="1236631"/>
                    </a:cubicBezTo>
                    <a:cubicBezTo>
                      <a:pt x="2237574" y="683825"/>
                      <a:pt x="1789437" y="235688"/>
                      <a:pt x="1236631" y="235688"/>
                    </a:cubicBezTo>
                    <a:close/>
                    <a:moveTo>
                      <a:pt x="1236631" y="0"/>
                    </a:moveTo>
                    <a:cubicBezTo>
                      <a:pt x="1919603" y="0"/>
                      <a:pt x="2473262" y="553659"/>
                      <a:pt x="2473262" y="1236631"/>
                    </a:cubicBezTo>
                    <a:cubicBezTo>
                      <a:pt x="2473262" y="1919603"/>
                      <a:pt x="1919603" y="2473262"/>
                      <a:pt x="1236631" y="2473262"/>
                    </a:cubicBezTo>
                    <a:cubicBezTo>
                      <a:pt x="553659" y="2473262"/>
                      <a:pt x="0" y="1919603"/>
                      <a:pt x="0" y="1236631"/>
                    </a:cubicBezTo>
                    <a:cubicBezTo>
                      <a:pt x="0" y="553659"/>
                      <a:pt x="553659" y="0"/>
                      <a:pt x="12366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4710544" y="5261738"/>
                <a:ext cx="437950" cy="88643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3" name="Rectangle 11"/>
          <p:cNvSpPr>
            <a:spLocks noChangeArrowheads="1"/>
          </p:cNvSpPr>
          <p:nvPr/>
        </p:nvSpPr>
        <p:spPr bwMode="gray">
          <a:xfrm>
            <a:off x="3996318" y="3507978"/>
            <a:ext cx="1463708" cy="7067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专任教师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19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名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2280408" y="1707654"/>
            <a:ext cx="1067456" cy="10842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274" tIns="56136" rIns="112274" bIns="56136"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4067944" y="1419622"/>
            <a:ext cx="1067456" cy="10842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274" tIns="56136" rIns="112274" bIns="56136"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5652120" y="1707654"/>
            <a:ext cx="1067456" cy="10842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274" tIns="56136" rIns="112274" bIns="56136"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456872" y="3424708"/>
            <a:ext cx="1067456" cy="10842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274" tIns="56136" rIns="112274" bIns="56136" rtlCol="0" anchor="ctr"/>
          <a:lstStyle/>
          <a:p>
            <a:pPr algn="ctr"/>
            <a:endParaRPr lang="zh-CN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2262629" y="1825968"/>
            <a:ext cx="1080120" cy="850265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国内外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著名大学毕业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33520" y="1612265"/>
            <a:ext cx="1067435" cy="603885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博士硕士学位集中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87245" y="1728606"/>
            <a:ext cx="997370" cy="1098253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获得多项教学竞赛大奖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49259" y="3576087"/>
            <a:ext cx="890944" cy="852032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编著模块化教材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" name="组合 41"/>
          <p:cNvGrpSpPr/>
          <p:nvPr/>
        </p:nvGrpSpPr>
        <p:grpSpPr>
          <a:xfrm>
            <a:off x="6350" y="-290790"/>
            <a:ext cx="9144000" cy="1814777"/>
            <a:chOff x="170694" y="177982"/>
            <a:chExt cx="3936003" cy="781165"/>
          </a:xfrm>
        </p:grpSpPr>
        <p:sp>
          <p:nvSpPr>
            <p:cNvPr id="29" name="等腰三角形 28"/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等腰三角形 29"/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170694" y="261768"/>
              <a:ext cx="3936003" cy="61198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平行四边形 31"/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6"/>
            <p:cNvSpPr txBox="1"/>
            <p:nvPr/>
          </p:nvSpPr>
          <p:spPr>
            <a:xfrm>
              <a:off x="650907" y="284178"/>
              <a:ext cx="569115" cy="55973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altLang="zh-CN" sz="8000" dirty="0">
                  <a:solidFill>
                    <a:schemeClr val="bg1">
                      <a:lumMod val="95000"/>
                    </a:schemeClr>
                  </a:solidFill>
                  <a:latin typeface="Impact" panose="020B0806030902050204" pitchFamily="34" charset="0"/>
                </a:rPr>
                <a:t>02</a:t>
              </a:r>
              <a:endParaRPr lang="zh-CN" altLang="en-US" sz="8000" dirty="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772048" y="395764"/>
            <a:ext cx="3240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师资力量</a:t>
            </a:r>
            <a:endParaRPr kumimoji="1" lang="zh-CN" altLang="en-US" sz="32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3" grpId="0"/>
      <p:bldP spid="24" grpId="0" animBg="1"/>
      <p:bldP spid="25" grpId="0" animBg="1"/>
      <p:bldP spid="35" grpId="0" animBg="1"/>
      <p:bldP spid="36" grpId="0" animBg="1"/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/>
          <p:nvPr>
            <p:custDataLst>
              <p:tags r:id="rId1"/>
            </p:custDataLst>
          </p:nvPr>
        </p:nvSpPr>
        <p:spPr>
          <a:xfrm>
            <a:off x="164362" y="1103734"/>
            <a:ext cx="4295832" cy="1557125"/>
          </a:xfrm>
          <a:prstGeom prst="rect">
            <a:avLst/>
          </a:prstGeom>
          <a:solidFill>
            <a:srgbClr val="1F74AD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8" name="TextBox 3"/>
          <p:cNvSpPr/>
          <p:nvPr>
            <p:custDataLst>
              <p:tags r:id="rId2"/>
            </p:custDataLst>
          </p:nvPr>
        </p:nvSpPr>
        <p:spPr>
          <a:xfrm>
            <a:off x="4613565" y="1103734"/>
            <a:ext cx="4295832" cy="1557125"/>
          </a:xfrm>
          <a:prstGeom prst="rect">
            <a:avLst/>
          </a:prstGeom>
          <a:solidFill>
            <a:srgbClr val="3498DB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9" name="TextBox 4"/>
          <p:cNvSpPr/>
          <p:nvPr>
            <p:custDataLst>
              <p:tags r:id="rId3"/>
            </p:custDataLst>
          </p:nvPr>
        </p:nvSpPr>
        <p:spPr>
          <a:xfrm>
            <a:off x="164362" y="2822471"/>
            <a:ext cx="4295832" cy="1557125"/>
          </a:xfrm>
          <a:prstGeom prst="rect">
            <a:avLst/>
          </a:prstGeom>
          <a:solidFill>
            <a:srgbClr val="1AA3AA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10" name="TextBox 5"/>
          <p:cNvSpPr/>
          <p:nvPr>
            <p:custDataLst>
              <p:tags r:id="rId4"/>
            </p:custDataLst>
          </p:nvPr>
        </p:nvSpPr>
        <p:spPr>
          <a:xfrm>
            <a:off x="4613565" y="2819555"/>
            <a:ext cx="4295832" cy="1558584"/>
          </a:xfrm>
          <a:prstGeom prst="rect">
            <a:avLst/>
          </a:prstGeom>
          <a:solidFill>
            <a:srgbClr val="69A35B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28" name="TextBox 1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39455" y="1479893"/>
            <a:ext cx="3926984" cy="437394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noAutofit/>
          </a:bodyPr>
          <a:lstStyle>
            <a:lvl1pPr defTabSz="1216025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500" b="1" spc="3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1名副教授、1位博士、18位硕士、硕博比例为100%、海外学位占比</a:t>
            </a:r>
            <a:r>
              <a:rPr lang="en-US" altLang="zh-CN" sz="1500" b="1" spc="3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5</a:t>
            </a:r>
            <a:r>
              <a:rPr lang="zh-CN" altLang="en-US" sz="1500" b="1" spc="3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3%</a:t>
            </a:r>
            <a:endParaRPr lang="zh-CN" altLang="en-US" sz="1500" b="1" spc="30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TextBox 1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17649" y="1479495"/>
            <a:ext cx="3931448" cy="437394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noAutofit/>
          </a:bodyPr>
          <a:lstStyle>
            <a:lvl1pPr defTabSz="1216025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500" b="1" spc="3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3人指导学生获全国大学生德语辩论赛三等奖、优胜奖；4人指导学生获全国多语种口译大赛三等奖、优秀奖</a:t>
            </a:r>
            <a:endParaRPr lang="zh-CN" altLang="en-US" sz="1500" b="1" spc="30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TextBox 1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12019" y="2879155"/>
            <a:ext cx="4200417" cy="144406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noAutofit/>
          </a:bodyPr>
          <a:lstStyle>
            <a:lvl1pPr defTabSz="1216025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600" b="1" spc="3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1团队获全国微课比赛二等奖，1团队获省级微课比赛二等奖，1人获省级微课比赛三等奖；1团队获得省级教学创新大赛二等奖；3人获得省级教学竞赛一等奖</a:t>
            </a:r>
            <a:endParaRPr lang="zh-CN" altLang="en-US" sz="1600" b="1" spc="30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Text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721818" y="2962287"/>
            <a:ext cx="3926984" cy="437394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noAutofit/>
          </a:bodyPr>
          <a:lstStyle>
            <a:lvl1pPr defTabSz="1216025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500" b="1" spc="3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1人获首届全国德语专业本科生学术创新比赛优秀指导教师称号；1人获安徽省优秀教师称号；4人获得校级“三育人”先进个人称号</a:t>
            </a:r>
            <a:endParaRPr lang="zh-CN" altLang="en-US" sz="1500" b="1" spc="30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Title 1"/>
          <p:cNvSpPr txBox="1"/>
          <p:nvPr/>
        </p:nvSpPr>
        <p:spPr>
          <a:xfrm>
            <a:off x="34925" y="339090"/>
            <a:ext cx="2954655" cy="408940"/>
          </a:xfrm>
          <a:prstGeom prst="rect">
            <a:avLst/>
          </a:prstGeom>
          <a:solidFill>
            <a:srgbClr val="005DA2"/>
          </a:solidFill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师资力量</a:t>
            </a:r>
            <a:endParaRPr lang="en-GB" altLang="zh-CN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p="http://schemas.openxmlformats.org/presentationml/2006/main">
  <p:tag name="KSO_WM_UNIT_CLEAR" val="1"/>
  <p:tag name="KSO_WM_TEMPLATE_CATEGORY" val="diagram"/>
  <p:tag name="KSO_WM_TEMPLATE_INDEX" val="160071"/>
  <p:tag name="KSO_WM_UNIT_TYPE" val="n_h_i"/>
  <p:tag name="KSO_WM_UNIT_INDEX" val="1_2_2"/>
  <p:tag name="KSO_WM_UNIT_ID" val="diagram160071_1*n_h_i*1_2_2"/>
  <p:tag name="KSO_WM_UNIT_LAYERLEVEL" val="1_1_1"/>
  <p:tag name="KSO_WM_BEAUTIFY_FLAG" val="#wm#"/>
  <p:tag name="KSO_WM_TAG_VERSION" val="1.0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0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13_6*l_h_i*1_1_2"/>
  <p:tag name="KSO_WM_TEMPLATE_CATEGORY" val="diagram"/>
  <p:tag name="KSO_WM_TEMPLATE_INDEX" val="21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5"/>
  <p:tag name="KSO_WM_UNIT_TEXT_FILL_TYPE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13_6*l_h_i*1_1_3"/>
  <p:tag name="KSO_WM_TEMPLATE_CATEGORY" val="diagram"/>
  <p:tag name="KSO_WM_TEMPLATE_INDEX" val="213"/>
  <p:tag name="KSO_WM_UNIT_LAYERLEVEL" val="1_1_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13_6*l_h_i*1_2_1"/>
  <p:tag name="KSO_WM_TEMPLATE_CATEGORY" val="diagram"/>
  <p:tag name="KSO_WM_TEMPLATE_INDEX" val="21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13_6*l_h_i*1_2_2"/>
  <p:tag name="KSO_WM_TEMPLATE_CATEGORY" val="diagram"/>
  <p:tag name="KSO_WM_TEMPLATE_INDEX" val="21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6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13_6*l_h_i*1_2_3"/>
  <p:tag name="KSO_WM_TEMPLATE_CATEGORY" val="diagram"/>
  <p:tag name="KSO_WM_TEMPLATE_INDEX" val="213"/>
  <p:tag name="KSO_WM_UNIT_LAYERLEVEL" val="1_1_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13_6*l_h_i*1_3_1"/>
  <p:tag name="KSO_WM_TEMPLATE_CATEGORY" val="diagram"/>
  <p:tag name="KSO_WM_TEMPLATE_INDEX" val="21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6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13_6*l_h_i*1_3_2"/>
  <p:tag name="KSO_WM_TEMPLATE_CATEGORY" val="diagram"/>
  <p:tag name="KSO_WM_TEMPLATE_INDEX" val="21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7"/>
  <p:tag name="KSO_WM_UNIT_TEX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13_6*l_h_i*1_3_3"/>
  <p:tag name="KSO_WM_TEMPLATE_CATEGORY" val="diagram"/>
  <p:tag name="KSO_WM_TEMPLATE_INDEX" val="213"/>
  <p:tag name="KSO_WM_UNIT_LAYERLEVEL" val="1_1_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13_6*l_h_i*1_4_1"/>
  <p:tag name="KSO_WM_TEMPLATE_CATEGORY" val="diagram"/>
  <p:tag name="KSO_WM_TEMPLATE_INDEX" val="213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19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13_6*l_h_i*1_4_2"/>
  <p:tag name="KSO_WM_TEMPLATE_CATEGORY" val="diagram"/>
  <p:tag name="KSO_WM_TEMPLATE_INDEX" val="21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5"/>
  <p:tag name="KSO_WM_UNIT_TEXT_FILL_TYPE" val="1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71_1*i*5"/>
  <p:tag name="KSO_WM_TEMPLATE_CATEGORY" val="diagram"/>
  <p:tag name="KSO_WM_TEMPLATE_INDEX" val="160071"/>
  <p:tag name="KSO_WM_UNIT_INDEX" val="5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13_6*l_h_i*1_4_3"/>
  <p:tag name="KSO_WM_TEMPLATE_CATEGORY" val="diagram"/>
  <p:tag name="KSO_WM_TEMPLATE_INDEX" val="213"/>
  <p:tag name="KSO_WM_UNIT_LAYERLEVEL" val="1_1_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13_6*l_h_i*1_5_1"/>
  <p:tag name="KSO_WM_TEMPLATE_CATEGORY" val="diagram"/>
  <p:tag name="KSO_WM_TEMPLATE_INDEX" val="213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22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213_6*l_h_i*1_5_2"/>
  <p:tag name="KSO_WM_TEMPLATE_CATEGORY" val="diagram"/>
  <p:tag name="KSO_WM_TEMPLATE_INDEX" val="21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6"/>
  <p:tag name="KSO_WM_UNIT_TEX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3"/>
  <p:tag name="KSO_WM_UNIT_ID" val="diagram213_6*l_h_i*1_5_3"/>
  <p:tag name="KSO_WM_TEMPLATE_CATEGORY" val="diagram"/>
  <p:tag name="KSO_WM_TEMPLATE_INDEX" val="213"/>
  <p:tag name="KSO_WM_UNIT_LAYERLEVEL" val="1_1_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1"/>
  <p:tag name="KSO_WM_UNIT_ID" val="diagram213_6*l_h_i*1_6_1"/>
  <p:tag name="KSO_WM_TEMPLATE_CATEGORY" val="diagram"/>
  <p:tag name="KSO_WM_TEMPLATE_INDEX" val="213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25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2"/>
  <p:tag name="KSO_WM_UNIT_ID" val="diagram213_6*l_h_i*1_6_2"/>
  <p:tag name="KSO_WM_TEMPLATE_CATEGORY" val="diagram"/>
  <p:tag name="KSO_WM_TEMPLATE_INDEX" val="21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7"/>
  <p:tag name="KSO_WM_UNIT_TEXT_FILL_TYPE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3"/>
  <p:tag name="KSO_WM_UNIT_ID" val="diagram213_6*l_h_i*1_6_3"/>
  <p:tag name="KSO_WM_TEMPLATE_CATEGORY" val="diagram"/>
  <p:tag name="KSO_WM_TEMPLATE_INDEX" val="213"/>
  <p:tag name="KSO_WM_UNIT_LAYERLEVEL" val="1_1_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13_6*l_h_a*1_1_1"/>
  <p:tag name="KSO_WM_TEMPLATE_CATEGORY" val="diagram"/>
  <p:tag name="KSO_WM_TEMPLATE_INDEX" val="213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5"/>
  <p:tag name="KSO_WM_UNIT_TEXT_FILL_TYPE" val="1"/>
</p:tagLst>
</file>

<file path=ppt/tags/tag28.xml><?xml version="1.0" encoding="utf-8"?>
<p:tagLst xmlns:p="http://schemas.openxmlformats.org/presentationml/2006/main">
  <p:tag name="KSO_WM_UNIT_SUBTYPE" val="a"/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13_6*l_h_f*1_1_1"/>
  <p:tag name="KSO_WM_TEMPLATE_CATEGORY" val="diagram"/>
  <p:tag name="KSO_WM_TEMPLATE_INDEX" val="213"/>
  <p:tag name="KSO_WM_UNIT_LAYERLEVEL" val="1_1_1"/>
  <p:tag name="KSO_WM_TAG_VERSION" val="1.0"/>
  <p:tag name="KSO_WM_BEAUTIFY_FLAG" val="#wm#"/>
  <p:tag name="KSO_WM_UNIT_PRESET_TEXT" val="单击此处添加文本"/>
  <p:tag name="KSO_WM_UNIT_TEXT_FILL_FORE_SCHEMECOLOR_INDEX" val="14"/>
  <p:tag name="KSO_WM_UNIT_TEXT_FILL_TYPE" val="1"/>
</p:tagLst>
</file>

<file path=ppt/tags/tag29.xml><?xml version="1.0" encoding="utf-8"?>
<p:tagLst xmlns:p="http://schemas.openxmlformats.org/presentationml/2006/main">
  <p:tag name="KSO_WM_UNIT_SUBTYPE" val="a"/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13_6*l_h_f*1_3_1"/>
  <p:tag name="KSO_WM_TEMPLATE_CATEGORY" val="diagram"/>
  <p:tag name="KSO_WM_TEMPLATE_INDEX" val="213"/>
  <p:tag name="KSO_WM_UNIT_LAYERLEVEL" val="1_1_1"/>
  <p:tag name="KSO_WM_TAG_VERSION" val="1.0"/>
  <p:tag name="KSO_WM_BEAUTIFY_FLAG" val="#wm#"/>
  <p:tag name="KSO_WM_UNIT_PRESET_TEXT" val="单击此处添加文本"/>
  <p:tag name="KSO_WM_UNIT_TEXT_FILL_FORE_SCHEMECOLOR_INDEX" val="14"/>
  <p:tag name="KSO_WM_UNIT_TEXT_FILL_TYPE" val="1"/>
</p:tagLst>
</file>

<file path=ppt/tags/tag3.xml><?xml version="1.0" encoding="utf-8"?>
<p:tagLst xmlns:p="http://schemas.openxmlformats.org/presentationml/2006/main">
  <p:tag name="KSO_WM_UNIT_CLEAR" val="1"/>
  <p:tag name="KSO_WM_TEMPLATE_CATEGORY" val="diagram"/>
  <p:tag name="KSO_WM_TEMPLATE_INDEX" val="160071"/>
  <p:tag name="KSO_WM_UNIT_TYPE" val="n_h_i"/>
  <p:tag name="KSO_WM_UNIT_INDEX" val="1_2_1"/>
  <p:tag name="KSO_WM_UNIT_ID" val="diagram160071_1*n_h_i*1_2_1"/>
  <p:tag name="KSO_WM_UNIT_LAYERLEVEL" val="1_1_1"/>
  <p:tag name="KSO_WM_BEAUTIFY_FLAG" val="#wm#"/>
  <p:tag name="KSO_WM_TAG_VERSION" val="1.0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0.xml><?xml version="1.0" encoding="utf-8"?>
<p:tagLst xmlns:p="http://schemas.openxmlformats.org/presentationml/2006/main">
  <p:tag name="KSO_WM_UNIT_SUBTYPE" val="a"/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13_6*l_h_f*1_5_1"/>
  <p:tag name="KSO_WM_TEMPLATE_CATEGORY" val="diagram"/>
  <p:tag name="KSO_WM_TEMPLATE_INDEX" val="213"/>
  <p:tag name="KSO_WM_UNIT_LAYERLEVEL" val="1_1_1"/>
  <p:tag name="KSO_WM_TAG_VERSION" val="1.0"/>
  <p:tag name="KSO_WM_BEAUTIFY_FLAG" val="#wm#"/>
  <p:tag name="KSO_WM_UNIT_PRESET_TEXT" val="单击此处添加文本"/>
  <p:tag name="KSO_WM_UNIT_TEXT_FILL_FORE_SCHEMECOLOR_INDEX" val="14"/>
  <p:tag name="KSO_WM_UNIT_TEXT_FILL_TYPE" val="1"/>
</p:tagLst>
</file>

<file path=ppt/tags/tag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13_6*l_h_a*1_3_1"/>
  <p:tag name="KSO_WM_TEMPLATE_CATEGORY" val="diagram"/>
  <p:tag name="KSO_WM_TEMPLATE_INDEX" val="213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ags/tag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5_1"/>
  <p:tag name="KSO_WM_UNIT_ID" val="diagram213_6*l_h_a*1_5_1"/>
  <p:tag name="KSO_WM_TEMPLATE_CATEGORY" val="diagram"/>
  <p:tag name="KSO_WM_TEMPLATE_INDEX" val="213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9"/>
  <p:tag name="KSO_WM_UNIT_TEXT_FILL_TYPE" val="1"/>
</p:tagLst>
</file>

<file path=ppt/tags/tag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13_6*l_h_a*1_2_1"/>
  <p:tag name="KSO_WM_TEMPLATE_CATEGORY" val="diagram"/>
  <p:tag name="KSO_WM_TEMPLATE_INDEX" val="213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13_6*l_h_a*1_4_1"/>
  <p:tag name="KSO_WM_TEMPLATE_CATEGORY" val="diagram"/>
  <p:tag name="KSO_WM_TEMPLATE_INDEX" val="213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8"/>
  <p:tag name="KSO_WM_UNIT_TEXT_FILL_TYPE" val="1"/>
</p:tagLst>
</file>

<file path=ppt/tags/tag3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6_1"/>
  <p:tag name="KSO_WM_UNIT_ID" val="diagram213_6*l_h_a*1_6_1"/>
  <p:tag name="KSO_WM_TEMPLATE_CATEGORY" val="diagram"/>
  <p:tag name="KSO_WM_TEMPLATE_INDEX" val="213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0"/>
  <p:tag name="KSO_WM_UNIT_TEXT_FILL_TYPE" val="1"/>
</p:tagLst>
</file>

<file path=ppt/tags/tag36.xml><?xml version="1.0" encoding="utf-8"?>
<p:tagLst xmlns:p="http://schemas.openxmlformats.org/presentationml/2006/main">
  <p:tag name="KSO_WM_UNIT_SUBTYPE" val="a"/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13_6*l_h_f*1_2_1"/>
  <p:tag name="KSO_WM_TEMPLATE_CATEGORY" val="diagram"/>
  <p:tag name="KSO_WM_TEMPLATE_INDEX" val="213"/>
  <p:tag name="KSO_WM_UNIT_LAYERLEVEL" val="1_1_1"/>
  <p:tag name="KSO_WM_TAG_VERSION" val="1.0"/>
  <p:tag name="KSO_WM_BEAUTIFY_FLAG" val="#wm#"/>
  <p:tag name="KSO_WM_UNIT_PRESET_TEXT" val="单击此处添加文本"/>
  <p:tag name="KSO_WM_UNIT_TEXT_FILL_FORE_SCHEMECOLOR_INDEX" val="14"/>
  <p:tag name="KSO_WM_UNIT_TEXT_FILL_TYPE" val="1"/>
</p:tagLst>
</file>

<file path=ppt/tags/tag37.xml><?xml version="1.0" encoding="utf-8"?>
<p:tagLst xmlns:p="http://schemas.openxmlformats.org/presentationml/2006/main">
  <p:tag name="KSO_WM_UNIT_SUBTYPE" val="a"/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13_6*l_h_f*1_4_1"/>
  <p:tag name="KSO_WM_TEMPLATE_CATEGORY" val="diagram"/>
  <p:tag name="KSO_WM_TEMPLATE_INDEX" val="213"/>
  <p:tag name="KSO_WM_UNIT_LAYERLEVEL" val="1_1_1"/>
  <p:tag name="KSO_WM_TAG_VERSION" val="1.0"/>
  <p:tag name="KSO_WM_BEAUTIFY_FLAG" val="#wm#"/>
  <p:tag name="KSO_WM_UNIT_PRESET_TEXT" val="单击此处添加文本"/>
  <p:tag name="KSO_WM_UNIT_TEXT_FILL_FORE_SCHEMECOLOR_INDEX" val="14"/>
  <p:tag name="KSO_WM_UNIT_TEXT_FILL_TYPE" val="1"/>
</p:tagLst>
</file>

<file path=ppt/tags/tag38.xml><?xml version="1.0" encoding="utf-8"?>
<p:tagLst xmlns:p="http://schemas.openxmlformats.org/presentationml/2006/main">
  <p:tag name="KSO_WM_UNIT_SUBTYPE" val="a"/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diagram213_6*l_h_f*1_6_1"/>
  <p:tag name="KSO_WM_TEMPLATE_CATEGORY" val="diagram"/>
  <p:tag name="KSO_WM_TEMPLATE_INDEX" val="213"/>
  <p:tag name="KSO_WM_UNIT_LAYERLEVEL" val="1_1_1"/>
  <p:tag name="KSO_WM_TAG_VERSION" val="1.0"/>
  <p:tag name="KSO_WM_BEAUTIFY_FLAG" val="#wm#"/>
  <p:tag name="KSO_WM_UNIT_PRESET_TEXT" val="单击此处添加文本"/>
  <p:tag name="KSO_WM_UNIT_TEXT_FILL_FORE_SCHEMECOLOR_INDEX" val="14"/>
  <p:tag name="KSO_WM_UNIT_TEXT_FILL_TYPE" val="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68795_4*l_h_i*1_1_1"/>
  <p:tag name="KSO_WM_TEMPLATE_CATEGORY" val="diagram"/>
  <p:tag name="KSO_WM_TEMPLATE_INDEX" val="2016879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TEMPLATE_CATEGORY" val="diagram"/>
  <p:tag name="KSO_WM_TEMPLATE_INDEX" val="160071"/>
  <p:tag name="KSO_WM_TAG_VERSION" val="1.0"/>
  <p:tag name="KSO_WM_BEAUTIFY_FLAG" val="#wm#"/>
  <p:tag name="KSO_WM_UNIT_TYPE" val="n_h_f"/>
  <p:tag name="KSO_WM_UNIT_INDEX" val="1_2_2"/>
  <p:tag name="KSO_WM_UNIT_ID" val="diagram160071_1*n_h_f*1_2_2"/>
  <p:tag name="KSO_WM_UNIT_CLEAR" val="1"/>
  <p:tag name="KSO_WM_UNIT_LAYERLEVEL" val="1_1_1"/>
  <p:tag name="KSO_WM_UNIT_VALUE" val="18"/>
  <p:tag name="KSO_WM_UNIT_HIGHLIGHT" val="0"/>
  <p:tag name="KSO_WM_UNIT_COMPATIBLE" val="0"/>
  <p:tag name="KSO_WM_DIAGRAM_GROUP_CODE" val="n1-1"/>
  <p:tag name="KSO_WM_UNIT_PRESET_TEXT" val="LOREM"/>
  <p:tag name="KSO_WM_UNIT_TEXT_FILL_FORE_SCHEMECOLOR_INDEX" val="14"/>
  <p:tag name="KSO_WM_UNIT_TEXT_FILL_TYPE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68795_4*l_h_i*1_2_1"/>
  <p:tag name="KSO_WM_TEMPLATE_CATEGORY" val="diagram"/>
  <p:tag name="KSO_WM_TEMPLATE_INDEX" val="20168795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68795_4*l_h_i*1_3_1"/>
  <p:tag name="KSO_WM_TEMPLATE_CATEGORY" val="diagram"/>
  <p:tag name="KSO_WM_TEMPLATE_INDEX" val="20168795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168795_4*l_h_i*1_4_1"/>
  <p:tag name="KSO_WM_TEMPLATE_CATEGORY" val="diagram"/>
  <p:tag name="KSO_WM_TEMPLATE_INDEX" val="20168795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3.xml><?xml version="1.0" encoding="utf-8"?>
<p:tagLst xmlns:p="http://schemas.openxmlformats.org/presentationml/2006/main">
  <p:tag name="KSO_WM_UNIT_ISCONTENTS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68795_4*l_h_a*1_1_1"/>
  <p:tag name="KSO_WM_TEMPLATE_CATEGORY" val="diagram"/>
  <p:tag name="KSO_WM_TEMPLATE_INDEX" val="20168795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44.xml><?xml version="1.0" encoding="utf-8"?>
<p:tagLst xmlns:p="http://schemas.openxmlformats.org/presentationml/2006/main">
  <p:tag name="KSO_WM_UNIT_ISCONTENTS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68795_4*l_h_a*1_2_1"/>
  <p:tag name="KSO_WM_TEMPLATE_CATEGORY" val="diagram"/>
  <p:tag name="KSO_WM_TEMPLATE_INDEX" val="20168795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45.xml><?xml version="1.0" encoding="utf-8"?>
<p:tagLst xmlns:p="http://schemas.openxmlformats.org/presentationml/2006/main">
  <p:tag name="KSO_WM_UNIT_ISCONTENTS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168795_4*l_h_a*1_3_1"/>
  <p:tag name="KSO_WM_TEMPLATE_CATEGORY" val="diagram"/>
  <p:tag name="KSO_WM_TEMPLATE_INDEX" val="20168795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46.xml><?xml version="1.0" encoding="utf-8"?>
<p:tagLst xmlns:p="http://schemas.openxmlformats.org/presentationml/2006/main">
  <p:tag name="KSO_WM_UNIT_ISCONTENTS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168795_4*l_h_a*1_4_1"/>
  <p:tag name="KSO_WM_TEMPLATE_CATEGORY" val="diagram"/>
  <p:tag name="KSO_WM_TEMPLATE_INDEX" val="20168795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47.xml><?xml version="1.0" encoding="utf-8"?>
<p:tagLst xmlns:p="http://schemas.openxmlformats.org/presentationml/2006/main">
  <p:tag name="KSO_WM_UNIT_TABLE_BEAUTIFY" val="smartTable{a728d0e4-4801-4d0b-97cb-7fdef3acb37a}"/>
</p:tagLst>
</file>

<file path=ppt/tags/tag48.xml><?xml version="1.0" encoding="utf-8"?>
<p:tagLst xmlns:p="http://schemas.openxmlformats.org/presentationml/2006/main">
  <p:tag name="KSO_WM_UNIT_TABLE_BEAUTIFY" val="smartTable{a10c6bf7-1352-42ac-b9b7-965cedb179aa}"/>
</p:tagLst>
</file>

<file path=ppt/tags/tag49.xml><?xml version="1.0" encoding="utf-8"?>
<p:tagLst xmlns:p="http://schemas.openxmlformats.org/presentationml/2006/main">
  <p:tag name="KSO_WM_UNIT_TABLE_BEAUTIFY" val="smartTable{48032443-d01c-42eb-b3d1-035ed1edaa77}"/>
  <p:tag name="TABLE_ENDDRAG_ORIGIN_RECT" val="624*371"/>
  <p:tag name="TABLE_ENDDRAG_RECT" val="21*29*624*371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71_1*i*10"/>
  <p:tag name="KSO_WM_TEMPLATE_CATEGORY" val="diagram"/>
  <p:tag name="KSO_WM_TEMPLATE_INDEX" val="160071"/>
  <p:tag name="KSO_WM_UNIT_INDEX" val="10"/>
</p:tagLst>
</file>

<file path=ppt/tags/tag50.xml><?xml version="1.0" encoding="utf-8"?>
<p:tagLst xmlns:p="http://schemas.openxmlformats.org/presentationml/2006/main">
  <p:tag name="KSO_WM_UNIT_TABLE_BEAUTIFY" val="smartTable{2c012890-f993-4b37-af21-19ce56c27dda}"/>
  <p:tag name="TABLE_ENDDRAG_ORIGIN_RECT" val="580*270"/>
  <p:tag name="TABLE_ENDDRAG_RECT" val="48*89*580*270"/>
</p:tagLst>
</file>

<file path=ppt/tags/tag51.xml><?xml version="1.0" encoding="utf-8"?>
<p:tagLst xmlns:p="http://schemas.openxmlformats.org/presentationml/2006/main">
  <p:tag name="ISPRING_PRESENTATION_TITLE" val="Write Your Title Here"/>
  <p:tag name="COMMONDATA" val="eyJoZGlkIjoiYmQ3NjQxYmZmN2ZkODIxYWNiNTEzMzQyMTZmNzQ1MmMifQ=="/>
</p:tagLst>
</file>

<file path=ppt/tags/tag6.xml><?xml version="1.0" encoding="utf-8"?>
<p:tagLst xmlns:p="http://schemas.openxmlformats.org/presentationml/2006/main">
  <p:tag name="KSO_WM_UNIT_CLEAR" val="1"/>
  <p:tag name="KSO_WM_TEMPLATE_CATEGORY" val="diagram"/>
  <p:tag name="KSO_WM_TEMPLATE_INDEX" val="160071"/>
  <p:tag name="KSO_WM_UNIT_TYPE" val="n_h_i"/>
  <p:tag name="KSO_WM_UNIT_INDEX" val="1_2_3"/>
  <p:tag name="KSO_WM_UNIT_ID" val="diagram160071_1*n_h_i*1_2_3"/>
  <p:tag name="KSO_WM_UNIT_LAYERLEVEL" val="1_1_1"/>
  <p:tag name="KSO_WM_BEAUTIFY_FLAG" val="#wm#"/>
  <p:tag name="KSO_WM_TAG_VERSION" val="1.0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7.xml><?xml version="1.0" encoding="utf-8"?>
<p:tagLst xmlns:p="http://schemas.openxmlformats.org/presentationml/2006/main">
  <p:tag name="KSO_WM_TEMPLATE_CATEGORY" val="diagram"/>
  <p:tag name="KSO_WM_TEMPLATE_INDEX" val="160071"/>
  <p:tag name="KSO_WM_TAG_VERSION" val="1.0"/>
  <p:tag name="KSO_WM_BEAUTIFY_FLAG" val="#wm#"/>
  <p:tag name="KSO_WM_UNIT_TYPE" val="n_h_f"/>
  <p:tag name="KSO_WM_UNIT_INDEX" val="1_2_3"/>
  <p:tag name="KSO_WM_UNIT_ID" val="diagram160071_1*n_h_f*1_2_3"/>
  <p:tag name="KSO_WM_UNIT_CLEAR" val="1"/>
  <p:tag name="KSO_WM_UNIT_LAYERLEVEL" val="1_1_1"/>
  <p:tag name="KSO_WM_UNIT_VALUE" val="18"/>
  <p:tag name="KSO_WM_UNIT_HIGHLIGHT" val="0"/>
  <p:tag name="KSO_WM_UNIT_COMPATIBLE" val="0"/>
  <p:tag name="KSO_WM_DIAGRAM_GROUP_CODE" val="n1-1"/>
  <p:tag name="KSO_WM_UNIT_PRESET_TEXT" val="LOREM"/>
  <p:tag name="KSO_WM_UNIT_TEXT_FILL_FORE_SCHEMECOLOR_INDEX" val="14"/>
  <p:tag name="KSO_WM_UNIT_TEXT_FILL_TYPE" val="1"/>
</p:tagLst>
</file>

<file path=ppt/tags/tag8.xml><?xml version="1.0" encoding="utf-8"?>
<p:tagLst xmlns:p="http://schemas.openxmlformats.org/presentationml/2006/main">
  <p:tag name="KSO_WM_TEMPLATE_CATEGORY" val="diagram"/>
  <p:tag name="KSO_WM_TEMPLATE_INDEX" val="160071"/>
  <p:tag name="KSO_WM_TAG_VERSION" val="1.0"/>
  <p:tag name="KSO_WM_BEAUTIFY_FLAG" val="#wm#"/>
  <p:tag name="KSO_WM_UNIT_TYPE" val="n_h_f"/>
  <p:tag name="KSO_WM_UNIT_INDEX" val="1_1_1"/>
  <p:tag name="KSO_WM_UNIT_ID" val="diagram160071_1*n_h_f*1_1_1"/>
  <p:tag name="KSO_WM_UNIT_CLEAR" val="1"/>
  <p:tag name="KSO_WM_UNIT_LAYERLEVEL" val="1_1_1"/>
  <p:tag name="KSO_WM_UNIT_VALUE" val="20"/>
  <p:tag name="KSO_WM_UNIT_HIGHLIGHT" val="0"/>
  <p:tag name="KSO_WM_UNIT_COMPATIBLE" val="0"/>
  <p:tag name="KSO_WM_UNIT_PRESET_TEXT_INDEX" val="4"/>
  <p:tag name="KSO_WM_UNIT_PRESET_TEXT_LEN" val="12"/>
  <p:tag name="KSO_WM_DIAGRAM_GROUP_CODE" val="n1-1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13_6*l_h_i*1_1_1"/>
  <p:tag name="KSO_WM_TEMPLATE_CATEGORY" val="diagram"/>
  <p:tag name="KSO_WM_TEMPLATE_INDEX" val="21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自定义 2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5DA2"/>
      </a:accent1>
      <a:accent2>
        <a:srgbClr val="C4C7CB"/>
      </a:accent2>
      <a:accent3>
        <a:srgbClr val="7F7F7F"/>
      </a:accent3>
      <a:accent4>
        <a:srgbClr val="7F7F7F"/>
      </a:accent4>
      <a:accent5>
        <a:srgbClr val="7F7F7F"/>
      </a:accent5>
      <a:accent6>
        <a:srgbClr val="7F7F7F"/>
      </a:accent6>
      <a:hlink>
        <a:srgbClr val="17365D"/>
      </a:hlink>
      <a:folHlink>
        <a:srgbClr val="548DD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3323</Words>
  <Application>WPS 演示</Application>
  <PresentationFormat>全屏显示(16:9)</PresentationFormat>
  <Paragraphs>662</Paragraphs>
  <Slides>28</Slides>
  <Notes>17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微软雅黑 Light</vt:lpstr>
      <vt:lpstr>Impact</vt:lpstr>
      <vt:lpstr>U.S. 101</vt:lpstr>
      <vt:lpstr>Segoe Print</vt:lpstr>
      <vt:lpstr>Roboto</vt:lpstr>
      <vt:lpstr>Open Sans Light</vt:lpstr>
      <vt:lpstr>Yu Gothic UI Light</vt:lpstr>
      <vt:lpstr>Calibri</vt:lpstr>
      <vt:lpstr>Arial</vt:lpstr>
      <vt:lpstr>黑体</vt:lpstr>
      <vt:lpstr>Arial Unicode MS</vt:lpstr>
      <vt:lpstr>Aller Light</vt:lpstr>
      <vt:lpstr>Open Sans</vt:lpstr>
      <vt:lpstr>Open Sans</vt:lpstr>
      <vt:lpstr>Microsoft Himalaya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德语专业四级</vt:lpstr>
      <vt:lpstr>PowerPoint 演示文稿</vt:lpstr>
      <vt:lpstr>PowerPoint 演示文稿</vt:lpstr>
      <vt:lpstr>PowerPoint 演示文稿</vt:lpstr>
      <vt:lpstr>学科竞赛获奖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毕业生荣誉</vt:lpstr>
      <vt:lpstr>优秀毕业生代表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>熊猫办公</dc:creator>
  <cp:keywords>www.tukuppt.com</cp:keywords>
  <cp:lastModifiedBy>李菲菲</cp:lastModifiedBy>
  <cp:revision>270</cp:revision>
  <dcterms:created xsi:type="dcterms:W3CDTF">2015-12-11T17:46:00Z</dcterms:created>
  <dcterms:modified xsi:type="dcterms:W3CDTF">2022-05-15T13:34:38Z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336F13680DCC49AEBEC010CAC53B3735</vt:lpwstr>
  </property>
  <property fmtid="{D5CDD505-2E9C-101B-9397-08002B2CF9AE}" pid="3" name="KSOProductBuildVer">
    <vt:lpwstr>2052-11.1.0.11691</vt:lpwstr>
  </property>
</Properties>
</file>