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85" r:id="rId3"/>
    <p:sldId id="995" r:id="rId5"/>
    <p:sldId id="996" r:id="rId6"/>
    <p:sldId id="1028" r:id="rId7"/>
    <p:sldId id="997" r:id="rId8"/>
    <p:sldId id="998" r:id="rId9"/>
    <p:sldId id="1016" r:id="rId10"/>
    <p:sldId id="1017" r:id="rId11"/>
    <p:sldId id="927" r:id="rId12"/>
    <p:sldId id="1026" r:id="rId13"/>
    <p:sldId id="1030" r:id="rId14"/>
    <p:sldId id="925" r:id="rId15"/>
  </p:sldIdLst>
  <p:sldSz cx="12196445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494849"/>
    <a:srgbClr val="0BF326"/>
    <a:srgbClr val="17DCF1"/>
    <a:srgbClr val="006BBC"/>
    <a:srgbClr val="F8F8F8"/>
    <a:srgbClr val="EAEAEA"/>
    <a:srgbClr val="DDDDDD"/>
    <a:srgbClr val="0DC2D5"/>
    <a:srgbClr val="12D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/>
    <p:restoredTop sz="49635"/>
  </p:normalViewPr>
  <p:slideViewPr>
    <p:cSldViewPr snapToObjects="1" showGuides="1">
      <p:cViewPr varScale="1">
        <p:scale>
          <a:sx n="86" d="100"/>
          <a:sy n="86" d="100"/>
        </p:scale>
        <p:origin x="422" y="48"/>
      </p:cViewPr>
      <p:guideLst>
        <p:guide orient="horz" pos="2018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4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DE610686-844B-4A1B-87C8-BB90DB4BAB8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fontAlgn="base"/>
            <a:fld id="{B9EEDA17-7CE7-49CA-897E-A1888A19DA62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7172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7173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fontAlgn="base"/>
            <a:endParaRPr lang="en-US" strike="noStrike" noProof="1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pPr fontAlgn="base"/>
            <a:fld id="{CE1689F0-D8FB-450F-A36F-553F26501FEE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/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0" hangingPunct="0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0" hangingPunct="0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813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/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0" hangingPunct="0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tiff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5" Type="http://schemas.openxmlformats.org/officeDocument/2006/relationships/image" Target="../media/image19.png"/><Relationship Id="rId14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9717dd4-1a19-4f12-b344-cdd92a0d193f"/>
          <p:cNvPicPr>
            <a:picLocks noChangeAspect="1"/>
          </p:cNvPicPr>
          <p:nvPr userDrawn="1"/>
        </p:nvPicPr>
        <p:blipFill>
          <a:blip r:embed="rId3"/>
          <a:srcRect l="4723" t="4407" r="5580" b="77379"/>
          <a:stretch>
            <a:fillRect/>
          </a:stretch>
        </p:blipFill>
        <p:spPr>
          <a:xfrm>
            <a:off x="-22225" y="44450"/>
            <a:ext cx="3640455" cy="1045845"/>
          </a:xfrm>
          <a:prstGeom prst="rect">
            <a:avLst/>
          </a:prstGeom>
        </p:spPr>
      </p:pic>
      <p:pic>
        <p:nvPicPr>
          <p:cNvPr id="6" name="Picture 5" descr="C:\A-Work\hyc\1-P4-2\5-CsUPB1\Pic\Dia\top12.tiftop12"/>
          <p:cNvPicPr>
            <a:picLocks noChangeAspect="1"/>
          </p:cNvPicPr>
          <p:nvPr userDrawn="1"/>
        </p:nvPicPr>
        <p:blipFill>
          <a:blip r:embed="rId4"/>
          <a:srcRect l="27424" t="3641" r="26611" b="5388"/>
          <a:stretch>
            <a:fillRect/>
          </a:stretch>
        </p:blipFill>
        <p:spPr>
          <a:xfrm>
            <a:off x="8906510" y="3615690"/>
            <a:ext cx="2972435" cy="2941955"/>
          </a:xfrm>
          <a:prstGeom prst="rect">
            <a:avLst/>
          </a:prstGeom>
        </p:spPr>
      </p:pic>
      <p:pic>
        <p:nvPicPr>
          <p:cNvPr id="7" name="Picture 6" descr="T1"/>
          <p:cNvPicPr>
            <a:picLocks noChangeAspect="1"/>
          </p:cNvPicPr>
          <p:nvPr userDrawn="1"/>
        </p:nvPicPr>
        <p:blipFill>
          <a:blip r:embed="rId5"/>
          <a:srcRect l="8853" t="6069" r="9742" b="5877"/>
          <a:stretch>
            <a:fillRect/>
          </a:stretch>
        </p:blipFill>
        <p:spPr>
          <a:xfrm>
            <a:off x="57785" y="3524250"/>
            <a:ext cx="3157859" cy="3108960"/>
          </a:xfrm>
          <a:prstGeom prst="rect">
            <a:avLst/>
          </a:prstGeom>
        </p:spPr>
      </p:pic>
      <p:pic>
        <p:nvPicPr>
          <p:cNvPr id="8" name="Picture 7" descr="38bdf4dcc59d499b95c527da8949624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54095" y="3615690"/>
            <a:ext cx="4941295" cy="2926080"/>
          </a:xfrm>
          <a:prstGeom prst="rect">
            <a:avLst/>
          </a:prstGeom>
        </p:spPr>
      </p:pic>
      <p:pic>
        <p:nvPicPr>
          <p:cNvPr id="80" name="图片 79" descr="C:/Users/ADMINI~1/AppData/Local/Temp/kaimatting/20210119172616/output_aiMatting_20210119172834.pngoutput_aiMatting_20210119172834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0855325" y="0"/>
            <a:ext cx="1341120" cy="132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框 3"/>
          <p:cNvSpPr txBox="1"/>
          <p:nvPr userDrawn="1"/>
        </p:nvSpPr>
        <p:spPr>
          <a:xfrm>
            <a:off x="9172553" y="85397"/>
            <a:ext cx="302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6FF"/>
                </a:solidFill>
                <a:latin typeface="仿宋" panose="02010609060101010101" charset="-122"/>
                <a:ea typeface="仿宋" panose="02010609060101010101" charset="-122"/>
              </a:rPr>
              <a:t>能源材料与化工学院</a:t>
            </a:r>
            <a:endParaRPr lang="zh-CN" altLang="en-US" sz="2400" b="1" dirty="0">
              <a:solidFill>
                <a:srgbClr val="0066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框 3"/>
          <p:cNvSpPr txBox="1"/>
          <p:nvPr userDrawn="1"/>
        </p:nvSpPr>
        <p:spPr>
          <a:xfrm>
            <a:off x="9172553" y="85397"/>
            <a:ext cx="302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6FF"/>
                </a:solidFill>
                <a:latin typeface="仿宋" panose="02010609060101010101" charset="-122"/>
                <a:ea typeface="仿宋" panose="02010609060101010101" charset="-122"/>
              </a:rPr>
              <a:t>能源材料与化工学院</a:t>
            </a:r>
            <a:endParaRPr lang="zh-CN" altLang="en-US" sz="2400" b="1" dirty="0">
              <a:solidFill>
                <a:srgbClr val="0066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46550" y="2886075"/>
            <a:ext cx="106045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3" descr="PPECLOGO-eff-0-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31213" y="2757488"/>
            <a:ext cx="1095375" cy="839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" descr="PPECLOGO-eff-0-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9813" y="1447800"/>
            <a:ext cx="3014662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5" descr="PPECLOGO-eff-0-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67225" y="3770313"/>
            <a:ext cx="523875" cy="39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6" descr="PPECLOGO-eff-0-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77113" y="2903538"/>
            <a:ext cx="400050" cy="303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PPECLOGO-eff-0-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78438" y="2574925"/>
            <a:ext cx="981075" cy="750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 descr="PPECLOGO-eff-5-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62313" y="3206750"/>
            <a:ext cx="1477962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 descr="PPECLOGO-eff-5-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353050" y="3446463"/>
            <a:ext cx="1833563" cy="143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 descr="PPECLOGO-eff-5-4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885363" y="2725738"/>
            <a:ext cx="1117600" cy="85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 descr="PPECLOGO-eff-0-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942263" y="3624263"/>
            <a:ext cx="522287" cy="39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 descr="PPECLOGO-eff-0-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255375" y="2365375"/>
            <a:ext cx="522288" cy="392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 descr="PPECLOGO-eff2-1-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54225" y="2795588"/>
            <a:ext cx="1697038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 descr="PPECLOGO-eff2-1-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983038" y="2786063"/>
            <a:ext cx="438150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 descr="PPECLOGO-eff2-1-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520113" y="3325813"/>
            <a:ext cx="703262" cy="585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7" descr="PPECLOGO-eff2-1-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239250" y="2909888"/>
            <a:ext cx="360363" cy="30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 descr="PPECLOGO-eff2-1-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45663" y="3446463"/>
            <a:ext cx="280987" cy="236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文本框 19"/>
          <p:cNvSpPr txBox="1"/>
          <p:nvPr userDrawn="1"/>
        </p:nvSpPr>
        <p:spPr>
          <a:xfrm>
            <a:off x="9172553" y="85397"/>
            <a:ext cx="302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6FF"/>
                </a:solidFill>
                <a:latin typeface="仿宋" panose="02010609060101010101" charset="-122"/>
                <a:ea typeface="仿宋" panose="02010609060101010101" charset="-122"/>
              </a:rPr>
              <a:t>能源材料与化工学院</a:t>
            </a:r>
            <a:endParaRPr lang="zh-CN" altLang="en-US" sz="2400" b="1" dirty="0">
              <a:solidFill>
                <a:srgbClr val="0066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椭圆 3"/>
          <p:cNvSpPr/>
          <p:nvPr userDrawn="1"/>
        </p:nvSpPr>
        <p:spPr>
          <a:xfrm>
            <a:off x="10950575" y="6448425"/>
            <a:ext cx="331788" cy="331788"/>
          </a:xfrm>
          <a:prstGeom prst="ellipse">
            <a:avLst/>
          </a:prstGeom>
          <a:solidFill>
            <a:schemeClr val="tx1">
              <a:alpha val="50000"/>
            </a:schemeClr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pPr lvl="0">
              <a:buClrTx/>
            </a:pPr>
            <a:endParaRPr lang="zh-CN" altLang="en-US" sz="1800" u="none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 userDrawn="1"/>
        </p:nvSpPr>
        <p:spPr bwMode="auto">
          <a:xfrm>
            <a:off x="11382375" y="6448425"/>
            <a:ext cx="333375" cy="331788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6" name="椭圆 11"/>
          <p:cNvSpPr/>
          <p:nvPr userDrawn="1"/>
        </p:nvSpPr>
        <p:spPr>
          <a:xfrm>
            <a:off x="11791950" y="6448425"/>
            <a:ext cx="333375" cy="331788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pPr lvl="0">
              <a:buClrTx/>
            </a:pPr>
            <a:endParaRPr lang="zh-CN" altLang="en-US" sz="1800" u="none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7" name="TextBox 4"/>
          <p:cNvSpPr txBox="1"/>
          <p:nvPr userDrawn="1"/>
        </p:nvSpPr>
        <p:spPr>
          <a:xfrm>
            <a:off x="11757025" y="6473825"/>
            <a:ext cx="401638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/>
            <a:fld id="{9A0DB2DC-4C9A-4742-B13C-FB6460FD3503}" type="slidenum"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624" y="908050"/>
            <a:ext cx="10601349" cy="6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624" y="1600200"/>
            <a:ext cx="10601349" cy="45259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pic>
        <p:nvPicPr>
          <p:cNvPr id="4" name="Picture 3" descr="c9717dd4-1a19-4f12-b344-cdd92a0d193f"/>
          <p:cNvPicPr>
            <a:picLocks noChangeAspect="1"/>
          </p:cNvPicPr>
          <p:nvPr userDrawn="1"/>
        </p:nvPicPr>
        <p:blipFill>
          <a:blip r:embed="rId3"/>
          <a:srcRect l="4723" t="4407" r="5580" b="77379"/>
          <a:stretch>
            <a:fillRect/>
          </a:stretch>
        </p:blipFill>
        <p:spPr>
          <a:xfrm>
            <a:off x="0" y="44450"/>
            <a:ext cx="3508721" cy="1008000"/>
          </a:xfrm>
          <a:prstGeom prst="rect">
            <a:avLst/>
          </a:prstGeom>
        </p:spPr>
      </p:pic>
      <p:pic>
        <p:nvPicPr>
          <p:cNvPr id="80" name="图片 79" descr="C:/Users/ADMINI~1/AppData/Local/Temp/kaimatting/20210119172616/output_aiMatting_20210119172834.pngoutput_aiMatting_2021011917283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994390" y="-27305"/>
            <a:ext cx="1188000" cy="11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>
                <a:solidFill>
                  <a:srgbClr val="F8F8F8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8F8F8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文本框 3"/>
          <p:cNvSpPr txBox="1"/>
          <p:nvPr userDrawn="1"/>
        </p:nvSpPr>
        <p:spPr>
          <a:xfrm>
            <a:off x="9172553" y="85397"/>
            <a:ext cx="302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6FF"/>
                </a:solidFill>
                <a:latin typeface="仿宋" panose="02010609060101010101" charset="-122"/>
                <a:ea typeface="仿宋" panose="02010609060101010101" charset="-122"/>
              </a:rPr>
              <a:t>能源材料与化工学院</a:t>
            </a:r>
            <a:endParaRPr lang="zh-CN" altLang="en-US" sz="2400" b="1" dirty="0">
              <a:solidFill>
                <a:srgbClr val="0066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框 4"/>
          <p:cNvSpPr txBox="1"/>
          <p:nvPr userDrawn="1"/>
        </p:nvSpPr>
        <p:spPr>
          <a:xfrm>
            <a:off x="9172553" y="85397"/>
            <a:ext cx="302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6FF"/>
                </a:solidFill>
                <a:latin typeface="仿宋" panose="02010609060101010101" charset="-122"/>
                <a:ea typeface="仿宋" panose="02010609060101010101" charset="-122"/>
              </a:rPr>
              <a:t>能源材料与化工学院</a:t>
            </a:r>
            <a:endParaRPr lang="zh-CN" altLang="en-US" sz="2400" b="1" dirty="0">
              <a:solidFill>
                <a:srgbClr val="0066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文本框 6"/>
          <p:cNvSpPr txBox="1"/>
          <p:nvPr userDrawn="1"/>
        </p:nvSpPr>
        <p:spPr>
          <a:xfrm>
            <a:off x="9172553" y="85397"/>
            <a:ext cx="302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6FF"/>
                </a:solidFill>
                <a:latin typeface="仿宋" panose="02010609060101010101" charset="-122"/>
                <a:ea typeface="仿宋" panose="02010609060101010101" charset="-122"/>
              </a:rPr>
              <a:t>能源材料与化工学院</a:t>
            </a:r>
            <a:endParaRPr lang="zh-CN" altLang="en-US" sz="2400" b="1" dirty="0">
              <a:solidFill>
                <a:srgbClr val="0066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框 2"/>
          <p:cNvSpPr txBox="1"/>
          <p:nvPr userDrawn="1"/>
        </p:nvSpPr>
        <p:spPr>
          <a:xfrm>
            <a:off x="9172553" y="85397"/>
            <a:ext cx="302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6FF"/>
                </a:solidFill>
                <a:latin typeface="仿宋" panose="02010609060101010101" charset="-122"/>
                <a:ea typeface="仿宋" panose="02010609060101010101" charset="-122"/>
              </a:rPr>
              <a:t>能源材料与化工学院</a:t>
            </a:r>
            <a:endParaRPr lang="zh-CN" altLang="en-US" sz="2400" b="1" dirty="0">
              <a:solidFill>
                <a:srgbClr val="0066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172553" y="85397"/>
            <a:ext cx="302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6FF"/>
                </a:solidFill>
                <a:latin typeface="仿宋" panose="02010609060101010101" charset="-122"/>
                <a:ea typeface="仿宋" panose="02010609060101010101" charset="-122"/>
              </a:rPr>
              <a:t>能源材料与化工学院</a:t>
            </a:r>
            <a:endParaRPr lang="zh-CN" altLang="en-US" sz="2400" b="1" dirty="0">
              <a:solidFill>
                <a:srgbClr val="0066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文本框 4"/>
          <p:cNvSpPr txBox="1"/>
          <p:nvPr userDrawn="1"/>
        </p:nvSpPr>
        <p:spPr>
          <a:xfrm>
            <a:off x="9172553" y="85397"/>
            <a:ext cx="302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6FF"/>
                </a:solidFill>
                <a:latin typeface="仿宋" panose="02010609060101010101" charset="-122"/>
                <a:ea typeface="仿宋" panose="02010609060101010101" charset="-122"/>
              </a:rPr>
              <a:t>能源材料与化工学院</a:t>
            </a:r>
            <a:endParaRPr lang="zh-CN" altLang="en-US" sz="2400" b="1" dirty="0">
              <a:solidFill>
                <a:srgbClr val="0066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文本框 4"/>
          <p:cNvSpPr txBox="1"/>
          <p:nvPr userDrawn="1"/>
        </p:nvSpPr>
        <p:spPr>
          <a:xfrm>
            <a:off x="9172553" y="85397"/>
            <a:ext cx="302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6FF"/>
                </a:solidFill>
                <a:latin typeface="仿宋" panose="02010609060101010101" charset="-122"/>
                <a:ea typeface="仿宋" panose="02010609060101010101" charset="-122"/>
              </a:rPr>
              <a:t>能源材料与化工学院</a:t>
            </a:r>
            <a:endParaRPr lang="zh-CN" altLang="en-US" sz="2400" b="1" dirty="0">
              <a:solidFill>
                <a:srgbClr val="0066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908050"/>
            <a:ext cx="10977563" cy="635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7563" cy="4525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285750"/>
            <a:r>
              <a:rPr lang="zh-CN" altLang="zh-CN" dirty="0"/>
              <a:t>第二级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 txBox="1"/>
          <p:nvPr/>
        </p:nvSpPr>
        <p:spPr>
          <a:xfrm>
            <a:off x="514668" y="1576070"/>
            <a:ext cx="11168062" cy="1079500"/>
          </a:xfrm>
          <a:prstGeom prst="rect">
            <a:avLst/>
          </a:prstGeom>
          <a:noFill/>
          <a:ln w="9525">
            <a:noFill/>
          </a:ln>
          <a:effectLst>
            <a:glow rad="127000">
              <a:srgbClr val="FF0000"/>
            </a:glo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 anchor="ctr"/>
          <a:lstStyle/>
          <a:p>
            <a:pPr algn="ctr"/>
            <a:r>
              <a:rPr sz="6000" b="1" dirty="0">
                <a:solidFill>
                  <a:schemeClr val="accent1"/>
                </a:solidFill>
                <a:latin typeface="新宋体" panose="02010609030101010101" charset="-122"/>
                <a:ea typeface="新宋体" panose="02010609030101010101" charset="-122"/>
              </a:rPr>
              <a:t>无机非金属材料工程专业</a:t>
            </a:r>
            <a:endParaRPr sz="6000" b="1" dirty="0">
              <a:solidFill>
                <a:schemeClr val="accent1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8198" name="矩形 11"/>
          <p:cNvSpPr/>
          <p:nvPr/>
        </p:nvSpPr>
        <p:spPr>
          <a:xfrm>
            <a:off x="213360" y="2780665"/>
            <a:ext cx="11771313" cy="46038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pPr>
              <a:buClrTx/>
            </a:pPr>
            <a:endParaRPr lang="zh-CN" altLang="en-US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585970" y="0"/>
            <a:ext cx="3945255" cy="521970"/>
          </a:xfrm>
          <a:prstGeom prst="rect">
            <a:avLst/>
          </a:prstGeom>
          <a:solidFill>
            <a:srgbClr val="0BF326"/>
          </a:solidFill>
        </p:spPr>
        <p:txBody>
          <a:bodyPr wrap="square" rtlCol="0" anchor="t">
            <a:spAutoFit/>
          </a:bodyPr>
          <a:lstStyle/>
          <a:p>
            <a:r>
              <a:rPr lang="en-US" sz="2800" b="1"/>
              <a:t>中德教育合作示范基地</a:t>
            </a:r>
            <a:endParaRPr lang="en-US" sz="2800" b="1"/>
          </a:p>
        </p:txBody>
      </p:sp>
    </p:spTree>
  </p:cSld>
  <p:clrMapOvr>
    <a:masterClrMapping/>
  </p:clrMapOvr>
  <p:transition spd="slow" advTm="107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1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729739" y="1232535"/>
          <a:ext cx="10601325" cy="1905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80895"/>
                <a:gridCol w="1231265"/>
                <a:gridCol w="1231265"/>
                <a:gridCol w="1514475"/>
                <a:gridCol w="1514475"/>
                <a:gridCol w="1514475"/>
                <a:gridCol w="151447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专业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u="none"/>
                        <a:t>事业单位</a:t>
                      </a:r>
                      <a:endParaRPr lang="zh-CN" altLang="en-US" sz="1800" u="none"/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u="none"/>
                        <a:t>国有企业</a:t>
                      </a:r>
                      <a:endParaRPr lang="zh-CN" altLang="en-US" sz="1800" u="none"/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u="none"/>
                        <a:t>外资企业</a:t>
                      </a:r>
                      <a:endParaRPr lang="zh-CN" altLang="en-US" sz="1800" u="none"/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u="none"/>
                        <a:t>其他企业</a:t>
                      </a:r>
                      <a:endParaRPr lang="zh-CN" altLang="en-US" sz="1800" u="none"/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u="none"/>
                        <a:t>其他</a:t>
                      </a:r>
                      <a:endParaRPr lang="zh-CN" altLang="en-US" sz="1800" u="none"/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u="none"/>
                        <a:t>读研</a:t>
                      </a:r>
                      <a:endParaRPr lang="zh-CN" altLang="en-US" sz="1800" u="none"/>
                    </a:p>
                  </a:txBody>
                  <a:tcPr marL="0" marR="0" marT="0" marB="1" anchor="ctr"/>
                </a:tc>
              </a:tr>
              <a:tr h="381000"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u="non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化学工程与工艺</a:t>
                      </a:r>
                      <a:endParaRPr lang="zh-CN" altLang="en-US" sz="1600" u="non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u="non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1.7%</a:t>
                      </a:r>
                      <a:endParaRPr lang="zh-CN" altLang="en-US" sz="1600" u="non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u="non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4.3%</a:t>
                      </a:r>
                      <a:endParaRPr lang="zh-CN" altLang="en-US" sz="1600" u="non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u="non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15.4%</a:t>
                      </a:r>
                      <a:endParaRPr lang="zh-CN" altLang="en-US" sz="1600" u="non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u="non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48.7%</a:t>
                      </a:r>
                      <a:endParaRPr lang="zh-CN" altLang="en-US" sz="1600" u="non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u="non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0%</a:t>
                      </a:r>
                      <a:endParaRPr lang="zh-CN" altLang="en-US" sz="1600" u="non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u="non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26.5%</a:t>
                      </a:r>
                      <a:endParaRPr lang="zh-CN" altLang="en-US" sz="1600" u="non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</a:tr>
              <a:tr h="381000"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u="none">
                          <a:solidFill>
                            <a:srgbClr val="FF0000"/>
                          </a:solidFill>
                        </a:rPr>
                        <a:t>无机非金属材料工程</a:t>
                      </a:r>
                      <a:endParaRPr lang="zh-CN" altLang="en-US" sz="1800" b="1" u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800" b="1" u="none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1.9%</a:t>
                      </a:r>
                      <a:endParaRPr lang="zh-CN" altLang="en-US" sz="1800" b="1" u="none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800" b="1" u="none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28.3%</a:t>
                      </a:r>
                      <a:endParaRPr lang="zh-CN" altLang="en-US" sz="1800" b="1" u="none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800" b="1" u="none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9.4%</a:t>
                      </a:r>
                      <a:endParaRPr lang="zh-CN" altLang="en-US" sz="1800" b="1" u="none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800" b="1" u="none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39.6%</a:t>
                      </a:r>
                      <a:endParaRPr lang="zh-CN" altLang="en-US" sz="1800" b="1" u="none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800" b="1" u="none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0%</a:t>
                      </a:r>
                      <a:endParaRPr lang="zh-CN" altLang="en-US" sz="1800" b="1" u="none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800" b="1" u="none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r>
                        <a:rPr lang="en-US" altLang="zh-CN" sz="1800" b="1" u="none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8.4</a:t>
                      </a:r>
                      <a:r>
                        <a:rPr lang="zh-CN" altLang="en-US" sz="1800" b="1" u="none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%</a:t>
                      </a:r>
                      <a:endParaRPr lang="zh-CN" altLang="en-US" sz="1800" b="1" u="none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</a:tr>
              <a:tr h="381000"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u="non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粉体材料科学与工程</a:t>
                      </a:r>
                      <a:endParaRPr lang="zh-CN" altLang="en-US" sz="1600" u="non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u="non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1.1%</a:t>
                      </a:r>
                      <a:endParaRPr lang="zh-CN" altLang="en-US" sz="1600" u="non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u="non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3.2%</a:t>
                      </a:r>
                      <a:endParaRPr lang="zh-CN" altLang="en-US" sz="1600" u="non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u="non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3.2%</a:t>
                      </a:r>
                      <a:endParaRPr lang="zh-CN" altLang="en-US" sz="1600" u="non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u="non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76.6%</a:t>
                      </a:r>
                      <a:endParaRPr lang="zh-CN" altLang="en-US" sz="1600" u="non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u="non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1.1%</a:t>
                      </a:r>
                      <a:endParaRPr lang="zh-CN" altLang="en-US" sz="1600" u="non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u="non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12.8%</a:t>
                      </a:r>
                      <a:endParaRPr lang="zh-CN" altLang="en-US" sz="1600" u="non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</a:tr>
              <a:tr h="381000"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u="non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能源化学工程</a:t>
                      </a:r>
                      <a:endParaRPr lang="zh-CN" altLang="en-US" sz="1600" u="non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u="non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0%</a:t>
                      </a:r>
                      <a:endParaRPr lang="zh-CN" altLang="en-US" sz="1600" u="non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u="non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5.7%</a:t>
                      </a:r>
                      <a:endParaRPr lang="zh-CN" altLang="en-US" sz="1600" u="non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u="non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11.3%</a:t>
                      </a:r>
                      <a:endParaRPr lang="zh-CN" altLang="en-US" sz="1600" u="non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u="non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62.3%</a:t>
                      </a:r>
                      <a:endParaRPr lang="zh-CN" altLang="en-US" sz="1600" u="non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u="non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0%</a:t>
                      </a:r>
                      <a:endParaRPr lang="zh-CN" altLang="en-US" sz="1600" u="non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u="none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18.9%</a:t>
                      </a:r>
                      <a:endParaRPr lang="zh-CN" altLang="en-US" sz="1600" u="non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-22860" y="2994025"/>
            <a:ext cx="6509385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	</a:t>
            </a:r>
            <a:r>
              <a:rPr lang="zh-CN" altLang="en-US" sz="2200" b="1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本专业就业率表现出色，就业质量也表现优异，其中近</a:t>
            </a:r>
            <a:r>
              <a:rPr lang="en-US" altLang="zh-CN" sz="2200" b="1" dirty="0">
                <a:solidFill>
                  <a:srgbClr val="00B05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40%</a:t>
            </a:r>
            <a:r>
              <a:rPr lang="zh-CN" altLang="en-US" sz="22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的毕业生被大型国有企事业单位以及外资企业</a:t>
            </a:r>
            <a:r>
              <a:rPr lang="zh-CN" altLang="en-US" sz="2200" b="1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录用，</a:t>
            </a:r>
            <a:r>
              <a:rPr lang="zh-CN" altLang="en-US" sz="2200" b="1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此外，本专业继续求学深造考研率也位居全系全校前列，而且大部分学生考取了</a:t>
            </a:r>
            <a:r>
              <a:rPr lang="en-US" altLang="zh-CN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985</a:t>
            </a:r>
            <a:r>
              <a:rPr lang="zh-CN" altLang="en-US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，</a:t>
            </a:r>
            <a:r>
              <a:rPr lang="en-US" altLang="zh-CN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211</a:t>
            </a:r>
            <a:r>
              <a:rPr lang="zh-CN" altLang="en-US" sz="2200" b="1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等双一流重点高校的研究生。</a:t>
            </a:r>
            <a:r>
              <a:rPr lang="zh-CN" altLang="en-US" sz="22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本专业</a:t>
            </a:r>
            <a:r>
              <a:rPr lang="zh-CN" altLang="en-US" sz="22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优秀校友代表，部分已独立创办企业、担任企业总经理以及任职于国内一流高校担任硕博士生导师等。</a:t>
            </a:r>
            <a:endParaRPr lang="zh-CN" altLang="en-US" sz="2200" b="1" dirty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" name="Flowchart: Alternate Process 6"/>
          <p:cNvSpPr/>
          <p:nvPr/>
        </p:nvSpPr>
        <p:spPr>
          <a:xfrm>
            <a:off x="4415790" y="162560"/>
            <a:ext cx="3366135" cy="809625"/>
          </a:xfrm>
          <a:prstGeom prst="flowChartAlternateProcess">
            <a:avLst/>
          </a:prstGeom>
          <a:solidFill>
            <a:schemeClr val="bg2">
              <a:lumMod val="60000"/>
              <a:lumOff val="40000"/>
              <a:alpha val="48000"/>
            </a:schemeClr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sz="4000" b="1">
                <a:ln>
                  <a:noFill/>
                </a:ln>
                <a:effectLst/>
                <a:sym typeface="+mn-ea"/>
              </a:rPr>
              <a:t>四、办学成就</a:t>
            </a:r>
            <a:endParaRPr kumimoji="0" lang="zh-CN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2"/>
            </p:custDataLst>
          </p:nvPr>
        </p:nvGraphicFramePr>
        <p:xfrm>
          <a:off x="6575425" y="3601720"/>
          <a:ext cx="557784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415"/>
                <a:gridCol w="1122680"/>
                <a:gridCol w="1623695"/>
                <a:gridCol w="1035050"/>
              </a:tblGrid>
              <a:tr h="34671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2021</a:t>
                      </a: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届材化学院毕业生考研录取部分院校情况</a:t>
                      </a:r>
                      <a:endParaRPr lang="zh-CN" altLang="en-US" sz="1400" b="1">
                        <a:solidFill>
                          <a:schemeClr val="bg1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rgbClr val="595959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8D97"/>
                    </a:solidFill>
                  </a:tcPr>
                </a:tc>
                <a:tc hMerge="1"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rgbClr val="595959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638"/>
                    </a:solidFill>
                  </a:tcPr>
                </a:tc>
                <a:tc hMerge="1"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rgbClr val="595959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829"/>
                    </a:solidFill>
                  </a:tcPr>
                </a:tc>
                <a:tc hMerge="1"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rgbClr val="595959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BECC"/>
                    </a:solidFill>
                  </a:tcPr>
                </a:tc>
              </a:tr>
              <a:tr h="3289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考研录取学校</a:t>
                      </a:r>
                      <a:endParaRPr lang="zh-CN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人数</a:t>
                      </a:r>
                      <a:endParaRPr lang="zh-CN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63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考研录取学校</a:t>
                      </a:r>
                      <a:endParaRPr lang="zh-CN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82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人数</a:t>
                      </a:r>
                      <a:endParaRPr lang="zh-CN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BECC"/>
                    </a:solidFill>
                  </a:tcPr>
                </a:tc>
              </a:tr>
              <a:tr h="3276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合肥工业大学</a:t>
                      </a:r>
                      <a:endParaRPr lang="zh-CN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7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南京工业大学</a:t>
                      </a:r>
                      <a:endParaRPr lang="zh-CN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6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89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中国科学技术大学</a:t>
                      </a:r>
                      <a:endParaRPr lang="zh-CN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5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浙江工业大学</a:t>
                      </a:r>
                      <a:endParaRPr lang="zh-CN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6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76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安徽大学</a:t>
                      </a:r>
                      <a:endParaRPr lang="zh-CN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3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上海工程技术大学</a:t>
                      </a:r>
                      <a:endParaRPr lang="zh-CN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3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82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浙江理工大学</a:t>
                      </a:r>
                      <a:endParaRPr lang="zh-CN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3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东南大学</a:t>
                      </a:r>
                      <a:endParaRPr lang="zh-CN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2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289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华东理工大学</a:t>
                      </a:r>
                      <a:endParaRPr lang="zh-CN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2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上海大学</a:t>
                      </a:r>
                      <a:endParaRPr lang="zh-CN" altLang="en-US" sz="11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40404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1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just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近三年，学生参加全国科技大赛等各类大学生学科、技能竞赛，获得</a:t>
            </a: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省级以上奖励100余项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。建立了</a:t>
            </a: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《材料科学基础》、《材料研究方法》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线上线下以及</a:t>
            </a: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《材料制备技术》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过程模拟虚拟仿真</a:t>
            </a: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6门校级金课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。8个实验微视频上传至“合肥学院在线学习平台”。出版了</a:t>
            </a: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国家“十三五”规划教材2本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，校本教材8本。</a:t>
            </a:r>
            <a:endParaRPr lang="zh-CN" altLang="en-US" sz="24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本专业教师获</a:t>
            </a: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国家级教学成果一等奖1项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（2018年）;</a:t>
            </a:r>
            <a:endParaRPr lang="zh-CN" altLang="en-US" sz="24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本专业获首批</a:t>
            </a: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安徽省专业评估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（2019年）。</a:t>
            </a:r>
            <a:endParaRPr lang="zh-CN" altLang="en-US" sz="24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Flowchart: Alternate Process 6"/>
          <p:cNvSpPr/>
          <p:nvPr/>
        </p:nvSpPr>
        <p:spPr>
          <a:xfrm>
            <a:off x="4415790" y="162560"/>
            <a:ext cx="3366135" cy="809625"/>
          </a:xfrm>
          <a:prstGeom prst="flowChartAlternateProcess">
            <a:avLst/>
          </a:prstGeom>
          <a:solidFill>
            <a:schemeClr val="bg2">
              <a:lumMod val="60000"/>
              <a:lumOff val="40000"/>
              <a:alpha val="48000"/>
            </a:schemeClr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sz="4000" b="1">
                <a:ln>
                  <a:noFill/>
                </a:ln>
                <a:effectLst/>
                <a:sym typeface="+mn-ea"/>
              </a:rPr>
              <a:t>四、办学成就</a:t>
            </a:r>
            <a:endParaRPr kumimoji="0" lang="zh-CN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62"/>
          <p:cNvSpPr>
            <a:spLocks noChangeAspect="1" noTextEdit="1"/>
          </p:cNvSpPr>
          <p:nvPr/>
        </p:nvSpPr>
        <p:spPr>
          <a:xfrm>
            <a:off x="238125" y="195263"/>
            <a:ext cx="11641138" cy="6426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7" name="Rectangle 3"/>
          <p:cNvSpPr txBox="1"/>
          <p:nvPr/>
        </p:nvSpPr>
        <p:spPr>
          <a:xfrm>
            <a:off x="1346200" y="1052830"/>
            <a:ext cx="9877425" cy="108140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/>
          <a:p>
            <a:pPr algn="ctr"/>
            <a:r>
              <a:rPr lang="en-US" altLang="zh-CN" sz="6600" b="1" i="1" dirty="0">
                <a:solidFill>
                  <a:srgbClr val="484849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Welcome to join us !!!</a:t>
            </a:r>
            <a:endParaRPr lang="en-US" altLang="zh-CN" sz="6600" b="1" i="1" dirty="0">
              <a:solidFill>
                <a:srgbClr val="484849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47108" name="矩形 11"/>
          <p:cNvSpPr/>
          <p:nvPr/>
        </p:nvSpPr>
        <p:spPr>
          <a:xfrm>
            <a:off x="288290" y="2880995"/>
            <a:ext cx="11771313" cy="46038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pPr>
              <a:buClrTx/>
            </a:pPr>
            <a:endParaRPr lang="zh-CN" altLang="en-US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295140" y="-4445"/>
            <a:ext cx="3945255" cy="521970"/>
          </a:xfrm>
          <a:prstGeom prst="rect">
            <a:avLst/>
          </a:prstGeom>
          <a:solidFill>
            <a:srgbClr val="0BF326"/>
          </a:solidFill>
        </p:spPr>
        <p:txBody>
          <a:bodyPr wrap="square" rtlCol="0" anchor="t">
            <a:spAutoFit/>
          </a:bodyPr>
          <a:lstStyle/>
          <a:p>
            <a:r>
              <a:rPr lang="en-US" sz="2800" b="1"/>
              <a:t>中德教育合作示范基地</a:t>
            </a:r>
            <a:endParaRPr lang="en-US" sz="2800" b="1"/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317" y="2132965"/>
            <a:ext cx="12192000" cy="4693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687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625600" y="3073400"/>
            <a:ext cx="2020570" cy="1075690"/>
          </a:xfrm>
          <a:prstGeom prst="homePlate">
            <a:avLst/>
          </a:prstGeom>
          <a:solidFill>
            <a:srgbClr val="7030A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目录</a:t>
            </a:r>
            <a:endParaRPr kumimoji="0" lang="zh-CN" sz="6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977765" y="1050925"/>
            <a:ext cx="3943350" cy="955675"/>
          </a:xfrm>
          <a:prstGeom prst="chevron">
            <a:avLst/>
          </a:prstGeom>
          <a:solidFill>
            <a:srgbClr val="7030A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sz="5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专业简介</a:t>
            </a:r>
            <a:endParaRPr kumimoji="0" lang="zh-CN" sz="5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977765" y="2361565"/>
            <a:ext cx="3943350" cy="955675"/>
          </a:xfrm>
          <a:prstGeom prst="chevron">
            <a:avLst/>
          </a:prstGeom>
          <a:solidFill>
            <a:srgbClr val="7030A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sz="5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办学特色</a:t>
            </a:r>
            <a:endParaRPr kumimoji="0" lang="zh-CN" sz="5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977765" y="3728085"/>
            <a:ext cx="3943350" cy="955675"/>
          </a:xfrm>
          <a:prstGeom prst="chevron">
            <a:avLst/>
          </a:prstGeom>
          <a:solidFill>
            <a:srgbClr val="7030A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sz="5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师资力量</a:t>
            </a:r>
            <a:endParaRPr kumimoji="0" lang="zh-CN" sz="5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977765" y="5104765"/>
            <a:ext cx="3943350" cy="955675"/>
          </a:xfrm>
          <a:prstGeom prst="chevron">
            <a:avLst/>
          </a:prstGeom>
          <a:solidFill>
            <a:srgbClr val="7030A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sz="5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办学成就</a:t>
            </a:r>
            <a:endParaRPr kumimoji="0" lang="zh-CN" sz="5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 Box 2"/>
          <p:cNvSpPr txBox="1"/>
          <p:nvPr/>
        </p:nvSpPr>
        <p:spPr>
          <a:xfrm>
            <a:off x="4585970" y="0"/>
            <a:ext cx="3945255" cy="521970"/>
          </a:xfrm>
          <a:prstGeom prst="rect">
            <a:avLst/>
          </a:prstGeom>
          <a:solidFill>
            <a:srgbClr val="0BF326"/>
          </a:solidFill>
        </p:spPr>
        <p:txBody>
          <a:bodyPr wrap="square" rtlCol="0" anchor="t">
            <a:spAutoFit/>
          </a:bodyPr>
          <a:p>
            <a:r>
              <a:rPr lang="en-US" sz="2800" b="1"/>
              <a:t>中德教育合作示范基地</a:t>
            </a:r>
            <a:endParaRPr lang="en-US" sz="2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65" y="1485265"/>
            <a:ext cx="11564620" cy="456692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</a:t>
            </a:r>
            <a:r>
              <a:rPr sz="28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无机非金属材料工程专业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国家重点基础材料专业之一。随着科学技术的不断发展，无机非金属材料已由传统的玻璃、陶瓷、水泥等向具有光电、电子、传感、激光、磁性、生物等新型功能材料领域发展，广泛应用于航空航天、通讯、电子、生物、医疗工程等领域。本专业以</a:t>
            </a:r>
            <a:r>
              <a:rPr lang="zh-CN" altLang="en-US" sz="2800" b="1" u="sng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功能陶瓷与器件、无机功能材料与器件</a:t>
            </a:r>
            <a:r>
              <a:rPr lang="zh-CN" altLang="en-US" sz="2800" b="1" u="sng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lang="zh-CN" altLang="en-US" sz="2800" b="1" u="sng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新能源材料与器件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为主修方向，同时兼顾无机非金属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晶体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材料、水泥、玻璃以及耐火材料等其他交叉学科相关知识。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415790" y="162560"/>
            <a:ext cx="3366135" cy="809625"/>
          </a:xfrm>
          <a:prstGeom prst="flowChartAlternateProcess">
            <a:avLst/>
          </a:prstGeom>
          <a:solidFill>
            <a:schemeClr val="bg2">
              <a:lumMod val="60000"/>
              <a:lumOff val="40000"/>
              <a:alpha val="45000"/>
            </a:schemeClr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sz="4000" b="1">
                <a:ln>
                  <a:noFill/>
                </a:ln>
                <a:effectLst/>
                <a:sym typeface="+mn-ea"/>
              </a:rPr>
              <a:t>一、专业简介</a:t>
            </a:r>
            <a:endParaRPr kumimoji="0" lang="zh-CN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30" y="1300480"/>
            <a:ext cx="11627485" cy="520128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	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2004 年成立“</a:t>
            </a:r>
            <a:r>
              <a:rPr lang="zh-CN" altLang="en-US" sz="2800" b="1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无机非金属材料工程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”专业。目前本专业设置</a:t>
            </a:r>
            <a:r>
              <a:rPr lang="zh-CN" altLang="en-US" sz="2800" b="1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新能源材料、光电功能材料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2个专业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主修方向。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2015年获批“</a:t>
            </a:r>
            <a:r>
              <a:rPr lang="zh-CN" altLang="en-US" sz="2800" b="1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安徽省卓越工程师教育培养计划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”；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2018年本专业所属的一级学科“</a:t>
            </a:r>
            <a:r>
              <a:rPr lang="zh-CN" altLang="en-US" sz="2800" b="1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材料科学与工程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”获批学术学位硕士点；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2019年本专业“</a:t>
            </a:r>
            <a:r>
              <a:rPr lang="zh-CN" altLang="en-US" sz="2800" b="1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材料与化工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”获批专业学位硕士点；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2020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年获批</a:t>
            </a:r>
            <a:r>
              <a:rPr lang="zh-CN" altLang="en-US" sz="2800" b="1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安徽省省级一流专业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建设点。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CN" altLang="en-US" sz="2800" b="1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415790" y="162560"/>
            <a:ext cx="3366135" cy="809625"/>
          </a:xfrm>
          <a:prstGeom prst="flowChartAlternateProcess">
            <a:avLst/>
          </a:prstGeom>
          <a:solidFill>
            <a:schemeClr val="bg2">
              <a:lumMod val="60000"/>
              <a:lumOff val="40000"/>
              <a:alpha val="45000"/>
            </a:schemeClr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sz="4000" b="1">
                <a:ln>
                  <a:noFill/>
                </a:ln>
                <a:effectLst/>
                <a:sym typeface="+mn-ea"/>
              </a:rPr>
              <a:t>一、专业简介</a:t>
            </a:r>
            <a:endParaRPr kumimoji="0" lang="zh-CN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415790" y="162560"/>
            <a:ext cx="3366135" cy="809625"/>
          </a:xfrm>
          <a:prstGeom prst="flowChartAlternateProcess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sz="4000" b="1">
                <a:ln>
                  <a:noFill/>
                </a:ln>
                <a:effectLst/>
                <a:sym typeface="+mn-ea"/>
              </a:rPr>
              <a:t>二、办学特色</a:t>
            </a:r>
            <a:endParaRPr kumimoji="0" lang="zh-CN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72745" y="1450340"/>
            <a:ext cx="103390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kern="0">
                <a:solidFill>
                  <a:schemeClr val="accent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2800" b="1" kern="0">
                <a:solidFill>
                  <a:schemeClr val="accent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 学制：</a:t>
            </a:r>
            <a:r>
              <a:rPr lang="zh-CN" altLang="en-US" sz="2800" b="1" kern="0">
                <a:solidFill>
                  <a:srgbClr val="00B0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四年</a:t>
            </a:r>
            <a:r>
              <a:rPr lang="zh-CN" altLang="en-US" sz="2800" b="1" kern="0">
                <a:solidFill>
                  <a:schemeClr val="accent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； 授予学位：</a:t>
            </a:r>
            <a:r>
              <a:rPr lang="zh-CN" altLang="en-US" sz="2800" b="1" kern="0">
                <a:solidFill>
                  <a:srgbClr val="00B0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工学学士</a:t>
            </a:r>
            <a:endParaRPr lang="zh-CN" altLang="en-US" sz="2800" b="1" kern="0">
              <a:solidFill>
                <a:srgbClr val="00B05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72745" y="2070735"/>
            <a:ext cx="1154874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0">
                <a:solidFill>
                  <a:schemeClr val="accent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	2</a:t>
            </a:r>
            <a:r>
              <a:rPr lang="zh-CN" altLang="en-US" sz="2800" b="1" kern="0">
                <a:solidFill>
                  <a:schemeClr val="accent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 本专业教学全面结合并学习</a:t>
            </a:r>
            <a:r>
              <a:rPr lang="zh-CN" altLang="en-US" sz="2800" b="1" u="sng" kern="0">
                <a:solidFill>
                  <a:srgbClr val="00B0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德国应用科学大学模块化教学</a:t>
            </a:r>
            <a:r>
              <a:rPr lang="zh-CN" altLang="en-US" sz="2800" b="1" kern="0">
                <a:solidFill>
                  <a:schemeClr val="accent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的先进理念。主修模块：</a:t>
            </a:r>
            <a:r>
              <a:rPr lang="zh-CN" altLang="en-US" sz="2800" b="1" kern="0">
                <a:solidFill>
                  <a:srgbClr val="00B0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无机化学、物理化学、固体物理、材料概论、材料科学基础、无机材料科学基础、材料工程基础、材料研究与测试方法、无机非金属材料工学、无机非金属材料工厂设计、材料性能及测试技术、无机非金属材料生产设备、先进陶瓷、光电功能材料、新能源材料与器件等</a:t>
            </a:r>
            <a:r>
              <a:rPr lang="zh-CN" altLang="en-US" sz="2800" b="1" kern="0">
                <a:solidFill>
                  <a:schemeClr val="accent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 b="1" kern="0">
              <a:solidFill>
                <a:schemeClr val="accent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-21590" y="1140460"/>
            <a:ext cx="1221803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2800" b="1" kern="0">
                <a:solidFill>
                  <a:schemeClr val="accent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3</a:t>
            </a:r>
            <a:r>
              <a:rPr lang="zh-CN" altLang="en-US" sz="2800" b="1" kern="0">
                <a:solidFill>
                  <a:schemeClr val="accent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lang="zh-CN" altLang="en-US" sz="2800" b="1" kern="0">
                <a:solidFill>
                  <a:srgbClr val="00B0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企业实习就业基地</a:t>
            </a:r>
            <a:r>
              <a:rPr lang="zh-CN" altLang="en-US" sz="2800" b="1" kern="0">
                <a:solidFill>
                  <a:schemeClr val="accent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600" b="1" kern="0">
                <a:solidFill>
                  <a:schemeClr val="accent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学生在学期间深入企业一线进行见习实习是本专业办学特色之一，让学生亲身体会并学会如何运用课堂理论知识去指导实践工作，培养其理论与实际相结合的能力。</a:t>
            </a:r>
            <a:endParaRPr lang="zh-CN" altLang="en-US" sz="2600" b="1" kern="0">
              <a:solidFill>
                <a:schemeClr val="accent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43510" y="362013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合肥水泥研究院</a:t>
            </a:r>
            <a:endParaRPr 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43510" y="5546090"/>
            <a:ext cx="51784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安徽中科光电色选机械有限公司</a:t>
            </a:r>
            <a:endParaRPr 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43510" y="4879975"/>
            <a:ext cx="42125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合肥旭阳铝颜料有限公司</a:t>
            </a:r>
            <a:endParaRPr 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43510" y="4265930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蚌埠德力玻璃</a:t>
            </a:r>
            <a:endParaRPr 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7612380" y="4887595"/>
            <a:ext cx="39585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中科阻燃新材料有限公司</a:t>
            </a:r>
            <a:endParaRPr 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7612380" y="3644900"/>
            <a:ext cx="45008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合肥晶合集成电路股份有限公司</a:t>
            </a:r>
            <a:endParaRPr 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612380" y="4220845"/>
            <a:ext cx="46513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安徽皖江纳米材料科技有限公司</a:t>
            </a:r>
            <a:endParaRPr 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7612380" y="2974340"/>
            <a:ext cx="42729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合肥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长鑫存储技术有限公司</a:t>
            </a:r>
            <a:endParaRPr lang="zh-CN" alt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7612380" y="5554345"/>
            <a:ext cx="39585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安徽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佑开科技</a:t>
            </a:r>
            <a:r>
              <a:rPr 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有限公司</a:t>
            </a:r>
            <a:endParaRPr 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8781" y="2595662"/>
            <a:ext cx="2826888" cy="19579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781" y="4508958"/>
            <a:ext cx="2826888" cy="2067029"/>
          </a:xfrm>
          <a:prstGeom prst="rect">
            <a:avLst/>
          </a:prstGeom>
        </p:spPr>
      </p:pic>
      <p:sp>
        <p:nvSpPr>
          <p:cNvPr id="2" name="Flowchart: Alternate Process 6"/>
          <p:cNvSpPr/>
          <p:nvPr/>
        </p:nvSpPr>
        <p:spPr>
          <a:xfrm>
            <a:off x="4415790" y="162560"/>
            <a:ext cx="3366135" cy="809625"/>
          </a:xfrm>
          <a:prstGeom prst="flowChartAlternateProcess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sz="4000" b="1">
                <a:ln>
                  <a:noFill/>
                </a:ln>
                <a:effectLst/>
                <a:sym typeface="+mn-ea"/>
              </a:rPr>
              <a:t>二、办学特色</a:t>
            </a:r>
            <a:endParaRPr kumimoji="0" lang="zh-CN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Text Box 12"/>
          <p:cNvSpPr txBox="1"/>
          <p:nvPr/>
        </p:nvSpPr>
        <p:spPr>
          <a:xfrm>
            <a:off x="122555" y="2974340"/>
            <a:ext cx="42875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合肥京东方光电科技有限公司</a:t>
            </a:r>
            <a:endParaRPr lang="zh-CN" alt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95" y="1103630"/>
            <a:ext cx="7576185" cy="527748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本专业师资力量雄厚，现有</a:t>
            </a:r>
            <a:r>
              <a:rPr lang="zh-CN" altLang="en-US" sz="2800" b="1" dirty="0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教授</a:t>
            </a: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r>
              <a:rPr lang="zh-CN" altLang="en-US" sz="2800" b="1" dirty="0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人</a:t>
            </a:r>
            <a:r>
              <a:rPr lang="zh-CN" alt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</a:t>
            </a:r>
            <a:r>
              <a:rPr lang="zh-CN" altLang="en-US" sz="2800" b="1" dirty="0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教授级高工1人，高级工程师</a:t>
            </a: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人，副教授</a:t>
            </a: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人，讲师</a:t>
            </a: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人</a:t>
            </a:r>
            <a:r>
              <a:rPr lang="zh-CN" altLang="en-US" sz="28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本专业研究内容涉及无机非金属材料科学的众多前沿领域，与国内外一些著名大学均有较广泛的交往，学术交流频繁。其中，德国</a:t>
            </a:r>
            <a:r>
              <a:rPr lang="zh-CN" altLang="en-US" sz="2800" b="1" dirty="0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亚琛工业大学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无机非金属材料领域专家，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合肥学院客座教授</a:t>
            </a:r>
            <a:r>
              <a:rPr lang="en-US" altLang="zh-CN" sz="2800" b="1" dirty="0" err="1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Evgeny</a:t>
            </a: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Alekseev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，将长期与本专业教科研领域展开深度合作。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415790" y="162560"/>
            <a:ext cx="3366135" cy="809625"/>
          </a:xfrm>
          <a:prstGeom prst="flowChartAlternateProcess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sz="4000" b="1">
                <a:ln>
                  <a:noFill/>
                </a:ln>
                <a:effectLst/>
                <a:sym typeface="+mn-ea"/>
              </a:rPr>
              <a:t>三、师资力量</a:t>
            </a:r>
            <a:endParaRPr kumimoji="0" lang="zh-CN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978775" y="5868670"/>
            <a:ext cx="38506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8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Prof.Alekseev and Prof.Wang Qidong</a:t>
            </a:r>
            <a:endParaRPr lang="en-US" altLang="zh-CN" sz="1800" b="1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15300" y="1268730"/>
            <a:ext cx="3299460" cy="43929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85" y="900430"/>
            <a:ext cx="7663180" cy="580199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	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此外，本专业拥有齐全的</a:t>
            </a:r>
            <a:r>
              <a:rPr lang="zh-CN" altLang="en-US" sz="2800" b="1">
                <a:solidFill>
                  <a:srgbClr val="00B05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常规实验仪器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和先进的</a:t>
            </a:r>
            <a:r>
              <a:rPr lang="zh-CN" altLang="en-US" sz="2800" b="1">
                <a:solidFill>
                  <a:srgbClr val="00B05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近代测试仪器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，为提高学生的实践能力和创新能力创造了条件。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	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本专业教师科研实力较为强劲，主持或参与</a:t>
            </a:r>
            <a:r>
              <a:rPr lang="zh-CN" altLang="en-US" sz="2800" b="1">
                <a:solidFill>
                  <a:srgbClr val="00B05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国家自然科学基金项目，省部级自然科学基金项目，省教育厅高校自然科学基金项目以及校级项目等数十项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，科研经费总数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200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余万元。每年发表高水平学术期刊论文多篇，授权发明专利多项。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6375" y="836930"/>
            <a:ext cx="3098800" cy="2959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710" y="2132965"/>
            <a:ext cx="3221990" cy="2928620"/>
          </a:xfrm>
          <a:prstGeom prst="rect">
            <a:avLst/>
          </a:prstGeom>
        </p:spPr>
      </p:pic>
      <p:sp>
        <p:nvSpPr>
          <p:cNvPr id="4" name="Flowchart: Alternate Process 6"/>
          <p:cNvSpPr/>
          <p:nvPr/>
        </p:nvSpPr>
        <p:spPr>
          <a:xfrm>
            <a:off x="4415790" y="162560"/>
            <a:ext cx="3366135" cy="809625"/>
          </a:xfrm>
          <a:prstGeom prst="flowChartAlternateProcess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sz="4000" b="1">
                <a:ln>
                  <a:noFill/>
                </a:ln>
                <a:effectLst/>
                <a:sym typeface="+mn-ea"/>
              </a:rPr>
              <a:t>三、师资力量</a:t>
            </a:r>
            <a:endParaRPr kumimoji="0" lang="zh-CN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600" y="2780665"/>
            <a:ext cx="2421890" cy="36328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reeform 5"/>
          <p:cNvSpPr>
            <a:spLocks noEditPoints="1"/>
          </p:cNvSpPr>
          <p:nvPr/>
        </p:nvSpPr>
        <p:spPr>
          <a:xfrm>
            <a:off x="282575" y="173038"/>
            <a:ext cx="493713" cy="493712"/>
          </a:xfrm>
          <a:custGeom>
            <a:avLst/>
            <a:gdLst/>
            <a:ahLst/>
            <a:cxnLst>
              <a:cxn ang="0">
                <a:pos x="246288" y="0"/>
              </a:cxn>
              <a:cxn ang="0">
                <a:pos x="493056" y="246287"/>
              </a:cxn>
              <a:cxn ang="0">
                <a:pos x="246288" y="493054"/>
              </a:cxn>
              <a:cxn ang="0">
                <a:pos x="0" y="246287"/>
              </a:cxn>
              <a:cxn ang="0">
                <a:pos x="246288" y="0"/>
              </a:cxn>
              <a:cxn ang="0">
                <a:pos x="182080" y="410159"/>
              </a:cxn>
              <a:cxn ang="0">
                <a:pos x="342599" y="410159"/>
              </a:cxn>
              <a:cxn ang="0">
                <a:pos x="350745" y="418305"/>
              </a:cxn>
              <a:cxn ang="0">
                <a:pos x="342599" y="426450"/>
              </a:cxn>
              <a:cxn ang="0">
                <a:pos x="182080" y="426450"/>
              </a:cxn>
              <a:cxn ang="0">
                <a:pos x="173935" y="418305"/>
              </a:cxn>
              <a:cxn ang="0">
                <a:pos x="182080" y="410159"/>
              </a:cxn>
              <a:cxn ang="0">
                <a:pos x="185914" y="331098"/>
              </a:cxn>
              <a:cxn ang="0">
                <a:pos x="273600" y="186392"/>
              </a:cxn>
              <a:cxn ang="0">
                <a:pos x="304745" y="205079"/>
              </a:cxn>
              <a:cxn ang="0">
                <a:pos x="216580" y="349785"/>
              </a:cxn>
              <a:cxn ang="0">
                <a:pos x="185914" y="331098"/>
              </a:cxn>
              <a:cxn ang="0">
                <a:pos x="123623" y="293244"/>
              </a:cxn>
              <a:cxn ang="0">
                <a:pos x="211788" y="148539"/>
              </a:cxn>
              <a:cxn ang="0">
                <a:pos x="242934" y="167226"/>
              </a:cxn>
              <a:cxn ang="0">
                <a:pos x="154768" y="312411"/>
              </a:cxn>
              <a:cxn ang="0">
                <a:pos x="123623" y="293244"/>
              </a:cxn>
              <a:cxn ang="0">
                <a:pos x="110206" y="410638"/>
              </a:cxn>
              <a:cxn ang="0">
                <a:pos x="118352" y="338764"/>
              </a:cxn>
              <a:cxn ang="0">
                <a:pos x="178726" y="375181"/>
              </a:cxn>
              <a:cxn ang="0">
                <a:pos x="118831" y="416388"/>
              </a:cxn>
              <a:cxn ang="0">
                <a:pos x="110206" y="410638"/>
              </a:cxn>
              <a:cxn ang="0">
                <a:pos x="235746" y="108289"/>
              </a:cxn>
              <a:cxn ang="0">
                <a:pos x="222809" y="129372"/>
              </a:cxn>
              <a:cxn ang="0">
                <a:pos x="315766" y="185913"/>
              </a:cxn>
              <a:cxn ang="0">
                <a:pos x="328704" y="164830"/>
              </a:cxn>
              <a:cxn ang="0">
                <a:pos x="235746" y="108289"/>
              </a:cxn>
              <a:cxn ang="0">
                <a:pos x="255392" y="76186"/>
              </a:cxn>
              <a:cxn ang="0">
                <a:pos x="283662" y="68998"/>
              </a:cxn>
              <a:cxn ang="0">
                <a:pos x="341641" y="104456"/>
              </a:cxn>
              <a:cxn ang="0">
                <a:pos x="348349" y="132726"/>
              </a:cxn>
              <a:cxn ang="0">
                <a:pos x="340683" y="145664"/>
              </a:cxn>
              <a:cxn ang="0">
                <a:pos x="247725" y="89123"/>
              </a:cxn>
              <a:cxn ang="0">
                <a:pos x="255392" y="76186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4415790" y="162560"/>
            <a:ext cx="3366135" cy="809625"/>
          </a:xfrm>
          <a:prstGeom prst="flowChartAlternateProcess">
            <a:avLst/>
          </a:prstGeom>
          <a:solidFill>
            <a:schemeClr val="bg2">
              <a:lumMod val="60000"/>
              <a:lumOff val="40000"/>
              <a:alpha val="48000"/>
            </a:schemeClr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sz="4000" b="1">
                <a:ln>
                  <a:noFill/>
                </a:ln>
                <a:effectLst/>
                <a:sym typeface="+mn-ea"/>
              </a:rPr>
              <a:t>四、办学成就</a:t>
            </a:r>
            <a:endParaRPr kumimoji="0" lang="zh-CN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0963" name="TextBox 54"/>
          <p:cNvSpPr txBox="1"/>
          <p:nvPr/>
        </p:nvSpPr>
        <p:spPr>
          <a:xfrm>
            <a:off x="114935" y="1332230"/>
            <a:ext cx="2813685" cy="4892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   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本专业开设以来，为国家和地方输送了大量的优秀专业人才。</a:t>
            </a:r>
            <a:r>
              <a:rPr lang="zh-CN" alt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就业工作特色</a:t>
            </a:r>
            <a:r>
              <a:rPr lang="zh-CN" alt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：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本专业就业率一直表现出色，年初就业率一般能高于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18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%，年终就业率能达到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100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%。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graphicFrame>
        <p:nvGraphicFramePr>
          <p:cNvPr id="4" name="内容占位符 3"/>
          <p:cNvGraphicFramePr/>
          <p:nvPr>
            <p:ph idx="1"/>
            <p:custDataLst>
              <p:tags r:id="rId2"/>
            </p:custDataLst>
          </p:nvPr>
        </p:nvGraphicFramePr>
        <p:xfrm>
          <a:off x="2929255" y="1783080"/>
          <a:ext cx="9269730" cy="406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050"/>
                <a:gridCol w="1009015"/>
                <a:gridCol w="1311275"/>
                <a:gridCol w="1551940"/>
                <a:gridCol w="1084580"/>
                <a:gridCol w="1174750"/>
                <a:gridCol w="1341120"/>
              </a:tblGrid>
              <a:tr h="7721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专业名称</a:t>
                      </a:r>
                      <a:endParaRPr lang="en-US" altLang="en-US" sz="1800" b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总人数</a:t>
                      </a:r>
                      <a:endParaRPr lang="en-US" altLang="en-US" sz="1800" b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63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就业人数</a:t>
                      </a:r>
                      <a:endParaRPr lang="en-US" altLang="en-US" sz="1800" b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82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升学人数</a:t>
                      </a:r>
                      <a:endParaRPr lang="en-US" altLang="en-US" sz="1800" b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BECC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升学率</a:t>
                      </a:r>
                      <a:endParaRPr lang="zh-CN" altLang="en-US" sz="1800" b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87A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年初就业率</a:t>
                      </a:r>
                      <a:endParaRPr lang="zh-CN" altLang="en-US" sz="1800" b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4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年终就业率</a:t>
                      </a:r>
                      <a:endParaRPr lang="zh-CN" altLang="en-US" sz="1800" b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DD"/>
                    </a:solidFill>
                  </a:tcPr>
                </a:tc>
              </a:tr>
              <a:tr h="7721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化学工程与工艺</a:t>
                      </a:r>
                      <a:endParaRPr lang="en-US" altLang="en-US" sz="1800" b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 b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95</a:t>
                      </a:r>
                      <a:endParaRPr lang="en-US" sz="1800" b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9525" vert="horz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 b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95</a:t>
                      </a:r>
                      <a:endParaRPr lang="en-US" sz="1800" b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9525" vert="horz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 b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28</a:t>
                      </a:r>
                      <a:endParaRPr lang="en-US" sz="1800" b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9525" vert="horz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1800" b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3</a:t>
                      </a:r>
                      <a:endParaRPr lang="en-US" altLang="en-US" sz="1800" b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9525" vert="horz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 b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29.79%</a:t>
                      </a:r>
                      <a:endParaRPr lang="en-US" sz="1800" b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97.89%</a:t>
                      </a:r>
                      <a:endParaRPr lang="en-US" altLang="en-US" sz="1800" b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178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无机非金属材料工程</a:t>
                      </a:r>
                      <a:endParaRPr lang="en-US" altLang="en-US" sz="22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38</a:t>
                      </a:r>
                      <a:endParaRPr lang="en-US" sz="22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9525" vert="horz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38</a:t>
                      </a:r>
                      <a:endParaRPr lang="en-US" sz="22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9525" vert="horz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7</a:t>
                      </a:r>
                      <a:endParaRPr lang="en-US" sz="22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9525" vert="horz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22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0</a:t>
                      </a:r>
                      <a:endParaRPr lang="en-US" altLang="en-US" sz="22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9525" vert="horz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18.42%</a:t>
                      </a:r>
                      <a:endParaRPr lang="en-US" sz="22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2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97.36%</a:t>
                      </a:r>
                      <a:endParaRPr lang="en-US" altLang="en-US" sz="22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7721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粉体材料科学与工程</a:t>
                      </a:r>
                      <a:endParaRPr lang="en-US" altLang="en-US" sz="1800" b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 b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43</a:t>
                      </a:r>
                      <a:endParaRPr lang="en-US" sz="1800" b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9525" vert="horz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 b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43</a:t>
                      </a:r>
                      <a:endParaRPr lang="en-US" sz="1800" b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9525" vert="horz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 b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13</a:t>
                      </a:r>
                      <a:endParaRPr lang="en-US" sz="1800" b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9525" vert="horz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1800" b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0</a:t>
                      </a:r>
                      <a:endParaRPr lang="en-US" altLang="en-US" sz="1800" b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9525" vert="horz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 b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30.95%</a:t>
                      </a:r>
                      <a:endParaRPr lang="en-US" sz="1800" b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100%</a:t>
                      </a:r>
                      <a:endParaRPr lang="en-US" altLang="en-US" sz="1800" b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67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能源化学工程</a:t>
                      </a:r>
                      <a:endParaRPr lang="en-US" altLang="en-US" sz="1800" b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 b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42</a:t>
                      </a:r>
                      <a:endParaRPr lang="en-US" sz="1800" b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9525" vert="horz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 b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41</a:t>
                      </a:r>
                      <a:endParaRPr lang="en-US" sz="1800" b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9525" vert="horz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 b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14</a:t>
                      </a:r>
                      <a:endParaRPr lang="en-US" sz="1800" b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9525" vert="horz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1800" b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1</a:t>
                      </a:r>
                      <a:endParaRPr lang="en-US" altLang="en-US" sz="1800" b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9525" vert="horz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 b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34.15%</a:t>
                      </a:r>
                      <a:endParaRPr lang="en-US" sz="1800" b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97.61%</a:t>
                      </a:r>
                      <a:endParaRPr lang="en-US" altLang="en-US" sz="1800" b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667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总计</a:t>
                      </a:r>
                      <a:endParaRPr lang="en-US" altLang="en-US" sz="20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1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218</a:t>
                      </a:r>
                      <a:endParaRPr lang="en-US" sz="2000" b="1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9525" vert="horz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1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217</a:t>
                      </a:r>
                      <a:endParaRPr lang="en-US" sz="2000" b="1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9525" vert="horz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1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62</a:t>
                      </a:r>
                      <a:endParaRPr lang="en-US" sz="2000" b="1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9525" vert="horz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2000" b="1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4</a:t>
                      </a:r>
                      <a:endParaRPr lang="en-US" altLang="en-US" sz="2000" b="1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9525" vert="horz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1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28.33%</a:t>
                      </a:r>
                      <a:endParaRPr lang="en-US" sz="2000" b="1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000" b="1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98.16%</a:t>
                      </a:r>
                      <a:endParaRPr lang="en-US" altLang="en-US" sz="2000" b="1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306060" y="1341120"/>
            <a:ext cx="53886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2021</a:t>
            </a:r>
            <a:r>
              <a:rPr lang="zh-CN" altLang="en-US" sz="24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届材化学院毕业生就业工作统计表</a:t>
            </a:r>
            <a:endParaRPr lang="zh-CN" altLang="en-US" sz="2400" b="1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</p:txBody>
      </p:sp>
    </p:spTree>
  </p:cSld>
  <p:clrMapOvr>
    <a:masterClrMapping/>
  </p:clrMapOvr>
  <p:transition spd="slow" advTm="7052">
    <p:push dir="u"/>
  </p:transition>
</p:sld>
</file>

<file path=ppt/tags/tag1.xml><?xml version="1.0" encoding="utf-8"?>
<p:tagLst xmlns:p="http://schemas.openxmlformats.org/presentationml/2006/main">
  <p:tag name="KSO_WM_UNIT_TABLE_BEAUTIFY" val="smartTable{43d265cd-9b2f-46d2-bdb5-0515d116a879}"/>
  <p:tag name="TABLE_EMPHASIZE_COLOR" val="16352824"/>
  <p:tag name="TABLE_SKINIDX" val="3"/>
  <p:tag name="TABLE_COLORIDX" val="7"/>
  <p:tag name="TABLE_COLOR_RGB" val="0x000000*0xFFFFFF*0x212121*0xFFFFFF*0xF98638*0xFFB829*0x37BECC*0x1687A5*0x3A3A47*0xC7DADD"/>
  <p:tag name="TABLE_ENDDRAG_ORIGIN_RECT" val="729*316"/>
  <p:tag name="TABLE_ENDDRAG_RECT" val="225*140*729*316"/>
</p:tagLst>
</file>

<file path=ppt/tags/tag2.xml><?xml version="1.0" encoding="utf-8"?>
<p:tagLst xmlns:p="http://schemas.openxmlformats.org/presentationml/2006/main">
  <p:tag name="KSO_WM_UNIT_TABLE_BEAUTIFY" val="smartTable{c323c8dc-60bc-4cc3-8511-c2059c658aa1}"/>
</p:tagLst>
</file>

<file path=ppt/tags/tag3.xml><?xml version="1.0" encoding="utf-8"?>
<p:tagLst xmlns:p="http://schemas.openxmlformats.org/presentationml/2006/main">
  <p:tag name="KSO_WM_UNIT_TABLE_BEAUTIFY" val="smartTable{c559d99a-e800-4c0c-844b-4cdd66ad2f55}"/>
  <p:tag name="TABLE_ENDDRAG_ORIGIN_RECT" val="439*185"/>
  <p:tag name="TABLE_ENDDRAG_RECT" val="517*283*439*185"/>
  <p:tag name="TABLE_EMPHASIZE_COLOR" val="16352824"/>
  <p:tag name="TABLE_SKINIDX" val="3"/>
  <p:tag name="TABLE_COLORIDX" val="7"/>
  <p:tag name="TABLE_COLOR_RGB" val="0x000000*0xFFFFFF*0x212121*0xFFFFFF*0xF98638*0xFFB829*0x37BECC*0x1687A5*0x3A3A47*0xC7DADD"/>
</p:tagLst>
</file>

<file path=ppt/tags/tag4.xml><?xml version="1.0" encoding="utf-8"?>
<p:tagLst xmlns:p="http://schemas.openxmlformats.org/presentationml/2006/main">
  <p:tag name="COMMONDATA" val="eyJoZGlkIjoiNGVmOTI3ZmYzYjQ0ZmM4ZWNlYmQ2ODQzNjIyNGM1ODkifQ=="/>
</p:tagLst>
</file>

<file path=ppt/theme/theme1.xml><?xml version="1.0" encoding="utf-8"?>
<a:theme xmlns:a="http://schemas.openxmlformats.org/drawingml/2006/main" name="1_默认设计模板">
  <a:themeElements>
    <a:clrScheme name="155">
      <a:dk1>
        <a:srgbClr val="294A5A"/>
      </a:dk1>
      <a:lt1>
        <a:srgbClr val="99CC39"/>
      </a:lt1>
      <a:dk2>
        <a:srgbClr val="F9C900"/>
      </a:dk2>
      <a:lt2>
        <a:srgbClr val="ED5A00"/>
      </a:lt2>
      <a:accent1>
        <a:srgbClr val="484849"/>
      </a:accent1>
      <a:accent2>
        <a:srgbClr val="FFFFFF"/>
      </a:accent2>
      <a:accent3>
        <a:srgbClr val="969696"/>
      </a:accent3>
      <a:accent4>
        <a:srgbClr val="00AAA2"/>
      </a:accent4>
      <a:accent5>
        <a:srgbClr val="99CC39"/>
      </a:accent5>
      <a:accent6>
        <a:srgbClr val="F9C900"/>
      </a:accent6>
      <a:hlink>
        <a:srgbClr val="ED5A00"/>
      </a:hlink>
      <a:folHlink>
        <a:srgbClr val="484849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  <a:ln w="9525">
          <a:noFill/>
        </a:ln>
      </a:spPr>
      <a:bodyPr wrap="square" lIns="91440" tIns="45720" rIns="91440" bIns="45720" anchor="ctr"/>
      <a:lstStyle>
        <a:defPPr algn="ctr">
          <a:defRPr sz="6000" b="1" dirty="0">
            <a:solidFill>
              <a:schemeClr val="accent1"/>
            </a:solidFill>
            <a:latin typeface="新宋体" panose="02010609030101010101" charset="-122"/>
            <a:ea typeface="新宋体" panose="02010609030101010101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2130</Words>
  <Application>WPS 演示</Application>
  <PresentationFormat>自定义</PresentationFormat>
  <Paragraphs>300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新宋体</vt:lpstr>
      <vt:lpstr>微软雅黑</vt:lpstr>
      <vt:lpstr>仿宋_GB2312</vt:lpstr>
      <vt:lpstr>仿宋</vt:lpstr>
      <vt:lpstr>Calibri</vt:lpstr>
      <vt:lpstr>Times New Roman</vt:lpstr>
      <vt:lpstr>楷体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HG000462</dc:title>
  <dc:creator>Administrator</dc:creator>
  <cp:lastModifiedBy>Yucheng</cp:lastModifiedBy>
  <cp:revision>1028</cp:revision>
  <dcterms:created xsi:type="dcterms:W3CDTF">2013-01-25T01:44:00Z</dcterms:created>
  <dcterms:modified xsi:type="dcterms:W3CDTF">2022-06-20T08:46:00Z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209A86276E7D41E095C192486E60B5B4</vt:lpwstr>
  </property>
</Properties>
</file>