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373" r:id="rId2"/>
    <p:sldId id="371" r:id="rId3"/>
    <p:sldId id="350" r:id="rId4"/>
    <p:sldId id="352" r:id="rId5"/>
    <p:sldId id="353" r:id="rId6"/>
    <p:sldId id="355" r:id="rId7"/>
    <p:sldId id="356" r:id="rId8"/>
    <p:sldId id="362" r:id="rId9"/>
    <p:sldId id="363" r:id="rId10"/>
    <p:sldId id="364" r:id="rId11"/>
    <p:sldId id="368" r:id="rId12"/>
    <p:sldId id="370" r:id="rId13"/>
    <p:sldId id="374" r:id="rId14"/>
    <p:sldId id="369" r:id="rId15"/>
    <p:sldId id="346" r:id="rId16"/>
    <p:sldId id="327" r:id="rId17"/>
    <p:sldId id="366" r:id="rId18"/>
  </p:sldIdLst>
  <p:sldSz cx="9144000" cy="6858000" type="screen4x3"/>
  <p:notesSz cx="6858000" cy="9296400"/>
  <p:defaultTextStyle>
    <a:defPPr>
      <a:defRPr lang="en-US"/>
    </a:defPPr>
    <a:lvl1pPr algn="l" rtl="0" eaLnBrk="0" fontAlgn="base" hangingPunct="0">
      <a:spcBef>
        <a:spcPct val="0"/>
      </a:spcBef>
      <a:spcAft>
        <a:spcPct val="0"/>
      </a:spcAft>
      <a:defRPr sz="36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36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36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36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36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98">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A6906"/>
    <a:srgbClr val="C8C8DA"/>
    <a:srgbClr val="666699"/>
    <a:srgbClr val="CC3300"/>
    <a:srgbClr val="000066"/>
    <a:srgbClr val="FF0000"/>
    <a:srgbClr val="FFFF00"/>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822" autoAdjust="0"/>
  </p:normalViewPr>
  <p:slideViewPr>
    <p:cSldViewPr>
      <p:cViewPr varScale="1">
        <p:scale>
          <a:sx n="109" d="100"/>
          <a:sy n="109" d="100"/>
        </p:scale>
        <p:origin x="1674" y="144"/>
      </p:cViewPr>
      <p:guideLst>
        <p:guide orient="horz" pos="2160"/>
        <p:guide pos="28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404" y="81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H:\&#23601;&#19994;&#24037;&#20316;\&#23601;&#19994;&#32771;&#35780;\2020&#23626;&#27605;&#19994;&#29983;&#23601;&#19994;&#20449;&#24687;&#24180;&#32456;_007.xls"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H:\&#23601;&#19994;&#24037;&#20316;\&#23601;&#19994;&#32771;&#35780;\2020&#23626;&#27605;&#19994;&#29983;&#23601;&#19994;&#20449;&#24687;&#24180;&#32456;_007.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894861252678999"/>
          <c:y val="0.13465013807156201"/>
          <c:w val="0.45157826927206401"/>
          <c:h val="0.75174262734584496"/>
        </c:manualLayout>
      </c:layout>
      <c:radarChart>
        <c:radarStyle val="filled"/>
        <c:varyColors val="0"/>
        <c:ser>
          <c:idx val="0"/>
          <c:order val="0"/>
          <c:tx>
            <c:strRef>
              <c:f>[2020届毕业生就业信息年终_007.xls]原始数据!$G$51</c:f>
              <c:strCache>
                <c:ptCount val="1"/>
                <c:pt idx="0">
                  <c:v>化学工程与工艺</c:v>
                </c:pt>
              </c:strCache>
            </c:strRef>
          </c:tx>
          <c:spPr>
            <a:solidFill>
              <a:srgbClr val="00B0F0"/>
            </a:solidFill>
            <a:ln>
              <a:noFill/>
            </a:ln>
            <a:effectLst>
              <a:outerShdw blurRad="165100" sx="108000" sy="108000" algn="ctr" rotWithShape="0">
                <a:srgbClr val="00B050">
                  <a:alpha val="40000"/>
                </a:srgbClr>
              </a:outerShdw>
            </a:effectLst>
          </c:spPr>
          <c:cat>
            <c:strRef>
              <c:f>[2020届毕业生就业信息年终_007.xls]原始数据!$H$50:$L$50</c:f>
              <c:strCache>
                <c:ptCount val="5"/>
                <c:pt idx="0">
                  <c:v>安徽</c:v>
                </c:pt>
                <c:pt idx="1">
                  <c:v>上海</c:v>
                </c:pt>
                <c:pt idx="2">
                  <c:v>江苏</c:v>
                </c:pt>
                <c:pt idx="3">
                  <c:v>浙江</c:v>
                </c:pt>
                <c:pt idx="4">
                  <c:v>其他地区</c:v>
                </c:pt>
              </c:strCache>
            </c:strRef>
          </c:cat>
          <c:val>
            <c:numRef>
              <c:f>[2020届毕业生就业信息年终_007.xls]原始数据!$H$51:$L$51</c:f>
              <c:numCache>
                <c:formatCode>0.00%</c:formatCode>
                <c:ptCount val="5"/>
                <c:pt idx="0">
                  <c:v>0.31578947368421101</c:v>
                </c:pt>
                <c:pt idx="1">
                  <c:v>0.17105263157894701</c:v>
                </c:pt>
                <c:pt idx="2">
                  <c:v>0.26315789473684198</c:v>
                </c:pt>
                <c:pt idx="3">
                  <c:v>0.118421052631579</c:v>
                </c:pt>
                <c:pt idx="4">
                  <c:v>0.13157894736842099</c:v>
                </c:pt>
              </c:numCache>
            </c:numRef>
          </c:val>
          <c:extLst>
            <c:ext xmlns:c16="http://schemas.microsoft.com/office/drawing/2014/chart" uri="{C3380CC4-5D6E-409C-BE32-E72D297353CC}">
              <c16:uniqueId val="{00000000-8BE7-41F0-819E-97E0F570365A}"/>
            </c:ext>
          </c:extLst>
        </c:ser>
        <c:ser>
          <c:idx val="1"/>
          <c:order val="1"/>
          <c:tx>
            <c:strRef>
              <c:f>[2020届毕业生就业信息年终_007.xls]原始数据!$G$52</c:f>
              <c:strCache>
                <c:ptCount val="1"/>
                <c:pt idx="0">
                  <c:v>无机非金属材料工程</c:v>
                </c:pt>
              </c:strCache>
            </c:strRef>
          </c:tx>
          <c:spPr>
            <a:solidFill>
              <a:srgbClr val="FFC000"/>
            </a:solidFill>
            <a:ln>
              <a:noFill/>
            </a:ln>
            <a:effectLst>
              <a:outerShdw blurRad="165100" sx="108000" sy="108000" algn="ctr" rotWithShape="0">
                <a:srgbClr val="EC5BA2">
                  <a:alpha val="40000"/>
                </a:srgbClr>
              </a:outerShdw>
            </a:effectLst>
          </c:spPr>
          <c:cat>
            <c:strRef>
              <c:f>[2020届毕业生就业信息年终_007.xls]原始数据!$H$50:$L$50</c:f>
              <c:strCache>
                <c:ptCount val="5"/>
                <c:pt idx="0">
                  <c:v>安徽</c:v>
                </c:pt>
                <c:pt idx="1">
                  <c:v>上海</c:v>
                </c:pt>
                <c:pt idx="2">
                  <c:v>江苏</c:v>
                </c:pt>
                <c:pt idx="3">
                  <c:v>浙江</c:v>
                </c:pt>
                <c:pt idx="4">
                  <c:v>其他地区</c:v>
                </c:pt>
              </c:strCache>
            </c:strRef>
          </c:cat>
          <c:val>
            <c:numRef>
              <c:f>[2020届毕业生就业信息年终_007.xls]原始数据!$H$52:$L$52</c:f>
              <c:numCache>
                <c:formatCode>0.00%</c:formatCode>
                <c:ptCount val="5"/>
                <c:pt idx="0">
                  <c:v>0.66666666666666696</c:v>
                </c:pt>
                <c:pt idx="1">
                  <c:v>7.4074074074074098E-2</c:v>
                </c:pt>
                <c:pt idx="2">
                  <c:v>7.4074074074074098E-2</c:v>
                </c:pt>
                <c:pt idx="3">
                  <c:v>0.11111111111111099</c:v>
                </c:pt>
                <c:pt idx="4">
                  <c:v>7.4074074074074098E-2</c:v>
                </c:pt>
              </c:numCache>
            </c:numRef>
          </c:val>
          <c:extLst>
            <c:ext xmlns:c16="http://schemas.microsoft.com/office/drawing/2014/chart" uri="{C3380CC4-5D6E-409C-BE32-E72D297353CC}">
              <c16:uniqueId val="{00000001-8BE7-41F0-819E-97E0F570365A}"/>
            </c:ext>
          </c:extLst>
        </c:ser>
        <c:ser>
          <c:idx val="2"/>
          <c:order val="2"/>
          <c:tx>
            <c:strRef>
              <c:f>[2020届毕业生就业信息年终_007.xls]原始数据!$G$53</c:f>
              <c:strCache>
                <c:ptCount val="1"/>
                <c:pt idx="0">
                  <c:v>粉体材料科学与工程</c:v>
                </c:pt>
              </c:strCache>
            </c:strRef>
          </c:tx>
          <c:spPr>
            <a:solidFill>
              <a:srgbClr val="ED7D31"/>
            </a:solidFill>
            <a:ln>
              <a:noFill/>
            </a:ln>
            <a:effectLst>
              <a:outerShdw blurRad="165100" sx="108000" sy="108000" algn="ctr" rotWithShape="0">
                <a:srgbClr val="2EAE7C">
                  <a:alpha val="40000"/>
                </a:srgbClr>
              </a:outerShdw>
            </a:effectLst>
          </c:spPr>
          <c:cat>
            <c:strRef>
              <c:f>[2020届毕业生就业信息年终_007.xls]原始数据!$H$50:$L$50</c:f>
              <c:strCache>
                <c:ptCount val="5"/>
                <c:pt idx="0">
                  <c:v>安徽</c:v>
                </c:pt>
                <c:pt idx="1">
                  <c:v>上海</c:v>
                </c:pt>
                <c:pt idx="2">
                  <c:v>江苏</c:v>
                </c:pt>
                <c:pt idx="3">
                  <c:v>浙江</c:v>
                </c:pt>
                <c:pt idx="4">
                  <c:v>其他地区</c:v>
                </c:pt>
              </c:strCache>
            </c:strRef>
          </c:cat>
          <c:val>
            <c:numRef>
              <c:f>[2020届毕业生就业信息年终_007.xls]原始数据!$H$53:$L$53</c:f>
              <c:numCache>
                <c:formatCode>0.00%</c:formatCode>
                <c:ptCount val="5"/>
                <c:pt idx="0">
                  <c:v>0.2</c:v>
                </c:pt>
                <c:pt idx="1">
                  <c:v>0.32</c:v>
                </c:pt>
                <c:pt idx="2">
                  <c:v>0.24</c:v>
                </c:pt>
                <c:pt idx="3">
                  <c:v>0.2</c:v>
                </c:pt>
                <c:pt idx="4">
                  <c:v>0.04</c:v>
                </c:pt>
              </c:numCache>
            </c:numRef>
          </c:val>
          <c:extLst>
            <c:ext xmlns:c16="http://schemas.microsoft.com/office/drawing/2014/chart" uri="{C3380CC4-5D6E-409C-BE32-E72D297353CC}">
              <c16:uniqueId val="{00000002-8BE7-41F0-819E-97E0F570365A}"/>
            </c:ext>
          </c:extLst>
        </c:ser>
        <c:ser>
          <c:idx val="3"/>
          <c:order val="3"/>
          <c:tx>
            <c:strRef>
              <c:f>[2020届毕业生就业信息年终_007.xls]原始数据!$G$54</c:f>
              <c:strCache>
                <c:ptCount val="1"/>
                <c:pt idx="0">
                  <c:v>能源化学工程</c:v>
                </c:pt>
              </c:strCache>
            </c:strRef>
          </c:tx>
          <c:spPr>
            <a:solidFill>
              <a:srgbClr val="00B050"/>
            </a:solidFill>
            <a:ln>
              <a:noFill/>
            </a:ln>
            <a:effectLst>
              <a:outerShdw blurRad="165100" sx="108000" sy="108000" algn="ctr" rotWithShape="0">
                <a:srgbClr val="FFC71B">
                  <a:alpha val="40000"/>
                </a:srgbClr>
              </a:outerShdw>
            </a:effectLst>
          </c:spPr>
          <c:cat>
            <c:strRef>
              <c:f>[2020届毕业生就业信息年终_007.xls]原始数据!$H$50:$L$50</c:f>
              <c:strCache>
                <c:ptCount val="5"/>
                <c:pt idx="0">
                  <c:v>安徽</c:v>
                </c:pt>
                <c:pt idx="1">
                  <c:v>上海</c:v>
                </c:pt>
                <c:pt idx="2">
                  <c:v>江苏</c:v>
                </c:pt>
                <c:pt idx="3">
                  <c:v>浙江</c:v>
                </c:pt>
                <c:pt idx="4">
                  <c:v>其他地区</c:v>
                </c:pt>
              </c:strCache>
            </c:strRef>
          </c:cat>
          <c:val>
            <c:numRef>
              <c:f>[2020届毕业生就业信息年终_007.xls]原始数据!$H$54:$L$54</c:f>
              <c:numCache>
                <c:formatCode>0.00%</c:formatCode>
                <c:ptCount val="5"/>
                <c:pt idx="0">
                  <c:v>0.5</c:v>
                </c:pt>
                <c:pt idx="1">
                  <c:v>0.16666666666666699</c:v>
                </c:pt>
                <c:pt idx="2">
                  <c:v>0.14285714285714299</c:v>
                </c:pt>
                <c:pt idx="3">
                  <c:v>2.3809523809523801E-2</c:v>
                </c:pt>
                <c:pt idx="4">
                  <c:v>0.16666666666666699</c:v>
                </c:pt>
              </c:numCache>
            </c:numRef>
          </c:val>
          <c:extLst>
            <c:ext xmlns:c16="http://schemas.microsoft.com/office/drawing/2014/chart" uri="{C3380CC4-5D6E-409C-BE32-E72D297353CC}">
              <c16:uniqueId val="{00000003-8BE7-41F0-819E-97E0F570365A}"/>
            </c:ext>
          </c:extLst>
        </c:ser>
        <c:ser>
          <c:idx val="4"/>
          <c:order val="4"/>
          <c:tx>
            <c:strRef>
              <c:f>[2020届毕业生就业信息年终_007.xls]原始数据!$G$55</c:f>
              <c:strCache>
                <c:ptCount val="1"/>
                <c:pt idx="0">
                  <c:v>总计</c:v>
                </c:pt>
              </c:strCache>
            </c:strRef>
          </c:tx>
          <c:spPr>
            <a:solidFill>
              <a:srgbClr val="FF0000"/>
            </a:solidFill>
            <a:ln>
              <a:noFill/>
            </a:ln>
            <a:effectLst>
              <a:outerShdw blurRad="165100" sx="108000" sy="108000" algn="ctr" rotWithShape="0">
                <a:srgbClr val="9869B5">
                  <a:alpha val="40000"/>
                </a:srgbClr>
              </a:outerShdw>
            </a:effectLst>
          </c:spPr>
          <c:cat>
            <c:strRef>
              <c:f>[2020届毕业生就业信息年终_007.xls]原始数据!$H$50:$L$50</c:f>
              <c:strCache>
                <c:ptCount val="5"/>
                <c:pt idx="0">
                  <c:v>安徽</c:v>
                </c:pt>
                <c:pt idx="1">
                  <c:v>上海</c:v>
                </c:pt>
                <c:pt idx="2">
                  <c:v>江苏</c:v>
                </c:pt>
                <c:pt idx="3">
                  <c:v>浙江</c:v>
                </c:pt>
                <c:pt idx="4">
                  <c:v>其他地区</c:v>
                </c:pt>
              </c:strCache>
            </c:strRef>
          </c:cat>
          <c:val>
            <c:numRef>
              <c:f>[2020届毕业生就业信息年终_007.xls]原始数据!$H$55:$L$55</c:f>
              <c:numCache>
                <c:formatCode>0.00%</c:formatCode>
                <c:ptCount val="5"/>
                <c:pt idx="0" formatCode="0%">
                  <c:v>0.44</c:v>
                </c:pt>
                <c:pt idx="1">
                  <c:v>0.16239999999999999</c:v>
                </c:pt>
                <c:pt idx="2" formatCode="0%">
                  <c:v>0.18</c:v>
                </c:pt>
                <c:pt idx="3" formatCode="0%">
                  <c:v>0.08</c:v>
                </c:pt>
                <c:pt idx="4">
                  <c:v>0.13700000000000001</c:v>
                </c:pt>
              </c:numCache>
            </c:numRef>
          </c:val>
          <c:extLst>
            <c:ext xmlns:c16="http://schemas.microsoft.com/office/drawing/2014/chart" uri="{C3380CC4-5D6E-409C-BE32-E72D297353CC}">
              <c16:uniqueId val="{00000004-8BE7-41F0-819E-97E0F570365A}"/>
            </c:ext>
          </c:extLst>
        </c:ser>
        <c:dLbls>
          <c:showLegendKey val="0"/>
          <c:showVal val="0"/>
          <c:showCatName val="0"/>
          <c:showSerName val="0"/>
          <c:showPercent val="0"/>
          <c:showBubbleSize val="0"/>
        </c:dLbls>
        <c:axId val="485827162"/>
        <c:axId val="295820426"/>
      </c:radarChart>
      <c:catAx>
        <c:axId val="48582716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12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crossAx val="295820426"/>
        <c:crosses val="autoZero"/>
        <c:auto val="1"/>
        <c:lblAlgn val="ctr"/>
        <c:lblOffset val="100"/>
        <c:noMultiLvlLbl val="0"/>
      </c:catAx>
      <c:valAx>
        <c:axId val="295820426"/>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485827162"/>
        <c:crosses val="autoZero"/>
        <c:crossBetween val="between"/>
      </c:valAx>
      <c:spPr>
        <a:noFill/>
        <a:ln>
          <a:noFill/>
        </a:ln>
        <a:effectLst/>
      </c:spPr>
    </c:plotArea>
    <c:legend>
      <c:legendPos val="r"/>
      <c:legendEntry>
        <c:idx val="0"/>
        <c:txPr>
          <a:bodyPr rot="0" spcFirstLastPara="0" vertOverflow="ellipsis" vert="horz" wrap="square" anchor="ctr" anchorCtr="1"/>
          <a:lstStyle/>
          <a:p>
            <a:pPr>
              <a:defRPr lang="zh-CN" sz="12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legendEntry>
      <c:legendEntry>
        <c:idx val="1"/>
        <c:txPr>
          <a:bodyPr rot="0" spcFirstLastPara="0" vertOverflow="ellipsis" vert="horz" wrap="square" anchor="ctr" anchorCtr="1"/>
          <a:lstStyle/>
          <a:p>
            <a:pPr>
              <a:defRPr lang="zh-CN" sz="12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legendEntry>
      <c:legendEntry>
        <c:idx val="2"/>
        <c:txPr>
          <a:bodyPr rot="0" spcFirstLastPara="0" vertOverflow="ellipsis" vert="horz" wrap="square" anchor="ctr" anchorCtr="1"/>
          <a:lstStyle/>
          <a:p>
            <a:pPr>
              <a:defRPr lang="zh-CN" sz="12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legendEntry>
      <c:legendEntry>
        <c:idx val="3"/>
        <c:txPr>
          <a:bodyPr rot="0" spcFirstLastPara="0" vertOverflow="ellipsis" vert="horz" wrap="square" anchor="ctr" anchorCtr="1"/>
          <a:lstStyle/>
          <a:p>
            <a:pPr>
              <a:defRPr lang="zh-CN" sz="12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legendEntry>
      <c:legendEntry>
        <c:idx val="4"/>
        <c:txPr>
          <a:bodyPr rot="0" spcFirstLastPara="0" vertOverflow="ellipsis" vert="horz" wrap="square" anchor="ctr" anchorCtr="1"/>
          <a:lstStyle/>
          <a:p>
            <a:pPr>
              <a:defRPr lang="zh-CN" sz="12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legendEntry>
      <c:layout>
        <c:manualLayout>
          <c:xMode val="edge"/>
          <c:yMode val="edge"/>
          <c:x val="0.567214156824147"/>
          <c:y val="1.4640582617777799E-2"/>
          <c:w val="0.4023058152887139"/>
          <c:h val="0.28458204244752983"/>
        </c:manualLayout>
      </c:layout>
      <c:overlay val="0"/>
      <c:spPr>
        <a:noFill/>
        <a:ln>
          <a:noFill/>
        </a:ln>
        <a:effectLst/>
      </c:spPr>
      <c:txPr>
        <a:bodyPr rot="0" spcFirstLastPara="0" vertOverflow="ellipsis" vert="horz" wrap="square" anchor="ctr" anchorCtr="1" forceAA="0"/>
        <a:lstStyle/>
        <a:p>
          <a:pPr>
            <a:defRPr lang="zh-CN" sz="12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legend>
    <c:plotVisOnly val="1"/>
    <c:dispBlanksAs val="gap"/>
    <c:showDLblsOverMax val="0"/>
  </c:chart>
  <c:spPr>
    <a:noFill/>
    <a:ln w="9525" cap="flat" cmpd="sng" algn="ctr">
      <a:noFill/>
      <a:round/>
    </a:ln>
    <a:effectLst>
      <a:outerShdw blurRad="63500" dist="37357" dir="2700000" sx="0" sy="0" rotWithShape="0">
        <a:scrgbClr r="0" g="0" b="0"/>
      </a:outerShdw>
    </a:effectLst>
  </c:spPr>
  <c:txPr>
    <a:bodyPr/>
    <a:lstStyle/>
    <a:p>
      <a:pPr>
        <a:defRPr lang="zh-CN" sz="1200" b="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905867182462902E-2"/>
          <c:y val="0.28255177338728898"/>
          <c:w val="0.92585428755641497"/>
          <c:h val="0.59019281123542"/>
        </c:manualLayout>
      </c:layout>
      <c:barChart>
        <c:barDir val="col"/>
        <c:grouping val="clustered"/>
        <c:varyColors val="0"/>
        <c:dLbls>
          <c:showLegendKey val="0"/>
          <c:showVal val="0"/>
          <c:showCatName val="0"/>
          <c:showSerName val="0"/>
          <c:showPercent val="0"/>
          <c:showBubbleSize val="0"/>
        </c:dLbls>
        <c:gapWidth val="36"/>
        <c:overlap val="-41"/>
        <c:axId val="114813322"/>
        <c:axId val="974890395"/>
      </c:barChart>
      <c:catAx>
        <c:axId val="11481332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forceAA="0"/>
          <a:lstStyle/>
          <a:p>
            <a:pPr>
              <a:defRPr lang="zh-CN" sz="1200" b="1" i="0" u="none" strike="noStrike" kern="1200" baseline="0">
                <a:solidFill>
                  <a:schemeClr val="tx1">
                    <a:lumMod val="65000"/>
                    <a:lumOff val="35000"/>
                  </a:schemeClr>
                </a:solidFill>
                <a:latin typeface="Times New Roman" panose="02020603050405020304" charset="0"/>
                <a:ea typeface="Times New Roman" panose="02020603050405020304" charset="0"/>
                <a:cs typeface="Times New Roman" panose="02020603050405020304" charset="0"/>
                <a:sym typeface="Times New Roman" panose="02020603050405020304" charset="0"/>
              </a:defRPr>
            </a:pPr>
            <a:endParaRPr lang="zh-CN"/>
          </a:p>
        </c:txPr>
        <c:crossAx val="974890395"/>
        <c:crosses val="autoZero"/>
        <c:auto val="1"/>
        <c:lblAlgn val="ctr"/>
        <c:lblOffset val="100"/>
        <c:noMultiLvlLbl val="0"/>
      </c:catAx>
      <c:valAx>
        <c:axId val="974890395"/>
        <c:scaling>
          <c:orientation val="minMax"/>
        </c:scaling>
        <c:delete val="1"/>
        <c:axPos val="l"/>
        <c:numFmt formatCode="General" sourceLinked="1"/>
        <c:majorTickMark val="none"/>
        <c:minorTickMark val="none"/>
        <c:tickLblPos val="nextTo"/>
        <c:crossAx val="114813322"/>
        <c:crosses val="autoZero"/>
        <c:crossBetween val="between"/>
      </c:valAx>
      <c:spPr>
        <a:noFill/>
        <a:ln>
          <a:noFill/>
        </a:ln>
        <a:effectLst/>
      </c:spPr>
    </c:plotArea>
    <c:plotVisOnly val="1"/>
    <c:dispBlanksAs val="gap"/>
    <c:showDLblsOverMax val="0"/>
  </c:chart>
  <c:spPr>
    <a:noFill/>
    <a:ln w="9525" cap="flat" cmpd="sng" algn="ctr">
      <a:noFill/>
      <a:prstDash val="solid"/>
      <a:round/>
    </a:ln>
  </c:spPr>
  <c:txPr>
    <a:bodyPr wrap="square"/>
    <a:lstStyle/>
    <a:p>
      <a:pPr>
        <a:defRPr lang="zh-CN"/>
      </a:pPr>
      <a:endParaRPr lang="zh-CN"/>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739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smtClean="0">
                <a:effectLst/>
              </a:defRPr>
            </a:lvl1pPr>
          </a:lstStyle>
          <a:p>
            <a:pPr>
              <a:defRPr/>
            </a:pPr>
            <a:endParaRPr lang="zh-CN" altLang="en-US"/>
          </a:p>
        </p:txBody>
      </p:sp>
      <p:sp>
        <p:nvSpPr>
          <p:cNvPr id="187395"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smtClean="0">
                <a:effectLst/>
              </a:defRPr>
            </a:lvl1pPr>
          </a:lstStyle>
          <a:p>
            <a:pPr>
              <a:defRPr/>
            </a:pPr>
            <a:endParaRPr lang="zh-CN" altLang="en-US"/>
          </a:p>
        </p:txBody>
      </p:sp>
      <p:sp>
        <p:nvSpPr>
          <p:cNvPr id="187396"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smtClean="0">
                <a:effectLst/>
              </a:defRPr>
            </a:lvl1pPr>
          </a:lstStyle>
          <a:p>
            <a:pPr>
              <a:defRPr/>
            </a:pPr>
            <a:endParaRPr lang="zh-CN" altLang="en-US"/>
          </a:p>
        </p:txBody>
      </p:sp>
      <p:sp>
        <p:nvSpPr>
          <p:cNvPr id="187397"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smtClean="0">
                <a:effectLst/>
              </a:defRPr>
            </a:lvl1pPr>
          </a:lstStyle>
          <a:p>
            <a:pPr>
              <a:defRPr/>
            </a:pPr>
            <a:fld id="{927D9224-AABB-4FC6-9B43-D862FC670A06}"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smtClean="0">
                <a:effectLst>
                  <a:outerShdw blurRad="38100" dist="38100" dir="2700000" algn="tl">
                    <a:srgbClr val="C0C0C0"/>
                  </a:outerShdw>
                </a:effectLst>
              </a:defRPr>
            </a:lvl1pPr>
          </a:lstStyle>
          <a:p>
            <a:pPr>
              <a:defRPr/>
            </a:pPr>
            <a:endParaRPr lang="zh-CN" altLang="en-US"/>
          </a:p>
        </p:txBody>
      </p:sp>
      <p:sp>
        <p:nvSpPr>
          <p:cNvPr id="97283"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smtClean="0">
                <a:effectLst>
                  <a:outerShdw blurRad="38100" dist="38100" dir="2700000" algn="tl">
                    <a:srgbClr val="C0C0C0"/>
                  </a:outerShdw>
                </a:effectLst>
              </a:defRPr>
            </a:lvl1pPr>
          </a:lstStyle>
          <a:p>
            <a:pPr>
              <a:defRPr/>
            </a:pPr>
            <a:endParaRPr lang="zh-CN" altLang="en-US"/>
          </a:p>
        </p:txBody>
      </p:sp>
      <p:sp>
        <p:nvSpPr>
          <p:cNvPr id="3482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97285"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7286"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smtClean="0">
                <a:effectLst>
                  <a:outerShdw blurRad="38100" dist="38100" dir="2700000" algn="tl">
                    <a:srgbClr val="C0C0C0"/>
                  </a:outerShdw>
                </a:effectLst>
              </a:defRPr>
            </a:lvl1pPr>
          </a:lstStyle>
          <a:p>
            <a:pPr>
              <a:defRPr/>
            </a:pPr>
            <a:endParaRPr lang="zh-CN" altLang="en-US"/>
          </a:p>
        </p:txBody>
      </p:sp>
      <p:sp>
        <p:nvSpPr>
          <p:cNvPr id="97287"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smtClean="0">
                <a:effectLst>
                  <a:outerShdw blurRad="38100" dist="38100" dir="2700000" algn="tl">
                    <a:srgbClr val="C0C0C0"/>
                  </a:outerShdw>
                </a:effectLst>
              </a:defRPr>
            </a:lvl1pPr>
          </a:lstStyle>
          <a:p>
            <a:pPr>
              <a:defRPr/>
            </a:pPr>
            <a:fld id="{BC97510A-EFAA-4A34-9692-4673FED8F68C}"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6200" y="8831263"/>
            <a:ext cx="2971800" cy="465137"/>
          </a:xfrm>
          <a:prstGeom prst="rect">
            <a:avLst/>
          </a:prstGeom>
          <a:noFill/>
          <a:ln>
            <a:miter lim="800000"/>
            <a:headEnd/>
            <a:tailEnd/>
          </a:ln>
        </p:spPr>
        <p:txBody>
          <a:bodyPr lIns="93177" tIns="46589" rIns="93177" bIns="46589" anchor="b"/>
          <a:lstStyle/>
          <a:p>
            <a:pPr marL="0" marR="0" lvl="0" indent="0" algn="r" defTabSz="914400" rtl="0" eaLnBrk="0" fontAlgn="base" latinLnBrk="0" hangingPunct="0">
              <a:lnSpc>
                <a:spcPct val="100000"/>
              </a:lnSpc>
              <a:spcBef>
                <a:spcPct val="0"/>
              </a:spcBef>
              <a:spcAft>
                <a:spcPct val="0"/>
              </a:spcAft>
              <a:buClrTx/>
              <a:buSzTx/>
              <a:buFontTx/>
              <a:buNone/>
              <a:tabLst/>
              <a:defRPr/>
            </a:pPr>
            <a:fld id="{450FB7EC-6E74-4D06-966D-B0ED05A9CFCF}" type="slidenum">
              <a:rPr kumimoji="0" lang="zh-CN" altLang="en-US" sz="1200" b="0" i="0" u="none" strike="noStrike" kern="1200" cap="none" spc="0" normalizeH="0" baseline="0" noProof="0">
                <a:ln>
                  <a:noFill/>
                </a:ln>
                <a:solidFill>
                  <a:srgbClr val="000000"/>
                </a:solidFill>
                <a:effectLst>
                  <a:outerShdw blurRad="38100" dist="38100" dir="2700000" algn="tl">
                    <a:srgbClr val="C0C0C0"/>
                  </a:outerShdw>
                </a:effectLst>
                <a:uLnTx/>
                <a:uFillTx/>
                <a:latin typeface="Times New Roman" pitchFamily="18"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zh-CN" sz="1200" b="0" i="0" u="none" strike="noStrike" kern="1200" cap="none" spc="0" normalizeH="0" baseline="0" noProof="0">
              <a:ln>
                <a:noFill/>
              </a:ln>
              <a:solidFill>
                <a:srgbClr val="000000"/>
              </a:solidFill>
              <a:effectLst>
                <a:outerShdw blurRad="38100" dist="38100" dir="2700000" algn="tl">
                  <a:srgbClr val="C0C0C0"/>
                </a:outerShdw>
              </a:effectLst>
              <a:uLnTx/>
              <a:uFillTx/>
              <a:latin typeface="Times New Roman" pitchFamily="18" charset="0"/>
              <a:ea typeface="宋体" panose="02010600030101010101" pitchFamily="2" charset="-122"/>
              <a:cs typeface="+mn-cs"/>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altLang="zh-CN" dirty="0"/>
              <a:t>Our curriculum is a 4 year program that emphasizes a broad range of fundamental principles in science and engineering, as well as communication skills and the humanities. </a:t>
            </a:r>
          </a:p>
          <a:p>
            <a:pPr eaLnBrk="1" hangingPunct="1"/>
            <a:endParaRPr lang="en-US" altLang="zh-CN" dirty="0"/>
          </a:p>
          <a:p>
            <a:pPr eaLnBrk="1" hangingPunct="1"/>
            <a:r>
              <a:rPr lang="en-US" altLang="zh-CN" dirty="0"/>
              <a:t>Beginning your freshman year, you will learn the basic tools of chemical &amp; </a:t>
            </a:r>
            <a:r>
              <a:rPr lang="en-US" altLang="zh-CN" dirty="0" err="1"/>
              <a:t>biomolecular</a:t>
            </a:r>
            <a:r>
              <a:rPr lang="en-US" altLang="zh-CN" dirty="0"/>
              <a:t> engineering. In your sophomore year, you will start building a foundation of knowledge with an introduction to </a:t>
            </a:r>
            <a:r>
              <a:rPr lang="en-US" altLang="zh-CN" dirty="0" err="1"/>
              <a:t>ChE</a:t>
            </a:r>
            <a:r>
              <a:rPr lang="en-US" altLang="zh-CN" dirty="0"/>
              <a:t> class and other courses in the major.</a:t>
            </a:r>
          </a:p>
          <a:p>
            <a:pPr eaLnBrk="1" hangingPunct="1"/>
            <a:endParaRPr lang="en-US" altLang="zh-CN" dirty="0"/>
          </a:p>
          <a:p>
            <a:pPr eaLnBrk="1" hangingPunct="1"/>
            <a:r>
              <a:rPr lang="en-US" altLang="zh-CN" dirty="0"/>
              <a:t>Beginning in the junior year, you will have the opportunity to specialize your degree by selecting an emphasis area, which I will discuss further. In much of your senior year, you will have the opportunity to tie everything together while working on team-based design projects. </a:t>
            </a:r>
          </a:p>
          <a:p>
            <a:pPr eaLnBrk="1" hangingPunct="1"/>
            <a:endParaRPr lang="en-US" altLang="zh-CN" dirty="0"/>
          </a:p>
          <a:p>
            <a:pPr eaLnBrk="1" hangingPunct="1"/>
            <a:r>
              <a:rPr lang="en-US" altLang="zh-CN" dirty="0"/>
              <a:t>Through these experiences, you will be prepared well for immediate, productive employment and professional growth.</a:t>
            </a:r>
          </a:p>
        </p:txBody>
      </p:sp>
    </p:spTree>
    <p:extLst>
      <p:ext uri="{BB962C8B-B14F-4D97-AF65-F5344CB8AC3E}">
        <p14:creationId xmlns:p14="http://schemas.microsoft.com/office/powerpoint/2010/main" val="661493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6200" y="8831263"/>
            <a:ext cx="2971800" cy="465137"/>
          </a:xfrm>
          <a:prstGeom prst="rect">
            <a:avLst/>
          </a:prstGeom>
          <a:noFill/>
          <a:ln>
            <a:miter lim="800000"/>
            <a:headEnd/>
            <a:tailEnd/>
          </a:ln>
        </p:spPr>
        <p:txBody>
          <a:bodyPr lIns="93177" tIns="46589" rIns="93177" bIns="46589" anchor="b"/>
          <a:lstStyle/>
          <a:p>
            <a:pPr algn="r">
              <a:defRPr/>
            </a:pPr>
            <a:fld id="{450FB7EC-6E74-4D06-966D-B0ED05A9CFCF}" type="slidenum">
              <a:rPr lang="zh-CN" altLang="en-US" sz="1200">
                <a:effectLst>
                  <a:outerShdw blurRad="38100" dist="38100" dir="2700000" algn="tl">
                    <a:srgbClr val="C0C0C0"/>
                  </a:outerShdw>
                </a:effectLst>
              </a:rPr>
              <a:pPr algn="r">
                <a:defRPr/>
              </a:pPr>
              <a:t>2</a:t>
            </a:fld>
            <a:endParaRPr lang="en-US" altLang="zh-CN" sz="1200">
              <a:effectLst>
                <a:outerShdw blurRad="38100" dist="38100" dir="2700000" algn="tl">
                  <a:srgbClr val="C0C0C0"/>
                </a:outerShdw>
              </a:effectLst>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altLang="zh-CN"/>
              <a:t>Our curriculum is a 4 year program that emphasizes a broad range of fundamental principles in science and engineering, as well as communication skills and the humanities. </a:t>
            </a:r>
          </a:p>
          <a:p>
            <a:pPr eaLnBrk="1" hangingPunct="1"/>
            <a:endParaRPr lang="en-US" altLang="zh-CN"/>
          </a:p>
          <a:p>
            <a:pPr eaLnBrk="1" hangingPunct="1"/>
            <a:r>
              <a:rPr lang="en-US" altLang="zh-CN"/>
              <a:t>Beginning your freshman year, you will learn the basic tools of chemical &amp; biomolecular engineering. In your sophomore year, you will start building a foundation of knowledge with an introduction to ChE class and other courses in the major.</a:t>
            </a:r>
          </a:p>
          <a:p>
            <a:pPr eaLnBrk="1" hangingPunct="1"/>
            <a:endParaRPr lang="en-US" altLang="zh-CN"/>
          </a:p>
          <a:p>
            <a:pPr eaLnBrk="1" hangingPunct="1"/>
            <a:r>
              <a:rPr lang="en-US" altLang="zh-CN"/>
              <a:t>Beginning in the junior year, you will have the opportunity to specialize your degree by selecting an emphasis area, which I will discuss further. In much of your senior year, you will have the opportunity to tie everything together while working on team-based design projects. </a:t>
            </a:r>
          </a:p>
          <a:p>
            <a:pPr eaLnBrk="1" hangingPunct="1"/>
            <a:endParaRPr lang="en-US" altLang="zh-CN"/>
          </a:p>
          <a:p>
            <a:pPr eaLnBrk="1" hangingPunct="1"/>
            <a:r>
              <a:rPr lang="en-US" altLang="zh-CN"/>
              <a:t>Through these experiences, you will be prepared well for immediate, productive employment and professional growth.</a:t>
            </a:r>
          </a:p>
        </p:txBody>
      </p:sp>
    </p:spTree>
    <p:extLst>
      <p:ext uri="{BB962C8B-B14F-4D97-AF65-F5344CB8AC3E}">
        <p14:creationId xmlns:p14="http://schemas.microsoft.com/office/powerpoint/2010/main" val="4280535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6200" y="8831263"/>
            <a:ext cx="2971800" cy="465137"/>
          </a:xfrm>
          <a:prstGeom prst="rect">
            <a:avLst/>
          </a:prstGeom>
          <a:noFill/>
          <a:ln>
            <a:miter lim="800000"/>
            <a:headEnd/>
            <a:tailEnd/>
          </a:ln>
        </p:spPr>
        <p:txBody>
          <a:bodyPr lIns="93177" tIns="46589" rIns="93177" bIns="46589" anchor="b"/>
          <a:lstStyle/>
          <a:p>
            <a:pPr algn="r">
              <a:defRPr/>
            </a:pPr>
            <a:fld id="{450FB7EC-6E74-4D06-966D-B0ED05A9CFCF}" type="slidenum">
              <a:rPr lang="zh-CN" altLang="en-US" sz="1200">
                <a:effectLst>
                  <a:outerShdw blurRad="38100" dist="38100" dir="2700000" algn="tl">
                    <a:srgbClr val="C0C0C0"/>
                  </a:outerShdw>
                </a:effectLst>
              </a:rPr>
              <a:pPr algn="r">
                <a:defRPr/>
              </a:pPr>
              <a:t>3</a:t>
            </a:fld>
            <a:endParaRPr lang="en-US" altLang="zh-CN" sz="1200">
              <a:effectLst>
                <a:outerShdw blurRad="38100" dist="38100" dir="2700000" algn="tl">
                  <a:srgbClr val="C0C0C0"/>
                </a:outerShdw>
              </a:effectLst>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altLang="zh-CN" dirty="0"/>
              <a:t>Our curriculum is a 4 year program that emphasizes a broad range of fundamental principles in science and engineering, as well as communication skills and the humanities. </a:t>
            </a:r>
          </a:p>
          <a:p>
            <a:pPr eaLnBrk="1" hangingPunct="1"/>
            <a:endParaRPr lang="en-US" altLang="zh-CN" dirty="0"/>
          </a:p>
          <a:p>
            <a:pPr eaLnBrk="1" hangingPunct="1"/>
            <a:r>
              <a:rPr lang="en-US" altLang="zh-CN" dirty="0"/>
              <a:t>Beginning your freshman year, you will learn the basic tools of chemical &amp; </a:t>
            </a:r>
            <a:r>
              <a:rPr lang="en-US" altLang="zh-CN" dirty="0" err="1"/>
              <a:t>biomolecular</a:t>
            </a:r>
            <a:r>
              <a:rPr lang="en-US" altLang="zh-CN" dirty="0"/>
              <a:t> engineering. In your sophomore year, you will start building a foundation of knowledge with an introduction to </a:t>
            </a:r>
            <a:r>
              <a:rPr lang="en-US" altLang="zh-CN" dirty="0" err="1"/>
              <a:t>ChE</a:t>
            </a:r>
            <a:r>
              <a:rPr lang="en-US" altLang="zh-CN" dirty="0"/>
              <a:t> class and other courses in the major.</a:t>
            </a:r>
          </a:p>
          <a:p>
            <a:pPr eaLnBrk="1" hangingPunct="1"/>
            <a:endParaRPr lang="en-US" altLang="zh-CN" dirty="0"/>
          </a:p>
          <a:p>
            <a:pPr eaLnBrk="1" hangingPunct="1"/>
            <a:r>
              <a:rPr lang="en-US" altLang="zh-CN" dirty="0"/>
              <a:t>Beginning in the junior year, you will have the opportunity to specialize your degree by selecting an emphasis area, which I will discuss further. In much of your senior year, you will have the opportunity to tie everything together while working on team-based design projects. </a:t>
            </a:r>
          </a:p>
          <a:p>
            <a:pPr eaLnBrk="1" hangingPunct="1"/>
            <a:endParaRPr lang="en-US" altLang="zh-CN" dirty="0"/>
          </a:p>
          <a:p>
            <a:pPr eaLnBrk="1" hangingPunct="1"/>
            <a:r>
              <a:rPr lang="en-US" altLang="zh-CN" dirty="0"/>
              <a:t>Through these experiences, you will be prepared well for immediate, productive employment and professional growth.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775D562-00CF-4B3A-B505-B99C335F781C}" type="slidenum">
              <a:rPr lang="zh-CN" altLang="en-US"/>
              <a:pPr>
                <a:defRPr/>
              </a:pPr>
              <a:t>16</a:t>
            </a:fld>
            <a:endParaRPr lang="en-US" altLang="zh-CN"/>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altLang="zh-CN"/>
              <a:t>MEDICINE – On average about 10% of our graduates work in some aspect of medicine.  Some go on to earn an MD, DDS, or DVM.  Others earn an advanced degree in engineering and conduct research with physicians to develop materials, methods, and systems for medical use.</a:t>
            </a:r>
          </a:p>
          <a:p>
            <a:pPr eaLnBrk="1" hangingPunct="1"/>
            <a:endParaRPr lang="en-US" altLang="zh-CN" sz="800"/>
          </a:p>
          <a:p>
            <a:pPr eaLnBrk="1" hangingPunct="1"/>
            <a:r>
              <a:rPr lang="en-US" altLang="zh-CN"/>
              <a:t>LAW – In a typical year one of our graduates will go on to law school, usually to pursue a career in patent, environmental, or business law.</a:t>
            </a:r>
          </a:p>
          <a:p>
            <a:pPr eaLnBrk="1" hangingPunct="1"/>
            <a:endParaRPr lang="en-US" altLang="zh-CN" sz="800"/>
          </a:p>
          <a:p>
            <a:pPr eaLnBrk="1" hangingPunct="1"/>
            <a:r>
              <a:rPr lang="en-US" altLang="zh-CN"/>
              <a:t>BUSINESS SERVICES – Some ChemEs pursue business and managerial positions.  ChemEs have occupied CEO positions at numerous companies </a:t>
            </a:r>
            <a:r>
              <a:rPr lang="en-US" altLang="zh-CN" b="1"/>
              <a:t>(3M, Du Pont, General Electric, Dow Chemical, Exxon, BASF </a:t>
            </a:r>
            <a:r>
              <a:rPr lang="en-US" altLang="zh-CN"/>
              <a:t>to name a few</a:t>
            </a:r>
            <a:r>
              <a:rPr lang="en-US" altLang="zh-CN" b="1"/>
              <a:t>)</a:t>
            </a:r>
            <a:r>
              <a:rPr lang="en-US" altLang="zh-CN"/>
              <a:t>. Clemson ChE students have the opportunity to choose business as an emphasis area. (More on emphasis areas later.)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Line 9"/>
          <p:cNvSpPr>
            <a:spLocks noChangeShapeType="1"/>
          </p:cNvSpPr>
          <p:nvPr/>
        </p:nvSpPr>
        <p:spPr bwMode="auto">
          <a:xfrm flipH="1">
            <a:off x="287338" y="6542088"/>
            <a:ext cx="2286000" cy="0"/>
          </a:xfrm>
          <a:prstGeom prst="line">
            <a:avLst/>
          </a:prstGeom>
          <a:noFill/>
          <a:ln w="38100">
            <a:solidFill>
              <a:srgbClr val="FA6906"/>
            </a:solidFill>
            <a:round/>
            <a:headEnd/>
            <a:tailEnd/>
          </a:ln>
          <a:effectLst/>
        </p:spPr>
        <p:txBody>
          <a:bodyPr wrap="none" anchor="ctr"/>
          <a:lstStyle/>
          <a:p>
            <a:pPr>
              <a:defRPr/>
            </a:pPr>
            <a:endParaRPr lang="en-US" sz="2800"/>
          </a:p>
        </p:txBody>
      </p:sp>
      <p:sp>
        <p:nvSpPr>
          <p:cNvPr id="1035" name="Line 11"/>
          <p:cNvSpPr>
            <a:spLocks noChangeShapeType="1"/>
          </p:cNvSpPr>
          <p:nvPr/>
        </p:nvSpPr>
        <p:spPr bwMode="auto">
          <a:xfrm>
            <a:off x="304800" y="914400"/>
            <a:ext cx="0" cy="5610225"/>
          </a:xfrm>
          <a:prstGeom prst="line">
            <a:avLst/>
          </a:prstGeom>
          <a:noFill/>
          <a:ln w="38100">
            <a:solidFill>
              <a:srgbClr val="FA6906"/>
            </a:solidFill>
            <a:round/>
            <a:headEnd/>
            <a:tailEnd/>
          </a:ln>
          <a:effectLst/>
        </p:spPr>
        <p:txBody>
          <a:bodyPr wrap="none" anchor="ctr"/>
          <a:lstStyle/>
          <a:p>
            <a:pPr>
              <a:defRPr/>
            </a:pPr>
            <a:endParaRPr lang="en-US" sz="2800"/>
          </a:p>
        </p:txBody>
      </p:sp>
      <p:sp>
        <p:nvSpPr>
          <p:cNvPr id="1036" name="Line 12"/>
          <p:cNvSpPr>
            <a:spLocks noChangeShapeType="1"/>
          </p:cNvSpPr>
          <p:nvPr/>
        </p:nvSpPr>
        <p:spPr bwMode="auto">
          <a:xfrm>
            <a:off x="1143000" y="304800"/>
            <a:ext cx="7715250" cy="0"/>
          </a:xfrm>
          <a:prstGeom prst="line">
            <a:avLst/>
          </a:prstGeom>
          <a:noFill/>
          <a:ln w="38100">
            <a:solidFill>
              <a:srgbClr val="FA6906"/>
            </a:solidFill>
            <a:round/>
            <a:headEnd/>
            <a:tailEnd/>
          </a:ln>
          <a:effectLst/>
        </p:spPr>
        <p:txBody>
          <a:bodyPr wrap="none" anchor="ctr"/>
          <a:lstStyle/>
          <a:p>
            <a:pPr>
              <a:defRPr/>
            </a:pPr>
            <a:endParaRPr lang="en-US" sz="2800"/>
          </a:p>
        </p:txBody>
      </p:sp>
      <p:sp>
        <p:nvSpPr>
          <p:cNvPr id="1037" name="Line 13"/>
          <p:cNvSpPr>
            <a:spLocks noChangeShapeType="1"/>
          </p:cNvSpPr>
          <p:nvPr/>
        </p:nvSpPr>
        <p:spPr bwMode="auto">
          <a:xfrm>
            <a:off x="8839200" y="304800"/>
            <a:ext cx="0" cy="6272213"/>
          </a:xfrm>
          <a:prstGeom prst="line">
            <a:avLst/>
          </a:prstGeom>
          <a:noFill/>
          <a:ln w="38100">
            <a:solidFill>
              <a:srgbClr val="FA6906"/>
            </a:solidFill>
            <a:round/>
            <a:headEnd/>
            <a:tailEnd/>
          </a:ln>
          <a:effectLst/>
        </p:spPr>
        <p:txBody>
          <a:bodyPr wrap="none" anchor="ctr"/>
          <a:lstStyle/>
          <a:p>
            <a:pPr>
              <a:defRPr/>
            </a:pPr>
            <a:endParaRPr lang="en-US" sz="2800"/>
          </a:p>
        </p:txBody>
      </p:sp>
      <p:sp>
        <p:nvSpPr>
          <p:cNvPr id="1039" name="Text Box 15"/>
          <p:cNvSpPr txBox="1">
            <a:spLocks noChangeArrowheads="1"/>
          </p:cNvSpPr>
          <p:nvPr/>
        </p:nvSpPr>
        <p:spPr bwMode="auto">
          <a:xfrm>
            <a:off x="0" y="6019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rgbClr val="000066"/>
                </a:solidFill>
                <a:effectLst/>
                <a:latin typeface="Bookman Old Style" pitchFamily="18" charset="0"/>
              </a:rPr>
              <a:t>CLEMSON</a:t>
            </a:r>
          </a:p>
        </p:txBody>
      </p:sp>
      <p:sp>
        <p:nvSpPr>
          <p:cNvPr id="1041" name="Text Box 17"/>
          <p:cNvSpPr txBox="1">
            <a:spLocks noChangeArrowheads="1"/>
          </p:cNvSpPr>
          <p:nvPr/>
        </p:nvSpPr>
        <p:spPr bwMode="auto">
          <a:xfrm>
            <a:off x="0" y="6491288"/>
            <a:ext cx="9144000" cy="366712"/>
          </a:xfrm>
          <a:prstGeom prst="rect">
            <a:avLst/>
          </a:prstGeom>
          <a:noFill/>
          <a:ln w="9525">
            <a:noFill/>
            <a:miter lim="800000"/>
            <a:headEnd/>
            <a:tailEnd/>
          </a:ln>
          <a:effectLst/>
        </p:spPr>
        <p:txBody>
          <a:bodyPr>
            <a:spAutoFit/>
          </a:bodyPr>
          <a:lstStyle/>
          <a:p>
            <a:pPr algn="ctr">
              <a:spcBef>
                <a:spcPct val="50000"/>
              </a:spcBef>
              <a:defRPr/>
            </a:pPr>
            <a:r>
              <a:rPr lang="en-US" sz="1800" b="1">
                <a:solidFill>
                  <a:srgbClr val="000066"/>
                </a:solidFill>
                <a:effectLst/>
              </a:rPr>
              <a:t>U N I V E R S I T Y</a:t>
            </a:r>
          </a:p>
        </p:txBody>
      </p:sp>
      <p:sp>
        <p:nvSpPr>
          <p:cNvPr id="2056" name="Rectangle 21"/>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2057" name="Rectangle 2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  </a:t>
            </a:r>
            <a:r>
              <a:rPr lang="en-US" altLang="zh-CN"/>
              <a:t>Click to edit Master text styles</a:t>
            </a:r>
          </a:p>
          <a:p>
            <a:pPr lvl="1"/>
            <a:r>
              <a:rPr lang="en-US" altLang="zh-CN"/>
              <a:t>  Second level</a:t>
            </a:r>
          </a:p>
        </p:txBody>
      </p:sp>
      <p:sp>
        <p:nvSpPr>
          <p:cNvPr id="1047" name="Line 23"/>
          <p:cNvSpPr>
            <a:spLocks noChangeShapeType="1"/>
          </p:cNvSpPr>
          <p:nvPr/>
        </p:nvSpPr>
        <p:spPr bwMode="auto">
          <a:xfrm flipH="1">
            <a:off x="3429000" y="6553200"/>
            <a:ext cx="2286000" cy="0"/>
          </a:xfrm>
          <a:prstGeom prst="line">
            <a:avLst/>
          </a:prstGeom>
          <a:noFill/>
          <a:ln w="38100">
            <a:solidFill>
              <a:srgbClr val="FA6906"/>
            </a:solidFill>
            <a:round/>
            <a:headEnd/>
            <a:tailEnd/>
          </a:ln>
          <a:effectLst/>
        </p:spPr>
        <p:txBody>
          <a:bodyPr wrap="none" anchor="ctr"/>
          <a:lstStyle/>
          <a:p>
            <a:pPr>
              <a:defRPr/>
            </a:pPr>
            <a:endParaRPr lang="en-US" sz="2800"/>
          </a:p>
        </p:txBody>
      </p:sp>
      <p:sp>
        <p:nvSpPr>
          <p:cNvPr id="1048" name="Line 24"/>
          <p:cNvSpPr>
            <a:spLocks noChangeShapeType="1"/>
          </p:cNvSpPr>
          <p:nvPr/>
        </p:nvSpPr>
        <p:spPr bwMode="auto">
          <a:xfrm flipH="1">
            <a:off x="6553200" y="6553200"/>
            <a:ext cx="2286000" cy="0"/>
          </a:xfrm>
          <a:prstGeom prst="line">
            <a:avLst/>
          </a:prstGeom>
          <a:noFill/>
          <a:ln w="38100">
            <a:solidFill>
              <a:srgbClr val="FA6906"/>
            </a:solidFill>
            <a:round/>
            <a:headEnd/>
            <a:tailEnd/>
          </a:ln>
          <a:effectLst/>
        </p:spPr>
        <p:txBody>
          <a:bodyPr wrap="none" anchor="ctr"/>
          <a:lstStyle/>
          <a:p>
            <a:pPr>
              <a:defRPr/>
            </a:pPr>
            <a:endParaRPr lang="en-US" sz="2800"/>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ransition>
    <p:fade thruBlk="1"/>
  </p:transition>
  <p:txStyles>
    <p:titleStyle>
      <a:lvl1pPr algn="ctr" rtl="0" eaLnBrk="0" fontAlgn="base" hangingPunct="0">
        <a:spcBef>
          <a:spcPct val="0"/>
        </a:spcBef>
        <a:spcAft>
          <a:spcPct val="0"/>
        </a:spcAft>
        <a:defRPr sz="4400">
          <a:solidFill>
            <a:srgbClr val="000066"/>
          </a:solidFill>
          <a:latin typeface="+mj-lt"/>
          <a:ea typeface="+mj-ea"/>
          <a:cs typeface="+mj-cs"/>
        </a:defRPr>
      </a:lvl1pPr>
      <a:lvl2pPr algn="ctr" rtl="0" eaLnBrk="0" fontAlgn="base" hangingPunct="0">
        <a:spcBef>
          <a:spcPct val="0"/>
        </a:spcBef>
        <a:spcAft>
          <a:spcPct val="0"/>
        </a:spcAft>
        <a:defRPr sz="4400">
          <a:solidFill>
            <a:srgbClr val="000066"/>
          </a:solidFill>
          <a:latin typeface="Times New Roman" pitchFamily="18" charset="0"/>
        </a:defRPr>
      </a:lvl2pPr>
      <a:lvl3pPr algn="ctr" rtl="0" eaLnBrk="0" fontAlgn="base" hangingPunct="0">
        <a:spcBef>
          <a:spcPct val="0"/>
        </a:spcBef>
        <a:spcAft>
          <a:spcPct val="0"/>
        </a:spcAft>
        <a:defRPr sz="4400">
          <a:solidFill>
            <a:srgbClr val="000066"/>
          </a:solidFill>
          <a:latin typeface="Times New Roman" pitchFamily="18" charset="0"/>
        </a:defRPr>
      </a:lvl3pPr>
      <a:lvl4pPr algn="ctr" rtl="0" eaLnBrk="0" fontAlgn="base" hangingPunct="0">
        <a:spcBef>
          <a:spcPct val="0"/>
        </a:spcBef>
        <a:spcAft>
          <a:spcPct val="0"/>
        </a:spcAft>
        <a:defRPr sz="4400">
          <a:solidFill>
            <a:srgbClr val="000066"/>
          </a:solidFill>
          <a:latin typeface="Times New Roman" pitchFamily="18" charset="0"/>
        </a:defRPr>
      </a:lvl4pPr>
      <a:lvl5pPr algn="ctr" rtl="0" eaLnBrk="0" fontAlgn="base" hangingPunct="0">
        <a:spcBef>
          <a:spcPct val="0"/>
        </a:spcBef>
        <a:spcAft>
          <a:spcPct val="0"/>
        </a:spcAft>
        <a:defRPr sz="4400">
          <a:solidFill>
            <a:srgbClr val="000066"/>
          </a:solidFill>
          <a:latin typeface="Times New Roman" pitchFamily="18" charset="0"/>
        </a:defRPr>
      </a:lvl5pPr>
      <a:lvl6pPr marL="457200" algn="ctr" rtl="0" eaLnBrk="0" fontAlgn="base" hangingPunct="0">
        <a:spcBef>
          <a:spcPct val="0"/>
        </a:spcBef>
        <a:spcAft>
          <a:spcPct val="0"/>
        </a:spcAft>
        <a:defRPr sz="4400">
          <a:solidFill>
            <a:srgbClr val="000066"/>
          </a:solidFill>
          <a:latin typeface="Times New Roman" pitchFamily="18" charset="0"/>
        </a:defRPr>
      </a:lvl6pPr>
      <a:lvl7pPr marL="914400" algn="ctr" rtl="0" eaLnBrk="0" fontAlgn="base" hangingPunct="0">
        <a:spcBef>
          <a:spcPct val="0"/>
        </a:spcBef>
        <a:spcAft>
          <a:spcPct val="0"/>
        </a:spcAft>
        <a:defRPr sz="4400">
          <a:solidFill>
            <a:srgbClr val="000066"/>
          </a:solidFill>
          <a:latin typeface="Times New Roman" pitchFamily="18" charset="0"/>
        </a:defRPr>
      </a:lvl7pPr>
      <a:lvl8pPr marL="1371600" algn="ctr" rtl="0" eaLnBrk="0" fontAlgn="base" hangingPunct="0">
        <a:spcBef>
          <a:spcPct val="0"/>
        </a:spcBef>
        <a:spcAft>
          <a:spcPct val="0"/>
        </a:spcAft>
        <a:defRPr sz="4400">
          <a:solidFill>
            <a:srgbClr val="000066"/>
          </a:solidFill>
          <a:latin typeface="Times New Roman" pitchFamily="18" charset="0"/>
        </a:defRPr>
      </a:lvl8pPr>
      <a:lvl9pPr marL="1828800" algn="ctr" rtl="0" eaLnBrk="0" fontAlgn="base" hangingPunct="0">
        <a:spcBef>
          <a:spcPct val="0"/>
        </a:spcBef>
        <a:spcAft>
          <a:spcPct val="0"/>
        </a:spcAft>
        <a:defRPr sz="4400">
          <a:solidFill>
            <a:srgbClr val="000066"/>
          </a:solidFill>
          <a:latin typeface="Times New Roman" pitchFamily="18" charset="0"/>
        </a:defRPr>
      </a:lvl9pPr>
    </p:titleStyle>
    <p:bodyStyle>
      <a:lvl1pPr marL="342900" indent="-342900" algn="l" rtl="0" eaLnBrk="0" fontAlgn="base" hangingPunct="0">
        <a:spcBef>
          <a:spcPct val="20000"/>
        </a:spcBef>
        <a:spcAft>
          <a:spcPct val="0"/>
        </a:spcAft>
        <a:buBlip>
          <a:blip r:embed="rId13"/>
        </a:buBlip>
        <a:defRPr sz="3200">
          <a:solidFill>
            <a:srgbClr val="000066"/>
          </a:solidFill>
          <a:latin typeface="+mn-lt"/>
          <a:ea typeface="+mn-ea"/>
          <a:cs typeface="+mn-cs"/>
        </a:defRPr>
      </a:lvl1pPr>
      <a:lvl2pPr marL="742950" indent="-285750" algn="l" rtl="0" eaLnBrk="0" fontAlgn="base" hangingPunct="0">
        <a:spcBef>
          <a:spcPct val="20000"/>
        </a:spcBef>
        <a:spcAft>
          <a:spcPct val="0"/>
        </a:spcAft>
        <a:buBlip>
          <a:blip r:embed="rId13"/>
        </a:buBlip>
        <a:defRPr sz="2800">
          <a:solidFill>
            <a:srgbClr val="000066"/>
          </a:solidFill>
          <a:latin typeface="+mn-lt"/>
        </a:defRPr>
      </a:lvl2pPr>
      <a:lvl3pPr marL="1143000" indent="-228600" algn="l" rtl="0" eaLnBrk="0" fontAlgn="base" hangingPunct="0">
        <a:spcBef>
          <a:spcPct val="20000"/>
        </a:spcBef>
        <a:spcAft>
          <a:spcPct val="0"/>
        </a:spcAft>
        <a:buBlip>
          <a:blip r:embed="rId13"/>
        </a:buBlip>
        <a:defRPr sz="3200">
          <a:solidFill>
            <a:srgbClr val="000066"/>
          </a:solidFill>
          <a:latin typeface="+mn-lt"/>
        </a:defRPr>
      </a:lvl3pPr>
      <a:lvl4pPr marL="1600200" indent="-228600" algn="l" rtl="0" eaLnBrk="0" fontAlgn="base" hangingPunct="0">
        <a:spcBef>
          <a:spcPct val="20000"/>
        </a:spcBef>
        <a:spcAft>
          <a:spcPct val="0"/>
        </a:spcAft>
        <a:buBlip>
          <a:blip r:embed="rId13"/>
        </a:buBlip>
        <a:defRPr sz="3200">
          <a:solidFill>
            <a:srgbClr val="000066"/>
          </a:solidFill>
          <a:latin typeface="+mn-lt"/>
        </a:defRPr>
      </a:lvl4pPr>
      <a:lvl5pPr marL="2057400" indent="-228600" algn="l" rtl="0" eaLnBrk="0" fontAlgn="base" hangingPunct="0">
        <a:spcBef>
          <a:spcPct val="20000"/>
        </a:spcBef>
        <a:spcAft>
          <a:spcPct val="0"/>
        </a:spcAft>
        <a:buBlip>
          <a:blip r:embed="rId13"/>
        </a:buBlip>
        <a:defRPr sz="3200">
          <a:solidFill>
            <a:srgbClr val="000066"/>
          </a:solidFill>
          <a:latin typeface="+mn-lt"/>
        </a:defRPr>
      </a:lvl5pPr>
      <a:lvl6pPr marL="2514600" indent="-228600" algn="l" rtl="0" eaLnBrk="0" fontAlgn="base" hangingPunct="0">
        <a:spcBef>
          <a:spcPct val="20000"/>
        </a:spcBef>
        <a:spcAft>
          <a:spcPct val="0"/>
        </a:spcAft>
        <a:buBlip>
          <a:blip r:embed="rId13"/>
        </a:buBlip>
        <a:defRPr sz="3200">
          <a:solidFill>
            <a:srgbClr val="000066"/>
          </a:solidFill>
          <a:latin typeface="+mn-lt"/>
        </a:defRPr>
      </a:lvl6pPr>
      <a:lvl7pPr marL="2971800" indent="-228600" algn="l" rtl="0" eaLnBrk="0" fontAlgn="base" hangingPunct="0">
        <a:spcBef>
          <a:spcPct val="20000"/>
        </a:spcBef>
        <a:spcAft>
          <a:spcPct val="0"/>
        </a:spcAft>
        <a:buBlip>
          <a:blip r:embed="rId13"/>
        </a:buBlip>
        <a:defRPr sz="3200">
          <a:solidFill>
            <a:srgbClr val="000066"/>
          </a:solidFill>
          <a:latin typeface="+mn-lt"/>
        </a:defRPr>
      </a:lvl7pPr>
      <a:lvl8pPr marL="3429000" indent="-228600" algn="l" rtl="0" eaLnBrk="0" fontAlgn="base" hangingPunct="0">
        <a:spcBef>
          <a:spcPct val="20000"/>
        </a:spcBef>
        <a:spcAft>
          <a:spcPct val="0"/>
        </a:spcAft>
        <a:buBlip>
          <a:blip r:embed="rId13"/>
        </a:buBlip>
        <a:defRPr sz="3200">
          <a:solidFill>
            <a:srgbClr val="000066"/>
          </a:solidFill>
          <a:latin typeface="+mn-lt"/>
        </a:defRPr>
      </a:lvl8pPr>
      <a:lvl9pPr marL="3886200" indent="-228600" algn="l" rtl="0" eaLnBrk="0" fontAlgn="base" hangingPunct="0">
        <a:spcBef>
          <a:spcPct val="20000"/>
        </a:spcBef>
        <a:spcAft>
          <a:spcPct val="0"/>
        </a:spcAft>
        <a:buBlip>
          <a:blip r:embed="rId13"/>
        </a:buBlip>
        <a:defRPr sz="32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chart" Target="../charts/char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4.png"/><Relationship Id="rId5" Type="http://schemas.openxmlformats.org/officeDocument/2006/relationships/chart" Target="../charts/chart1.xml"/><Relationship Id="rId4"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wmf"/></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93" name="Picture 9"/>
          <p:cNvPicPr>
            <a:picLocks noChangeAspect="1" noChangeArrowheads="1"/>
          </p:cNvPicPr>
          <p:nvPr/>
        </p:nvPicPr>
        <p:blipFill>
          <a:blip r:embed="rId3" cstate="print"/>
          <a:srcRect/>
          <a:stretch>
            <a:fillRect/>
          </a:stretch>
        </p:blipFill>
        <p:spPr bwMode="auto">
          <a:xfrm>
            <a:off x="39931" y="-95598"/>
            <a:ext cx="1320800" cy="1389063"/>
          </a:xfrm>
          <a:prstGeom prst="rect">
            <a:avLst/>
          </a:prstGeom>
          <a:noFill/>
          <a:ln w="9525">
            <a:noFill/>
            <a:miter lim="800000"/>
            <a:headEnd/>
            <a:tailEnd/>
          </a:ln>
        </p:spPr>
      </p:pic>
      <p:sp>
        <p:nvSpPr>
          <p:cNvPr id="43" name="AutoShape 39"/>
          <p:cNvSpPr>
            <a:spLocks noChangeArrowheads="1"/>
          </p:cNvSpPr>
          <p:nvPr/>
        </p:nvSpPr>
        <p:spPr bwMode="auto">
          <a:xfrm rot="5400000">
            <a:off x="3092044" y="3729002"/>
            <a:ext cx="941459" cy="28733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solidFill>
              <a:schemeClr val="tx1"/>
            </a:solidFill>
            <a:miter lim="800000"/>
            <a:headEnd/>
            <a:tailEnd/>
          </a:ln>
          <a:effectLst/>
        </p:spPr>
        <p:txBody>
          <a:bodyPr rot="10800000" vert="eaVert" wrap="none" anchor="ctr"/>
          <a:lstStyle/>
          <a:p>
            <a:pPr algn="ctr" eaLnBrk="1" hangingPunct="1">
              <a:defRPr/>
            </a:pPr>
            <a:endParaRPr lang="zh-CN" altLang="en-US" sz="1800">
              <a:effectLst>
                <a:outerShdw blurRad="38100" dist="38100" dir="2700000" algn="tl">
                  <a:srgbClr val="FFFFFF"/>
                </a:outerShdw>
              </a:effectLst>
              <a:latin typeface="Arial" charset="0"/>
              <a:ea typeface="宋体" pitchFamily="2" charset="-122"/>
            </a:endParaRPr>
          </a:p>
        </p:txBody>
      </p:sp>
      <p:sp>
        <p:nvSpPr>
          <p:cNvPr id="48" name="Rectangle 5"/>
          <p:cNvSpPr>
            <a:spLocks noGrp="1" noChangeArrowheads="1"/>
          </p:cNvSpPr>
          <p:nvPr>
            <p:ph type="title" idx="4294967295"/>
          </p:nvPr>
        </p:nvSpPr>
        <p:spPr>
          <a:xfrm>
            <a:off x="704606" y="317947"/>
            <a:ext cx="7850188" cy="561975"/>
          </a:xfrm>
        </p:spPr>
        <p:txBody>
          <a:bodyPr/>
          <a:lstStyle/>
          <a:p>
            <a:pPr>
              <a:defRPr/>
            </a:pPr>
            <a:r>
              <a:rPr lang="zh-CN" altLang="en-US" sz="3400" b="1" dirty="0">
                <a:effectLst>
                  <a:outerShdw blurRad="38100" dist="38100" dir="2700000" algn="tl">
                    <a:srgbClr val="C0C0C0"/>
                  </a:outerShdw>
                </a:effectLst>
                <a:ea typeface="黑体" pitchFamily="2" charset="-122"/>
              </a:rPr>
              <a:t>化学工程与工艺专业</a:t>
            </a:r>
          </a:p>
        </p:txBody>
      </p:sp>
      <p:sp>
        <p:nvSpPr>
          <p:cNvPr id="49" name="Rectangle 6"/>
          <p:cNvSpPr txBox="1">
            <a:spLocks noChangeArrowheads="1"/>
          </p:cNvSpPr>
          <p:nvPr/>
        </p:nvSpPr>
        <p:spPr bwMode="auto">
          <a:xfrm>
            <a:off x="701675" y="1213733"/>
            <a:ext cx="6505575" cy="360363"/>
          </a:xfrm>
          <a:prstGeom prst="rect">
            <a:avLst/>
          </a:prstGeom>
          <a:solidFill>
            <a:srgbClr val="FFFF99"/>
          </a:solidFill>
          <a:ln w="38100" cmpd="dbl">
            <a:solidFill>
              <a:srgbClr val="FF6600"/>
            </a:solidFill>
            <a:miter lim="800000"/>
            <a:headEnd/>
            <a:tailEnd/>
          </a:ln>
          <a:effectLst>
            <a:prstShdw prst="shdw17" dist="17961" dir="2700000">
              <a:srgbClr val="FF6600">
                <a:gamma/>
                <a:shade val="60000"/>
                <a:invGamma/>
              </a:srgbClr>
            </a:prstShdw>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4"/>
              </a:buBlip>
              <a:defRPr sz="3200">
                <a:solidFill>
                  <a:srgbClr val="000066"/>
                </a:solidFill>
                <a:latin typeface="+mn-lt"/>
                <a:ea typeface="+mn-ea"/>
                <a:cs typeface="+mn-cs"/>
              </a:defRPr>
            </a:lvl1pPr>
            <a:lvl2pPr marL="742950" indent="-285750" algn="l" rtl="0" eaLnBrk="0" fontAlgn="base" hangingPunct="0">
              <a:spcBef>
                <a:spcPct val="20000"/>
              </a:spcBef>
              <a:spcAft>
                <a:spcPct val="0"/>
              </a:spcAft>
              <a:buBlip>
                <a:blip r:embed="rId4"/>
              </a:buBlip>
              <a:defRPr sz="2800">
                <a:solidFill>
                  <a:srgbClr val="000066"/>
                </a:solidFill>
                <a:latin typeface="+mn-lt"/>
              </a:defRPr>
            </a:lvl2pPr>
            <a:lvl3pPr marL="1143000" indent="-228600" algn="l" rtl="0" eaLnBrk="0" fontAlgn="base" hangingPunct="0">
              <a:spcBef>
                <a:spcPct val="20000"/>
              </a:spcBef>
              <a:spcAft>
                <a:spcPct val="0"/>
              </a:spcAft>
              <a:buBlip>
                <a:blip r:embed="rId4"/>
              </a:buBlip>
              <a:defRPr sz="3200">
                <a:solidFill>
                  <a:srgbClr val="000066"/>
                </a:solidFill>
                <a:latin typeface="+mn-lt"/>
              </a:defRPr>
            </a:lvl3pPr>
            <a:lvl4pPr marL="1600200" indent="-228600" algn="l" rtl="0" eaLnBrk="0" fontAlgn="base" hangingPunct="0">
              <a:spcBef>
                <a:spcPct val="20000"/>
              </a:spcBef>
              <a:spcAft>
                <a:spcPct val="0"/>
              </a:spcAft>
              <a:buBlip>
                <a:blip r:embed="rId4"/>
              </a:buBlip>
              <a:defRPr sz="3200">
                <a:solidFill>
                  <a:srgbClr val="000066"/>
                </a:solidFill>
                <a:latin typeface="+mn-lt"/>
              </a:defRPr>
            </a:lvl4pPr>
            <a:lvl5pPr marL="2057400" indent="-228600" algn="l" rtl="0" eaLnBrk="0" fontAlgn="base" hangingPunct="0">
              <a:spcBef>
                <a:spcPct val="20000"/>
              </a:spcBef>
              <a:spcAft>
                <a:spcPct val="0"/>
              </a:spcAft>
              <a:buBlip>
                <a:blip r:embed="rId4"/>
              </a:buBlip>
              <a:defRPr sz="3200">
                <a:solidFill>
                  <a:srgbClr val="000066"/>
                </a:solidFill>
                <a:latin typeface="+mn-lt"/>
              </a:defRPr>
            </a:lvl5pPr>
            <a:lvl6pPr marL="2514600" indent="-228600" algn="l" rtl="0" eaLnBrk="0" fontAlgn="base" hangingPunct="0">
              <a:spcBef>
                <a:spcPct val="20000"/>
              </a:spcBef>
              <a:spcAft>
                <a:spcPct val="0"/>
              </a:spcAft>
              <a:buBlip>
                <a:blip r:embed="rId4"/>
              </a:buBlip>
              <a:defRPr sz="3200">
                <a:solidFill>
                  <a:srgbClr val="000066"/>
                </a:solidFill>
                <a:latin typeface="+mn-lt"/>
              </a:defRPr>
            </a:lvl6pPr>
            <a:lvl7pPr marL="2971800" indent="-228600" algn="l" rtl="0" eaLnBrk="0" fontAlgn="base" hangingPunct="0">
              <a:spcBef>
                <a:spcPct val="20000"/>
              </a:spcBef>
              <a:spcAft>
                <a:spcPct val="0"/>
              </a:spcAft>
              <a:buBlip>
                <a:blip r:embed="rId4"/>
              </a:buBlip>
              <a:defRPr sz="3200">
                <a:solidFill>
                  <a:srgbClr val="000066"/>
                </a:solidFill>
                <a:latin typeface="+mn-lt"/>
              </a:defRPr>
            </a:lvl7pPr>
            <a:lvl8pPr marL="3429000" indent="-228600" algn="l" rtl="0" eaLnBrk="0" fontAlgn="base" hangingPunct="0">
              <a:spcBef>
                <a:spcPct val="20000"/>
              </a:spcBef>
              <a:spcAft>
                <a:spcPct val="0"/>
              </a:spcAft>
              <a:buBlip>
                <a:blip r:embed="rId4"/>
              </a:buBlip>
              <a:defRPr sz="3200">
                <a:solidFill>
                  <a:srgbClr val="000066"/>
                </a:solidFill>
                <a:latin typeface="+mn-lt"/>
              </a:defRPr>
            </a:lvl8pPr>
            <a:lvl9pPr marL="3886200" indent="-228600" algn="l" rtl="0" eaLnBrk="0" fontAlgn="base" hangingPunct="0">
              <a:spcBef>
                <a:spcPct val="20000"/>
              </a:spcBef>
              <a:spcAft>
                <a:spcPct val="0"/>
              </a:spcAft>
              <a:buBlip>
                <a:blip r:embed="rId4"/>
              </a:buBlip>
              <a:defRPr sz="3200">
                <a:solidFill>
                  <a:srgbClr val="000066"/>
                </a:solidFill>
                <a:latin typeface="+mn-lt"/>
              </a:defRPr>
            </a:lvl9pPr>
          </a:lstStyle>
          <a:p>
            <a:pPr algn="ctr">
              <a:lnSpc>
                <a:spcPct val="90000"/>
              </a:lnSpc>
              <a:buFontTx/>
              <a:buNone/>
              <a:defRPr/>
            </a:pPr>
            <a:r>
              <a:rPr lang="en-US" altLang="zh-CN" sz="2000" b="1" kern="0" smtClean="0">
                <a:effectLst>
                  <a:outerShdw blurRad="38100" dist="38100" dir="2700000" algn="tl">
                    <a:srgbClr val="000000"/>
                  </a:outerShdw>
                </a:effectLst>
                <a:latin typeface="Georgia" pitchFamily="18" charset="0"/>
                <a:ea typeface="黑体" pitchFamily="2" charset="-122"/>
              </a:rPr>
              <a:t>1980</a:t>
            </a:r>
            <a:r>
              <a:rPr lang="zh-CN" altLang="en-US" sz="2000" b="1" kern="0" smtClean="0">
                <a:effectLst>
                  <a:outerShdw blurRad="38100" dist="38100" dir="2700000" algn="tl">
                    <a:srgbClr val="000000"/>
                  </a:outerShdw>
                </a:effectLst>
                <a:latin typeface="Georgia" pitchFamily="18" charset="0"/>
                <a:ea typeface="黑体" pitchFamily="2" charset="-122"/>
              </a:rPr>
              <a:t>年合肥联合大学建校、</a:t>
            </a:r>
            <a:r>
              <a:rPr lang="en-US" altLang="zh-CN" sz="2000" b="1" kern="0" smtClean="0">
                <a:effectLst>
                  <a:outerShdw blurRad="38100" dist="38100" dir="2700000" algn="tl">
                    <a:srgbClr val="000000"/>
                  </a:outerShdw>
                </a:effectLst>
                <a:latin typeface="Georgia" pitchFamily="18" charset="0"/>
                <a:ea typeface="黑体" pitchFamily="2" charset="-122"/>
              </a:rPr>
              <a:t>1983</a:t>
            </a:r>
            <a:r>
              <a:rPr lang="zh-CN" altLang="en-US" sz="2000" b="1" kern="0" smtClean="0">
                <a:effectLst>
                  <a:outerShdw blurRad="38100" dist="38100" dir="2700000" algn="tl">
                    <a:srgbClr val="000000"/>
                  </a:outerShdw>
                </a:effectLst>
                <a:latin typeface="Georgia" pitchFamily="18" charset="0"/>
                <a:ea typeface="黑体" pitchFamily="2" charset="-122"/>
              </a:rPr>
              <a:t>年环境与化学工程系</a:t>
            </a:r>
            <a:endParaRPr lang="zh-CN" altLang="en-US" sz="2000" b="1" kern="0">
              <a:effectLst>
                <a:outerShdw blurRad="38100" dist="38100" dir="2700000" algn="tl">
                  <a:srgbClr val="000000"/>
                </a:outerShdw>
              </a:effectLst>
              <a:latin typeface="Georgia" pitchFamily="18" charset="0"/>
              <a:ea typeface="黑体" pitchFamily="2" charset="-122"/>
            </a:endParaRPr>
          </a:p>
        </p:txBody>
      </p:sp>
      <p:sp>
        <p:nvSpPr>
          <p:cNvPr id="50" name="Text Box 7"/>
          <p:cNvSpPr txBox="1">
            <a:spLocks noChangeArrowheads="1"/>
          </p:cNvSpPr>
          <p:nvPr/>
        </p:nvSpPr>
        <p:spPr bwMode="auto">
          <a:xfrm>
            <a:off x="7546975" y="558096"/>
            <a:ext cx="1223963" cy="404812"/>
          </a:xfrm>
          <a:prstGeom prst="rect">
            <a:avLst/>
          </a:prstGeom>
          <a:solidFill>
            <a:srgbClr val="CCFFFF"/>
          </a:solidFill>
          <a:ln w="38100" cmpd="dbl">
            <a:solidFill>
              <a:srgbClr val="FF6600"/>
            </a:solidFill>
            <a:miter lim="800000"/>
            <a:headEnd/>
            <a:tailEnd/>
          </a:ln>
          <a:effectLst>
            <a:prstShdw prst="shdw17" dist="17961" dir="2700000">
              <a:srgbClr val="993D00"/>
            </a:prstShdw>
          </a:effectLst>
        </p:spPr>
        <p:txBody>
          <a:bodyPr>
            <a:spAutoFit/>
          </a:bodyPr>
          <a:lstStyle/>
          <a:p>
            <a:pPr algn="ctr" eaLnBrk="1" hangingPunct="1"/>
            <a:r>
              <a:rPr lang="zh-CN" altLang="en-US" sz="1800" b="1">
                <a:effectLst/>
                <a:latin typeface="Arial" pitchFamily="34" charset="0"/>
                <a:ea typeface="黑体" pitchFamily="49" charset="-122"/>
              </a:rPr>
              <a:t>精细化工</a:t>
            </a:r>
          </a:p>
        </p:txBody>
      </p:sp>
      <p:sp>
        <p:nvSpPr>
          <p:cNvPr id="51" name="Text Box 8"/>
          <p:cNvSpPr txBox="1">
            <a:spLocks noChangeArrowheads="1"/>
          </p:cNvSpPr>
          <p:nvPr/>
        </p:nvSpPr>
        <p:spPr bwMode="auto">
          <a:xfrm>
            <a:off x="7620000" y="1207383"/>
            <a:ext cx="1150938" cy="404813"/>
          </a:xfrm>
          <a:prstGeom prst="rect">
            <a:avLst/>
          </a:prstGeom>
          <a:solidFill>
            <a:srgbClr val="CCFFFF"/>
          </a:solidFill>
          <a:ln w="38100" cmpd="dbl">
            <a:solidFill>
              <a:srgbClr val="FF6600"/>
            </a:solidFill>
            <a:miter lim="800000"/>
            <a:headEnd/>
            <a:tailEnd/>
          </a:ln>
          <a:effectLst>
            <a:prstShdw prst="shdw17" dist="17961" dir="2700000">
              <a:srgbClr val="FF6600">
                <a:gamma/>
                <a:shade val="60000"/>
                <a:invGamma/>
              </a:srgbClr>
            </a:prstShdw>
          </a:effectLst>
        </p:spPr>
        <p:txBody>
          <a:bodyPr>
            <a:spAutoFit/>
          </a:bodyPr>
          <a:lstStyle/>
          <a:p>
            <a:pPr algn="ctr" eaLnBrk="1" hangingPunct="1">
              <a:defRPr/>
            </a:pPr>
            <a:r>
              <a:rPr lang="zh-CN" altLang="en-US" sz="1800" b="1">
                <a:effectLst>
                  <a:outerShdw blurRad="38100" dist="38100" dir="2700000" algn="tl">
                    <a:srgbClr val="FFFFFF"/>
                  </a:outerShdw>
                </a:effectLst>
                <a:latin typeface="Arial" charset="0"/>
                <a:ea typeface="黑体" pitchFamily="2" charset="-122"/>
              </a:rPr>
              <a:t>环境监测</a:t>
            </a:r>
          </a:p>
        </p:txBody>
      </p:sp>
      <p:sp>
        <p:nvSpPr>
          <p:cNvPr id="52" name="Text Box 9"/>
          <p:cNvSpPr txBox="1">
            <a:spLocks noChangeArrowheads="1"/>
          </p:cNvSpPr>
          <p:nvPr/>
        </p:nvSpPr>
        <p:spPr bwMode="auto">
          <a:xfrm>
            <a:off x="7626350" y="1783646"/>
            <a:ext cx="1001713" cy="404812"/>
          </a:xfrm>
          <a:prstGeom prst="rect">
            <a:avLst/>
          </a:prstGeom>
          <a:solidFill>
            <a:srgbClr val="CCFFFF"/>
          </a:solidFill>
          <a:ln w="38100" cmpd="dbl">
            <a:solidFill>
              <a:srgbClr val="FF6600"/>
            </a:solidFill>
            <a:miter lim="800000"/>
            <a:headEnd/>
            <a:tailEnd/>
          </a:ln>
          <a:effectLst>
            <a:prstShdw prst="shdw17" dist="17961" dir="2700000">
              <a:srgbClr val="FF6600">
                <a:gamma/>
                <a:shade val="60000"/>
                <a:invGamma/>
              </a:srgbClr>
            </a:prstShdw>
          </a:effectLst>
        </p:spPr>
        <p:txBody>
          <a:bodyPr>
            <a:spAutoFit/>
          </a:bodyPr>
          <a:lstStyle/>
          <a:p>
            <a:pPr algn="ctr" eaLnBrk="1" hangingPunct="1">
              <a:defRPr/>
            </a:pPr>
            <a:r>
              <a:rPr lang="zh-CN" altLang="en-US" sz="1800" b="1">
                <a:effectLst>
                  <a:outerShdw blurRad="38100" dist="38100" dir="2700000" algn="tl">
                    <a:srgbClr val="FFFFFF"/>
                  </a:outerShdw>
                </a:effectLst>
                <a:latin typeface="Arial" charset="0"/>
                <a:ea typeface="黑体" pitchFamily="2" charset="-122"/>
              </a:rPr>
              <a:t>微生物</a:t>
            </a:r>
          </a:p>
        </p:txBody>
      </p:sp>
      <p:sp>
        <p:nvSpPr>
          <p:cNvPr id="53" name="AutoShape 10"/>
          <p:cNvSpPr>
            <a:spLocks/>
          </p:cNvSpPr>
          <p:nvPr/>
        </p:nvSpPr>
        <p:spPr bwMode="auto">
          <a:xfrm>
            <a:off x="7331075" y="753358"/>
            <a:ext cx="144463" cy="1295400"/>
          </a:xfrm>
          <a:prstGeom prst="leftBrace">
            <a:avLst>
              <a:gd name="adj1" fmla="val 74725"/>
              <a:gd name="adj2" fmla="val 50000"/>
            </a:avLst>
          </a:prstGeom>
          <a:noFill/>
          <a:ln w="28575">
            <a:solidFill>
              <a:srgbClr val="800000"/>
            </a:solidFill>
            <a:round/>
            <a:headEnd/>
            <a:tailEnd/>
          </a:ln>
          <a:effectLst>
            <a:prstShdw prst="shdw17" dist="17961" dir="2700000">
              <a:srgbClr val="800000">
                <a:gamma/>
                <a:shade val="60000"/>
                <a:invGamma/>
              </a:srgbClr>
            </a:prstShdw>
          </a:effectLst>
        </p:spPr>
        <p:txBody>
          <a:bodyPr wrap="none" anchor="ctr"/>
          <a:lstStyle/>
          <a:p>
            <a:endParaRPr lang="zh-CN" altLang="en-US">
              <a:effectLst>
                <a:outerShdw blurRad="38100" dist="38100" dir="2700000" algn="tl">
                  <a:srgbClr val="C0C0C0"/>
                </a:outerShdw>
              </a:effectLst>
              <a:ea typeface="宋体" pitchFamily="2" charset="-122"/>
            </a:endParaRPr>
          </a:p>
        </p:txBody>
      </p:sp>
      <p:sp>
        <p:nvSpPr>
          <p:cNvPr id="54" name="AutoShape 11"/>
          <p:cNvSpPr>
            <a:spLocks noChangeArrowheads="1"/>
          </p:cNvSpPr>
          <p:nvPr/>
        </p:nvSpPr>
        <p:spPr bwMode="auto">
          <a:xfrm rot="5400000">
            <a:off x="3367268" y="1671483"/>
            <a:ext cx="396876" cy="28733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solidFill>
              <a:schemeClr val="tx1"/>
            </a:solidFill>
            <a:miter lim="800000"/>
            <a:headEnd/>
            <a:tailEnd/>
          </a:ln>
          <a:effectLst/>
        </p:spPr>
        <p:txBody>
          <a:bodyPr rot="10800000" vert="eaVert" wrap="none" anchor="ctr"/>
          <a:lstStyle/>
          <a:p>
            <a:pPr algn="ctr" eaLnBrk="1" hangingPunct="1">
              <a:defRPr/>
            </a:pPr>
            <a:endParaRPr lang="zh-CN" altLang="en-US" sz="1800">
              <a:effectLst>
                <a:outerShdw blurRad="38100" dist="38100" dir="2700000" algn="tl">
                  <a:srgbClr val="FFFFFF"/>
                </a:outerShdw>
              </a:effectLst>
              <a:latin typeface="Arial" charset="0"/>
              <a:ea typeface="宋体" pitchFamily="2" charset="-122"/>
            </a:endParaRPr>
          </a:p>
        </p:txBody>
      </p:sp>
      <p:sp>
        <p:nvSpPr>
          <p:cNvPr id="55" name="Rectangle 12"/>
          <p:cNvSpPr>
            <a:spLocks noChangeArrowheads="1"/>
          </p:cNvSpPr>
          <p:nvPr/>
        </p:nvSpPr>
        <p:spPr bwMode="auto">
          <a:xfrm>
            <a:off x="2120900" y="2063690"/>
            <a:ext cx="3046412" cy="360363"/>
          </a:xfrm>
          <a:prstGeom prst="rect">
            <a:avLst/>
          </a:prstGeom>
          <a:solidFill>
            <a:srgbClr val="FFFF99"/>
          </a:solidFill>
          <a:ln w="38100" cmpd="dbl">
            <a:solidFill>
              <a:srgbClr val="FF6600"/>
            </a:solidFill>
            <a:miter lim="800000"/>
            <a:headEnd/>
            <a:tailEnd/>
          </a:ln>
          <a:effectLst>
            <a:prstShdw prst="shdw17" dist="17961" dir="2700000">
              <a:srgbClr val="FF6600">
                <a:gamma/>
                <a:shade val="60000"/>
                <a:invGamma/>
              </a:srgbClr>
            </a:prstShdw>
          </a:effectLst>
        </p:spPr>
        <p:txBody>
          <a:bodyPr/>
          <a:lstStyle/>
          <a:p>
            <a:pPr marL="342900" indent="-342900" algn="ctr">
              <a:lnSpc>
                <a:spcPct val="90000"/>
              </a:lnSpc>
              <a:spcBef>
                <a:spcPct val="20000"/>
              </a:spcBef>
              <a:defRPr/>
            </a:pPr>
            <a:r>
              <a:rPr lang="en-US" altLang="zh-CN" sz="2000" b="1" dirty="0">
                <a:solidFill>
                  <a:srgbClr val="000066"/>
                </a:solidFill>
                <a:effectLst>
                  <a:outerShdw blurRad="38100" dist="38100" dir="2700000" algn="tl">
                    <a:srgbClr val="000000"/>
                  </a:outerShdw>
                </a:effectLst>
                <a:ea typeface="黑体" pitchFamily="2" charset="-122"/>
              </a:rPr>
              <a:t>1988</a:t>
            </a:r>
            <a:r>
              <a:rPr lang="zh-CN" altLang="en-US" sz="2000" b="1" dirty="0">
                <a:solidFill>
                  <a:srgbClr val="000066"/>
                </a:solidFill>
                <a:effectLst>
                  <a:outerShdw blurRad="38100" dist="38100" dir="2700000" algn="tl">
                    <a:srgbClr val="000000"/>
                  </a:outerShdw>
                </a:effectLst>
                <a:ea typeface="黑体" pitchFamily="2" charset="-122"/>
              </a:rPr>
              <a:t>年更名为化学工程系</a:t>
            </a:r>
          </a:p>
        </p:txBody>
      </p:sp>
      <p:sp>
        <p:nvSpPr>
          <p:cNvPr id="56" name="Text Box 13"/>
          <p:cNvSpPr txBox="1">
            <a:spLocks noChangeArrowheads="1"/>
          </p:cNvSpPr>
          <p:nvPr/>
        </p:nvSpPr>
        <p:spPr bwMode="auto">
          <a:xfrm>
            <a:off x="5484812" y="2393058"/>
            <a:ext cx="1068388" cy="338554"/>
          </a:xfrm>
          <a:prstGeom prst="rect">
            <a:avLst/>
          </a:prstGeom>
          <a:solidFill>
            <a:srgbClr val="CCFFFF"/>
          </a:solidFill>
          <a:ln w="38100" cmpd="dbl">
            <a:solidFill>
              <a:srgbClr val="FF6600"/>
            </a:solidFill>
            <a:miter lim="800000"/>
            <a:headEnd/>
            <a:tailEnd/>
          </a:ln>
          <a:effectLst>
            <a:prstShdw prst="shdw17" dist="17961" dir="2700000">
              <a:srgbClr val="FF6600">
                <a:gamma/>
                <a:shade val="60000"/>
                <a:invGamma/>
              </a:srgbClr>
            </a:prstShdw>
          </a:effectLst>
        </p:spPr>
        <p:txBody>
          <a:bodyPr wrap="square">
            <a:spAutoFit/>
          </a:bodyPr>
          <a:lstStyle/>
          <a:p>
            <a:pPr algn="ctr" eaLnBrk="1" hangingPunct="1">
              <a:defRPr/>
            </a:pPr>
            <a:r>
              <a:rPr lang="zh-CN" altLang="en-US" sz="1600" b="1" dirty="0">
                <a:effectLst>
                  <a:outerShdw blurRad="38100" dist="38100" dir="2700000" algn="tl">
                    <a:srgbClr val="FFFFFF"/>
                  </a:outerShdw>
                </a:effectLst>
                <a:latin typeface="Arial" charset="0"/>
                <a:ea typeface="黑体" pitchFamily="2" charset="-122"/>
              </a:rPr>
              <a:t>生物工程</a:t>
            </a:r>
          </a:p>
        </p:txBody>
      </p:sp>
      <p:sp>
        <p:nvSpPr>
          <p:cNvPr id="57" name="Text Box 14"/>
          <p:cNvSpPr txBox="1">
            <a:spLocks noChangeArrowheads="1"/>
          </p:cNvSpPr>
          <p:nvPr/>
        </p:nvSpPr>
        <p:spPr bwMode="auto">
          <a:xfrm>
            <a:off x="5461793" y="1793129"/>
            <a:ext cx="1091407" cy="338554"/>
          </a:xfrm>
          <a:prstGeom prst="rect">
            <a:avLst/>
          </a:prstGeom>
          <a:solidFill>
            <a:srgbClr val="CCFFFF"/>
          </a:solidFill>
          <a:ln w="38100" cmpd="dbl">
            <a:solidFill>
              <a:srgbClr val="FF6600"/>
            </a:solidFill>
            <a:miter lim="800000"/>
            <a:headEnd/>
            <a:tailEnd/>
          </a:ln>
          <a:effectLst>
            <a:prstShdw prst="shdw17" dist="17961" dir="2700000">
              <a:srgbClr val="993D00"/>
            </a:prstShdw>
          </a:effectLst>
        </p:spPr>
        <p:txBody>
          <a:bodyPr wrap="square">
            <a:spAutoFit/>
          </a:bodyPr>
          <a:lstStyle/>
          <a:p>
            <a:pPr algn="ctr" eaLnBrk="1" hangingPunct="1"/>
            <a:r>
              <a:rPr lang="zh-CN" altLang="en-US" sz="1600" b="1">
                <a:effectLst/>
                <a:latin typeface="Arial" pitchFamily="34" charset="0"/>
                <a:ea typeface="黑体" pitchFamily="49" charset="-122"/>
              </a:rPr>
              <a:t>化学工程</a:t>
            </a:r>
          </a:p>
        </p:txBody>
      </p:sp>
      <p:sp>
        <p:nvSpPr>
          <p:cNvPr id="58" name="AutoShape 15"/>
          <p:cNvSpPr>
            <a:spLocks/>
          </p:cNvSpPr>
          <p:nvPr/>
        </p:nvSpPr>
        <p:spPr bwMode="auto">
          <a:xfrm>
            <a:off x="5216525" y="2008883"/>
            <a:ext cx="144462" cy="576263"/>
          </a:xfrm>
          <a:prstGeom prst="leftBrace">
            <a:avLst>
              <a:gd name="adj1" fmla="val 33242"/>
              <a:gd name="adj2" fmla="val 50000"/>
            </a:avLst>
          </a:prstGeom>
          <a:noFill/>
          <a:ln w="28575">
            <a:solidFill>
              <a:srgbClr val="993300"/>
            </a:solidFill>
            <a:round/>
            <a:headEnd/>
            <a:tailEnd/>
          </a:ln>
          <a:effectLst>
            <a:prstShdw prst="shdw17" dist="17961" dir="2700000">
              <a:srgbClr val="993300">
                <a:gamma/>
                <a:shade val="60000"/>
                <a:invGamma/>
              </a:srgbClr>
            </a:prstShdw>
          </a:effectLst>
        </p:spPr>
        <p:txBody>
          <a:bodyPr wrap="none" anchor="ctr"/>
          <a:lstStyle/>
          <a:p>
            <a:endParaRPr lang="zh-CN" altLang="en-US" sz="1600">
              <a:effectLst>
                <a:outerShdw blurRad="38100" dist="38100" dir="2700000" algn="tl">
                  <a:srgbClr val="C0C0C0"/>
                </a:outerShdw>
              </a:effectLst>
              <a:ea typeface="宋体" pitchFamily="2" charset="-122"/>
            </a:endParaRPr>
          </a:p>
        </p:txBody>
      </p:sp>
      <p:sp>
        <p:nvSpPr>
          <p:cNvPr id="59" name="AutoShape 16"/>
          <p:cNvSpPr>
            <a:spLocks noChangeArrowheads="1"/>
          </p:cNvSpPr>
          <p:nvPr/>
        </p:nvSpPr>
        <p:spPr bwMode="auto">
          <a:xfrm rot="5400000">
            <a:off x="3292740" y="2601235"/>
            <a:ext cx="534457" cy="28733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solidFill>
              <a:schemeClr val="tx1"/>
            </a:solidFill>
            <a:miter lim="800000"/>
            <a:headEnd/>
            <a:tailEnd/>
          </a:ln>
          <a:effectLst/>
        </p:spPr>
        <p:txBody>
          <a:bodyPr rot="10800000" vert="eaVert" wrap="none" anchor="ctr"/>
          <a:lstStyle/>
          <a:p>
            <a:pPr algn="ctr" eaLnBrk="1" hangingPunct="1">
              <a:defRPr/>
            </a:pPr>
            <a:endParaRPr lang="zh-CN" altLang="en-US" sz="1800">
              <a:effectLst>
                <a:outerShdw blurRad="38100" dist="38100" dir="2700000" algn="tl">
                  <a:srgbClr val="FFFFFF"/>
                </a:outerShdw>
              </a:effectLst>
              <a:latin typeface="Arial" charset="0"/>
              <a:ea typeface="宋体" pitchFamily="2" charset="-122"/>
            </a:endParaRPr>
          </a:p>
        </p:txBody>
      </p:sp>
      <p:sp>
        <p:nvSpPr>
          <p:cNvPr id="60" name="Rectangle 17"/>
          <p:cNvSpPr>
            <a:spLocks noChangeArrowheads="1"/>
          </p:cNvSpPr>
          <p:nvPr/>
        </p:nvSpPr>
        <p:spPr bwMode="auto">
          <a:xfrm>
            <a:off x="1617050" y="3041578"/>
            <a:ext cx="3830637" cy="360363"/>
          </a:xfrm>
          <a:prstGeom prst="rect">
            <a:avLst/>
          </a:prstGeom>
          <a:solidFill>
            <a:srgbClr val="FFFF99"/>
          </a:solidFill>
          <a:ln w="38100" cmpd="dbl">
            <a:solidFill>
              <a:srgbClr val="FF6600"/>
            </a:solidFill>
            <a:miter lim="800000"/>
            <a:headEnd/>
            <a:tailEnd/>
          </a:ln>
          <a:effectLst/>
        </p:spPr>
        <p:txBody>
          <a:bodyPr/>
          <a:lstStyle/>
          <a:p>
            <a:pPr marL="342900" indent="-342900" algn="ctr">
              <a:lnSpc>
                <a:spcPct val="90000"/>
              </a:lnSpc>
              <a:spcBef>
                <a:spcPct val="20000"/>
              </a:spcBef>
              <a:defRPr/>
            </a:pPr>
            <a:r>
              <a:rPr lang="en-US" altLang="zh-CN" sz="2000" b="1">
                <a:solidFill>
                  <a:srgbClr val="000066"/>
                </a:solidFill>
                <a:effectLst>
                  <a:outerShdw blurRad="38100" dist="38100" dir="2700000" algn="tl">
                    <a:srgbClr val="000000"/>
                  </a:outerShdw>
                </a:effectLst>
                <a:ea typeface="黑体" pitchFamily="2" charset="-122"/>
              </a:rPr>
              <a:t>1998</a:t>
            </a:r>
            <a:r>
              <a:rPr lang="zh-CN" altLang="en-US" sz="2000" b="1">
                <a:solidFill>
                  <a:srgbClr val="000066"/>
                </a:solidFill>
                <a:effectLst>
                  <a:outerShdw blurRad="38100" dist="38100" dir="2700000" algn="tl">
                    <a:srgbClr val="000000"/>
                  </a:outerShdw>
                </a:effectLst>
                <a:ea typeface="黑体" pitchFamily="2" charset="-122"/>
              </a:rPr>
              <a:t>年更名为化学与生物工程系</a:t>
            </a:r>
          </a:p>
        </p:txBody>
      </p:sp>
      <p:sp>
        <p:nvSpPr>
          <p:cNvPr id="61" name="Rectangle 19"/>
          <p:cNvSpPr>
            <a:spLocks noChangeArrowheads="1"/>
          </p:cNvSpPr>
          <p:nvPr/>
        </p:nvSpPr>
        <p:spPr bwMode="auto">
          <a:xfrm>
            <a:off x="2109176" y="3538152"/>
            <a:ext cx="3124200" cy="360363"/>
          </a:xfrm>
          <a:prstGeom prst="rect">
            <a:avLst/>
          </a:prstGeom>
          <a:solidFill>
            <a:srgbClr val="CCFFFF"/>
          </a:solidFill>
          <a:ln w="38100" cmpd="dbl">
            <a:solidFill>
              <a:srgbClr val="FF6600"/>
            </a:solidFill>
            <a:miter lim="800000"/>
            <a:headEnd/>
            <a:tailEnd/>
          </a:ln>
          <a:effectLst>
            <a:prstShdw prst="shdw17" dist="17961" dir="2700000">
              <a:srgbClr val="FF6600">
                <a:gamma/>
                <a:shade val="60000"/>
                <a:invGamma/>
              </a:srgbClr>
            </a:prstShdw>
          </a:effectLst>
        </p:spPr>
        <p:txBody>
          <a:bodyPr/>
          <a:lstStyle/>
          <a:p>
            <a:pPr marL="342900" indent="-342900" algn="ctr">
              <a:lnSpc>
                <a:spcPct val="90000"/>
              </a:lnSpc>
              <a:spcBef>
                <a:spcPct val="20000"/>
              </a:spcBef>
              <a:defRPr/>
            </a:pPr>
            <a:r>
              <a:rPr lang="en-US" altLang="zh-CN" sz="2000" b="1" dirty="0">
                <a:solidFill>
                  <a:srgbClr val="FF0000"/>
                </a:solidFill>
                <a:effectLst>
                  <a:outerShdw blurRad="38100" dist="38100" dir="2700000" algn="tl">
                    <a:srgbClr val="000000"/>
                  </a:outerShdw>
                </a:effectLst>
                <a:ea typeface="黑体" pitchFamily="2" charset="-122"/>
              </a:rPr>
              <a:t>1998</a:t>
            </a:r>
            <a:r>
              <a:rPr lang="zh-CN" altLang="en-US" sz="2000" b="1" dirty="0">
                <a:solidFill>
                  <a:srgbClr val="FF0000"/>
                </a:solidFill>
                <a:effectLst>
                  <a:outerShdw blurRad="38100" dist="38100" dir="2700000" algn="tl">
                    <a:srgbClr val="000000"/>
                  </a:outerShdw>
                </a:effectLst>
                <a:ea typeface="黑体" pitchFamily="2" charset="-122"/>
              </a:rPr>
              <a:t>年国家专业名称规范</a:t>
            </a:r>
          </a:p>
        </p:txBody>
      </p:sp>
      <p:sp>
        <p:nvSpPr>
          <p:cNvPr id="62" name="Text Box 20"/>
          <p:cNvSpPr txBox="1">
            <a:spLocks noChangeArrowheads="1"/>
          </p:cNvSpPr>
          <p:nvPr/>
        </p:nvSpPr>
        <p:spPr bwMode="auto">
          <a:xfrm>
            <a:off x="5720737" y="3316216"/>
            <a:ext cx="1092201" cy="338554"/>
          </a:xfrm>
          <a:prstGeom prst="rect">
            <a:avLst/>
          </a:prstGeom>
          <a:solidFill>
            <a:srgbClr val="CCFFFF"/>
          </a:solidFill>
          <a:ln w="38100" cmpd="dbl">
            <a:solidFill>
              <a:srgbClr val="FF6600"/>
            </a:solidFill>
            <a:miter lim="800000"/>
            <a:headEnd/>
            <a:tailEnd/>
          </a:ln>
          <a:effectLst>
            <a:prstShdw prst="shdw17" dist="17961" dir="2700000">
              <a:srgbClr val="FF6600">
                <a:gamma/>
                <a:shade val="60000"/>
                <a:invGamma/>
              </a:srgbClr>
            </a:prstShdw>
          </a:effectLst>
        </p:spPr>
        <p:txBody>
          <a:bodyPr wrap="square">
            <a:spAutoFit/>
          </a:bodyPr>
          <a:lstStyle/>
          <a:p>
            <a:pPr algn="ctr" eaLnBrk="1" hangingPunct="1">
              <a:defRPr/>
            </a:pPr>
            <a:r>
              <a:rPr lang="zh-CN" altLang="en-US" sz="1600" b="1">
                <a:effectLst>
                  <a:outerShdw blurRad="38100" dist="38100" dir="2700000" algn="tl">
                    <a:srgbClr val="FFFFFF"/>
                  </a:outerShdw>
                </a:effectLst>
                <a:latin typeface="Arial" charset="0"/>
                <a:ea typeface="黑体" pitchFamily="2" charset="-122"/>
              </a:rPr>
              <a:t>生物工程</a:t>
            </a:r>
          </a:p>
        </p:txBody>
      </p:sp>
      <p:sp>
        <p:nvSpPr>
          <p:cNvPr id="63" name="Text Box 21"/>
          <p:cNvSpPr txBox="1">
            <a:spLocks noChangeArrowheads="1"/>
          </p:cNvSpPr>
          <p:nvPr/>
        </p:nvSpPr>
        <p:spPr bwMode="auto">
          <a:xfrm>
            <a:off x="5687401" y="2809192"/>
            <a:ext cx="1125538" cy="338554"/>
          </a:xfrm>
          <a:prstGeom prst="rect">
            <a:avLst/>
          </a:prstGeom>
          <a:solidFill>
            <a:srgbClr val="CCFFFF"/>
          </a:solidFill>
          <a:ln w="38100" cmpd="dbl">
            <a:solidFill>
              <a:srgbClr val="FF6600"/>
            </a:solidFill>
            <a:miter lim="800000"/>
            <a:headEnd/>
            <a:tailEnd/>
          </a:ln>
          <a:effectLst>
            <a:prstShdw prst="shdw17" dist="17961" dir="2700000">
              <a:srgbClr val="FF6600">
                <a:gamma/>
                <a:shade val="60000"/>
                <a:invGamma/>
              </a:srgbClr>
            </a:prstShdw>
          </a:effectLst>
        </p:spPr>
        <p:txBody>
          <a:bodyPr wrap="square">
            <a:spAutoFit/>
          </a:bodyPr>
          <a:lstStyle/>
          <a:p>
            <a:pPr algn="ctr" eaLnBrk="1" hangingPunct="1">
              <a:defRPr/>
            </a:pPr>
            <a:r>
              <a:rPr lang="zh-CN" altLang="en-US" sz="1600" b="1">
                <a:effectLst>
                  <a:outerShdw blurRad="38100" dist="38100" dir="2700000" algn="tl">
                    <a:srgbClr val="FFFFFF"/>
                  </a:outerShdw>
                </a:effectLst>
                <a:latin typeface="Arial" charset="0"/>
                <a:ea typeface="黑体" pitchFamily="2" charset="-122"/>
              </a:rPr>
              <a:t>化学工程</a:t>
            </a:r>
          </a:p>
        </p:txBody>
      </p:sp>
      <p:sp>
        <p:nvSpPr>
          <p:cNvPr id="64" name="AutoShape 22"/>
          <p:cNvSpPr>
            <a:spLocks/>
          </p:cNvSpPr>
          <p:nvPr/>
        </p:nvSpPr>
        <p:spPr bwMode="auto">
          <a:xfrm>
            <a:off x="5488962" y="2955853"/>
            <a:ext cx="144463" cy="576263"/>
          </a:xfrm>
          <a:prstGeom prst="leftBrace">
            <a:avLst>
              <a:gd name="adj1" fmla="val 33242"/>
              <a:gd name="adj2" fmla="val 50000"/>
            </a:avLst>
          </a:prstGeom>
          <a:noFill/>
          <a:ln w="28575">
            <a:solidFill>
              <a:srgbClr val="993300"/>
            </a:solidFill>
            <a:round/>
            <a:headEnd/>
            <a:tailEnd/>
          </a:ln>
          <a:effectLst>
            <a:prstShdw prst="shdw17" dist="17961" dir="2700000">
              <a:srgbClr val="993300">
                <a:gamma/>
                <a:shade val="60000"/>
                <a:invGamma/>
              </a:srgbClr>
            </a:prstShdw>
          </a:effectLst>
        </p:spPr>
        <p:txBody>
          <a:bodyPr wrap="none" anchor="ctr"/>
          <a:lstStyle/>
          <a:p>
            <a:endParaRPr lang="zh-CN" altLang="en-US" sz="1600">
              <a:effectLst>
                <a:outerShdw blurRad="38100" dist="38100" dir="2700000" algn="tl">
                  <a:srgbClr val="C0C0C0"/>
                </a:outerShdw>
              </a:effectLst>
              <a:ea typeface="宋体" pitchFamily="2" charset="-122"/>
            </a:endParaRPr>
          </a:p>
        </p:txBody>
      </p:sp>
      <p:sp>
        <p:nvSpPr>
          <p:cNvPr id="65" name="Rectangle 23"/>
          <p:cNvSpPr>
            <a:spLocks noChangeArrowheads="1"/>
          </p:cNvSpPr>
          <p:nvPr/>
        </p:nvSpPr>
        <p:spPr bwMode="auto">
          <a:xfrm>
            <a:off x="1792288" y="4367361"/>
            <a:ext cx="3822700" cy="360363"/>
          </a:xfrm>
          <a:prstGeom prst="rect">
            <a:avLst/>
          </a:prstGeom>
          <a:solidFill>
            <a:srgbClr val="FFFF99"/>
          </a:solidFill>
          <a:ln w="38100" cmpd="dbl">
            <a:solidFill>
              <a:srgbClr val="FF6600"/>
            </a:solidFill>
            <a:miter lim="800000"/>
            <a:headEnd/>
            <a:tailEnd/>
          </a:ln>
          <a:effectLst>
            <a:prstShdw prst="shdw17" dist="17961" dir="2700000">
              <a:srgbClr val="FF6600">
                <a:gamma/>
                <a:shade val="60000"/>
                <a:invGamma/>
              </a:srgbClr>
            </a:prstShdw>
          </a:effectLst>
        </p:spPr>
        <p:txBody>
          <a:bodyPr/>
          <a:lstStyle/>
          <a:p>
            <a:pPr marL="342900" indent="-342900" algn="ctr">
              <a:lnSpc>
                <a:spcPct val="90000"/>
              </a:lnSpc>
              <a:spcBef>
                <a:spcPct val="20000"/>
              </a:spcBef>
              <a:defRPr/>
            </a:pPr>
            <a:r>
              <a:rPr lang="en-US" altLang="zh-CN" sz="2000" b="1">
                <a:solidFill>
                  <a:srgbClr val="000066"/>
                </a:solidFill>
                <a:effectLst>
                  <a:outerShdw blurRad="38100" dist="38100" dir="2700000" algn="tl">
                    <a:srgbClr val="000000"/>
                  </a:outerShdw>
                </a:effectLst>
                <a:ea typeface="黑体" pitchFamily="2" charset="-122"/>
              </a:rPr>
              <a:t>2003</a:t>
            </a:r>
            <a:r>
              <a:rPr lang="zh-CN" altLang="en-US" sz="2000" b="1">
                <a:solidFill>
                  <a:srgbClr val="000066"/>
                </a:solidFill>
                <a:effectLst>
                  <a:outerShdw blurRad="38100" dist="38100" dir="2700000" algn="tl">
                    <a:srgbClr val="000000"/>
                  </a:outerShdw>
                </a:effectLst>
                <a:ea typeface="黑体" pitchFamily="2" charset="-122"/>
              </a:rPr>
              <a:t>年更名为化学与材料工程系</a:t>
            </a:r>
          </a:p>
        </p:txBody>
      </p:sp>
      <p:sp>
        <p:nvSpPr>
          <p:cNvPr id="66" name="Text Box 25"/>
          <p:cNvSpPr txBox="1">
            <a:spLocks noChangeArrowheads="1"/>
          </p:cNvSpPr>
          <p:nvPr/>
        </p:nvSpPr>
        <p:spPr bwMode="auto">
          <a:xfrm>
            <a:off x="6337096" y="4333013"/>
            <a:ext cx="1870379" cy="338554"/>
          </a:xfrm>
          <a:prstGeom prst="rect">
            <a:avLst/>
          </a:prstGeom>
          <a:solidFill>
            <a:srgbClr val="FFFF99"/>
          </a:solidFill>
          <a:ln w="38100" cmpd="dbl">
            <a:solidFill>
              <a:srgbClr val="FF6600"/>
            </a:solidFill>
            <a:miter lim="800000"/>
            <a:headEnd/>
            <a:tailEnd/>
          </a:ln>
          <a:effectLst>
            <a:prstShdw prst="shdw17" dist="17961" dir="2700000">
              <a:srgbClr val="FF6600">
                <a:gamma/>
                <a:shade val="60000"/>
                <a:invGamma/>
              </a:srgbClr>
            </a:prstShdw>
          </a:effectLst>
        </p:spPr>
        <p:txBody>
          <a:bodyPr wrap="square">
            <a:spAutoFit/>
          </a:bodyPr>
          <a:lstStyle/>
          <a:p>
            <a:pPr algn="ctr" eaLnBrk="1" hangingPunct="1">
              <a:defRPr/>
            </a:pPr>
            <a:r>
              <a:rPr lang="zh-CN" altLang="en-US" sz="1600" b="1" dirty="0">
                <a:solidFill>
                  <a:srgbClr val="FF0000"/>
                </a:solidFill>
                <a:effectLst>
                  <a:outerShdw blurRad="38100" dist="38100" dir="2700000" algn="tl">
                    <a:srgbClr val="000000"/>
                  </a:outerShdw>
                </a:effectLst>
                <a:latin typeface="Arial" charset="0"/>
                <a:ea typeface="黑体" pitchFamily="2" charset="-122"/>
              </a:rPr>
              <a:t>化学工程与工艺</a:t>
            </a:r>
          </a:p>
        </p:txBody>
      </p:sp>
      <p:sp>
        <p:nvSpPr>
          <p:cNvPr id="67" name="Text Box 26"/>
          <p:cNvSpPr txBox="1">
            <a:spLocks noChangeArrowheads="1"/>
          </p:cNvSpPr>
          <p:nvPr/>
        </p:nvSpPr>
        <p:spPr bwMode="auto">
          <a:xfrm>
            <a:off x="6358731" y="6085476"/>
            <a:ext cx="2089150" cy="338554"/>
          </a:xfrm>
          <a:prstGeom prst="rect">
            <a:avLst/>
          </a:prstGeom>
          <a:solidFill>
            <a:srgbClr val="FFFF99"/>
          </a:solidFill>
          <a:ln w="38100" cmpd="dbl">
            <a:solidFill>
              <a:srgbClr val="FF6600"/>
            </a:solidFill>
            <a:miter lim="800000"/>
            <a:headEnd/>
            <a:tailEnd/>
          </a:ln>
          <a:effectLst>
            <a:prstShdw prst="shdw17" dist="17961" dir="2700000">
              <a:srgbClr val="FF6600">
                <a:gamma/>
                <a:shade val="60000"/>
                <a:invGamma/>
              </a:srgbClr>
            </a:prstShdw>
          </a:effectLst>
        </p:spPr>
        <p:txBody>
          <a:bodyPr wrap="square">
            <a:spAutoFit/>
          </a:bodyPr>
          <a:lstStyle/>
          <a:p>
            <a:pPr algn="ctr" eaLnBrk="1" hangingPunct="1">
              <a:defRPr/>
            </a:pPr>
            <a:r>
              <a:rPr lang="zh-CN" altLang="en-US" sz="1600" b="1" dirty="0">
                <a:effectLst>
                  <a:outerShdw blurRad="38100" dist="38100" dir="2700000" algn="tl">
                    <a:srgbClr val="FFFFFF"/>
                  </a:outerShdw>
                </a:effectLst>
                <a:latin typeface="Arial" charset="0"/>
                <a:ea typeface="黑体" pitchFamily="2" charset="-122"/>
              </a:rPr>
              <a:t>粉体材料科学</a:t>
            </a:r>
            <a:r>
              <a:rPr lang="zh-CN" altLang="en-US" sz="1600" b="1" dirty="0">
                <a:effectLst/>
                <a:latin typeface="Arial" charset="0"/>
                <a:ea typeface="黑体" pitchFamily="2" charset="-122"/>
              </a:rPr>
              <a:t>与工程</a:t>
            </a:r>
          </a:p>
        </p:txBody>
      </p:sp>
      <p:sp>
        <p:nvSpPr>
          <p:cNvPr id="68" name="Text Box 27"/>
          <p:cNvSpPr txBox="1">
            <a:spLocks noChangeArrowheads="1"/>
          </p:cNvSpPr>
          <p:nvPr/>
        </p:nvSpPr>
        <p:spPr bwMode="auto">
          <a:xfrm>
            <a:off x="6298996" y="5488347"/>
            <a:ext cx="2471942" cy="338554"/>
          </a:xfrm>
          <a:prstGeom prst="rect">
            <a:avLst/>
          </a:prstGeom>
          <a:solidFill>
            <a:srgbClr val="FFFF99"/>
          </a:solidFill>
          <a:ln w="38100" cmpd="dbl">
            <a:solidFill>
              <a:srgbClr val="FF6600"/>
            </a:solidFill>
            <a:miter lim="800000"/>
            <a:headEnd/>
            <a:tailEnd/>
          </a:ln>
          <a:effectLst>
            <a:prstShdw prst="shdw17" dist="17961" dir="2700000">
              <a:srgbClr val="FF6600">
                <a:gamma/>
                <a:shade val="60000"/>
                <a:invGamma/>
              </a:srgbClr>
            </a:prstShdw>
          </a:effectLst>
        </p:spPr>
        <p:txBody>
          <a:bodyPr wrap="square">
            <a:spAutoFit/>
          </a:bodyPr>
          <a:lstStyle/>
          <a:p>
            <a:pPr algn="ctr" eaLnBrk="1" hangingPunct="1">
              <a:defRPr/>
            </a:pPr>
            <a:r>
              <a:rPr lang="zh-CN" altLang="en-US" sz="1600" b="1" dirty="0">
                <a:effectLst>
                  <a:outerShdw blurRad="38100" dist="38100" dir="2700000" algn="tl">
                    <a:srgbClr val="FFFFFF"/>
                  </a:outerShdw>
                </a:effectLst>
                <a:latin typeface="Arial" charset="0"/>
                <a:ea typeface="黑体" pitchFamily="2" charset="-122"/>
              </a:rPr>
              <a:t>无机非金属材料与工程</a:t>
            </a:r>
          </a:p>
        </p:txBody>
      </p:sp>
      <p:sp>
        <p:nvSpPr>
          <p:cNvPr id="69" name="Text Box 29"/>
          <p:cNvSpPr txBox="1">
            <a:spLocks noChangeArrowheads="1"/>
          </p:cNvSpPr>
          <p:nvPr/>
        </p:nvSpPr>
        <p:spPr bwMode="auto">
          <a:xfrm>
            <a:off x="7207250" y="2905960"/>
            <a:ext cx="1377950" cy="646331"/>
          </a:xfrm>
          <a:prstGeom prst="rect">
            <a:avLst/>
          </a:prstGeom>
          <a:solidFill>
            <a:srgbClr val="FF0000"/>
          </a:solidFill>
          <a:ln w="38100" cmpd="dbl">
            <a:solidFill>
              <a:srgbClr val="FF6600"/>
            </a:solidFill>
            <a:miter lim="800000"/>
            <a:headEnd/>
            <a:tailEnd/>
          </a:ln>
          <a:effectLst>
            <a:prstShdw prst="shdw17" dist="17961" dir="2700000">
              <a:srgbClr val="FF6600">
                <a:gamma/>
                <a:shade val="60000"/>
                <a:invGamma/>
              </a:srgbClr>
            </a:prstShdw>
          </a:effectLst>
        </p:spPr>
        <p:txBody>
          <a:bodyPr>
            <a:spAutoFit/>
          </a:bodyPr>
          <a:lstStyle/>
          <a:p>
            <a:pPr eaLnBrk="1" hangingPunct="1">
              <a:defRPr/>
            </a:pPr>
            <a:r>
              <a:rPr lang="zh-CN" altLang="en-US" sz="1800" b="1" dirty="0">
                <a:solidFill>
                  <a:schemeClr val="bg1"/>
                </a:solidFill>
                <a:effectLst>
                  <a:outerShdw blurRad="38100" dist="38100" dir="2700000" algn="tl">
                    <a:srgbClr val="000000"/>
                  </a:outerShdw>
                </a:effectLst>
                <a:ea typeface="黑体" pitchFamily="2" charset="-122"/>
              </a:rPr>
              <a:t>培养近</a:t>
            </a:r>
            <a:r>
              <a:rPr lang="en-US" altLang="zh-CN" sz="1800" b="1" dirty="0">
                <a:solidFill>
                  <a:schemeClr val="bg1"/>
                </a:solidFill>
                <a:effectLst>
                  <a:outerShdw blurRad="38100" dist="38100" dir="2700000" algn="tl">
                    <a:srgbClr val="000000"/>
                  </a:outerShdw>
                </a:effectLst>
                <a:ea typeface="黑体" pitchFamily="2" charset="-122"/>
              </a:rPr>
              <a:t>2000</a:t>
            </a:r>
          </a:p>
          <a:p>
            <a:pPr eaLnBrk="1" hangingPunct="1">
              <a:defRPr/>
            </a:pPr>
            <a:r>
              <a:rPr lang="zh-CN" altLang="en-US" sz="1800" b="1" dirty="0">
                <a:solidFill>
                  <a:schemeClr val="bg1"/>
                </a:solidFill>
                <a:effectLst>
                  <a:outerShdw blurRad="38100" dist="38100" dir="2700000" algn="tl">
                    <a:srgbClr val="000000"/>
                  </a:outerShdw>
                </a:effectLst>
                <a:ea typeface="黑体" pitchFamily="2" charset="-122"/>
              </a:rPr>
              <a:t>名毕业生</a:t>
            </a:r>
          </a:p>
        </p:txBody>
      </p:sp>
      <p:sp>
        <p:nvSpPr>
          <p:cNvPr id="70" name="AutoShape 30"/>
          <p:cNvSpPr>
            <a:spLocks noChangeArrowheads="1"/>
          </p:cNvSpPr>
          <p:nvPr/>
        </p:nvSpPr>
        <p:spPr bwMode="auto">
          <a:xfrm rot="16200000">
            <a:off x="7445375" y="3835864"/>
            <a:ext cx="684212" cy="21748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solidFill>
              <a:schemeClr val="tx1"/>
            </a:solidFill>
            <a:miter lim="800000"/>
            <a:headEnd/>
            <a:tailEnd/>
          </a:ln>
          <a:effectLst/>
        </p:spPr>
        <p:txBody>
          <a:bodyPr wrap="none" anchor="ctr"/>
          <a:lstStyle/>
          <a:p>
            <a:pPr>
              <a:defRPr/>
            </a:pPr>
            <a:endParaRPr lang="zh-CN" altLang="en-US"/>
          </a:p>
        </p:txBody>
      </p:sp>
      <p:sp>
        <p:nvSpPr>
          <p:cNvPr id="72" name="Text Box 33"/>
          <p:cNvSpPr txBox="1">
            <a:spLocks noChangeArrowheads="1"/>
          </p:cNvSpPr>
          <p:nvPr/>
        </p:nvSpPr>
        <p:spPr bwMode="auto">
          <a:xfrm>
            <a:off x="6357979" y="4908897"/>
            <a:ext cx="1617663" cy="338554"/>
          </a:xfrm>
          <a:prstGeom prst="rect">
            <a:avLst/>
          </a:prstGeom>
          <a:solidFill>
            <a:srgbClr val="FFFF99"/>
          </a:solidFill>
          <a:ln w="41275" cmpd="dbl">
            <a:solidFill>
              <a:srgbClr val="FF6600"/>
            </a:solidFill>
            <a:miter lim="800000"/>
            <a:headEnd/>
            <a:tailEnd/>
          </a:ln>
          <a:effectLst>
            <a:prstShdw prst="shdw17" dist="17961" dir="2700000">
              <a:srgbClr val="FF6600">
                <a:gamma/>
                <a:shade val="60000"/>
                <a:invGamma/>
              </a:srgbClr>
            </a:prstShdw>
          </a:effectLst>
        </p:spPr>
        <p:txBody>
          <a:bodyPr>
            <a:spAutoFit/>
          </a:bodyPr>
          <a:lstStyle/>
          <a:p>
            <a:pPr algn="ctr" eaLnBrk="1" hangingPunct="1">
              <a:defRPr/>
            </a:pPr>
            <a:r>
              <a:rPr lang="zh-CN" altLang="en-US" sz="1600" b="1" dirty="0">
                <a:solidFill>
                  <a:srgbClr val="FF0000"/>
                </a:solidFill>
                <a:effectLst>
                  <a:outerShdw blurRad="38100" dist="38100" dir="2700000" algn="tl">
                    <a:srgbClr val="000000"/>
                  </a:outerShdw>
                </a:effectLst>
                <a:latin typeface="Arial" charset="0"/>
                <a:ea typeface="黑体" pitchFamily="2" charset="-122"/>
              </a:rPr>
              <a:t>能源化学工程</a:t>
            </a:r>
          </a:p>
        </p:txBody>
      </p:sp>
      <p:sp>
        <p:nvSpPr>
          <p:cNvPr id="73" name="Line 36"/>
          <p:cNvSpPr>
            <a:spLocks noChangeShapeType="1"/>
          </p:cNvSpPr>
          <p:nvPr/>
        </p:nvSpPr>
        <p:spPr bwMode="auto">
          <a:xfrm>
            <a:off x="1843088" y="980371"/>
            <a:ext cx="5257800" cy="0"/>
          </a:xfrm>
          <a:prstGeom prst="line">
            <a:avLst/>
          </a:prstGeom>
          <a:noFill/>
          <a:ln w="57150" cmpd="thickThin">
            <a:solidFill>
              <a:schemeClr val="tx2"/>
            </a:solidFill>
            <a:round/>
            <a:headEnd/>
            <a:tailEnd/>
          </a:ln>
          <a:effectLst/>
        </p:spPr>
        <p:txBody>
          <a:bodyPr/>
          <a:lstStyle/>
          <a:p>
            <a:pPr>
              <a:defRPr/>
            </a:pPr>
            <a:endParaRPr lang="zh-CN" altLang="en-US"/>
          </a:p>
        </p:txBody>
      </p:sp>
      <p:sp>
        <p:nvSpPr>
          <p:cNvPr id="75" name="AutoShape 16"/>
          <p:cNvSpPr>
            <a:spLocks noChangeArrowheads="1"/>
          </p:cNvSpPr>
          <p:nvPr/>
        </p:nvSpPr>
        <p:spPr bwMode="auto">
          <a:xfrm rot="5400000">
            <a:off x="3295326" y="4852549"/>
            <a:ext cx="517313" cy="28733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solidFill>
              <a:schemeClr val="tx1"/>
            </a:solidFill>
            <a:miter lim="800000"/>
            <a:headEnd/>
            <a:tailEnd/>
          </a:ln>
          <a:effectLst/>
        </p:spPr>
        <p:txBody>
          <a:bodyPr rot="10800000" vert="eaVert" wrap="none" anchor="ctr"/>
          <a:lstStyle/>
          <a:p>
            <a:pPr algn="ctr" eaLnBrk="1" hangingPunct="1">
              <a:defRPr/>
            </a:pPr>
            <a:endParaRPr lang="zh-CN" altLang="en-US" sz="1800">
              <a:effectLst>
                <a:outerShdw blurRad="38100" dist="38100" dir="2700000" algn="tl">
                  <a:srgbClr val="FFFFFF"/>
                </a:outerShdw>
              </a:effectLst>
              <a:latin typeface="Arial" charset="0"/>
              <a:ea typeface="宋体" pitchFamily="2" charset="-122"/>
            </a:endParaRPr>
          </a:p>
        </p:txBody>
      </p:sp>
      <p:sp>
        <p:nvSpPr>
          <p:cNvPr id="76" name="Rectangle 23"/>
          <p:cNvSpPr>
            <a:spLocks noChangeArrowheads="1"/>
          </p:cNvSpPr>
          <p:nvPr/>
        </p:nvSpPr>
        <p:spPr bwMode="auto">
          <a:xfrm>
            <a:off x="1715966" y="5271478"/>
            <a:ext cx="4336074" cy="360363"/>
          </a:xfrm>
          <a:prstGeom prst="rect">
            <a:avLst/>
          </a:prstGeom>
          <a:solidFill>
            <a:srgbClr val="FFFF99"/>
          </a:solidFill>
          <a:ln w="38100" cmpd="dbl">
            <a:solidFill>
              <a:srgbClr val="FF6600"/>
            </a:solidFill>
            <a:miter lim="800000"/>
            <a:headEnd/>
            <a:tailEnd/>
          </a:ln>
          <a:effectLst>
            <a:prstShdw prst="shdw17" dist="17961" dir="2700000">
              <a:srgbClr val="FF6600">
                <a:gamma/>
                <a:shade val="60000"/>
                <a:invGamma/>
              </a:srgbClr>
            </a:prstShdw>
          </a:effectLst>
        </p:spPr>
        <p:txBody>
          <a:bodyPr/>
          <a:lstStyle/>
          <a:p>
            <a:pPr marL="342900" indent="-342900" algn="ctr">
              <a:lnSpc>
                <a:spcPct val="90000"/>
              </a:lnSpc>
              <a:spcBef>
                <a:spcPct val="20000"/>
              </a:spcBef>
              <a:defRPr/>
            </a:pPr>
            <a:r>
              <a:rPr lang="en-US" altLang="zh-CN" sz="2000" b="1" dirty="0" smtClean="0">
                <a:solidFill>
                  <a:srgbClr val="000066"/>
                </a:solidFill>
                <a:effectLst>
                  <a:outerShdw blurRad="38100" dist="38100" dir="2700000" algn="tl">
                    <a:srgbClr val="000000"/>
                  </a:outerShdw>
                </a:effectLst>
                <a:ea typeface="黑体" pitchFamily="2" charset="-122"/>
              </a:rPr>
              <a:t>2019</a:t>
            </a:r>
            <a:r>
              <a:rPr lang="zh-CN" altLang="en-US" sz="2000" b="1" dirty="0" smtClean="0">
                <a:solidFill>
                  <a:srgbClr val="000066"/>
                </a:solidFill>
                <a:effectLst>
                  <a:outerShdw blurRad="38100" dist="38100" dir="2700000" algn="tl">
                    <a:srgbClr val="000000"/>
                  </a:outerShdw>
                </a:effectLst>
                <a:ea typeface="黑体" pitchFamily="2" charset="-122"/>
              </a:rPr>
              <a:t>年</a:t>
            </a:r>
            <a:r>
              <a:rPr lang="zh-CN" altLang="en-US" sz="2000" b="1" dirty="0">
                <a:solidFill>
                  <a:srgbClr val="000066"/>
                </a:solidFill>
                <a:effectLst>
                  <a:outerShdw blurRad="38100" dist="38100" dir="2700000" algn="tl">
                    <a:srgbClr val="000000"/>
                  </a:outerShdw>
                </a:effectLst>
                <a:ea typeface="黑体" pitchFamily="2" charset="-122"/>
              </a:rPr>
              <a:t>更名</a:t>
            </a:r>
            <a:r>
              <a:rPr lang="zh-CN" altLang="en-US" sz="2000" b="1" dirty="0" smtClean="0">
                <a:solidFill>
                  <a:srgbClr val="000066"/>
                </a:solidFill>
                <a:effectLst>
                  <a:outerShdw blurRad="38100" dist="38100" dir="2700000" algn="tl">
                    <a:srgbClr val="000000"/>
                  </a:outerShdw>
                </a:effectLst>
                <a:ea typeface="黑体" pitchFamily="2" charset="-122"/>
              </a:rPr>
              <a:t>为能源材料与化工学院</a:t>
            </a:r>
            <a:endParaRPr lang="zh-CN" altLang="en-US" sz="2000" b="1" dirty="0">
              <a:solidFill>
                <a:srgbClr val="000066"/>
              </a:solidFill>
              <a:effectLst>
                <a:outerShdw blurRad="38100" dist="38100" dir="2700000" algn="tl">
                  <a:srgbClr val="000000"/>
                </a:outerShdw>
              </a:effectLst>
              <a:ea typeface="黑体" pitchFamily="2" charset="-122"/>
            </a:endParaRPr>
          </a:p>
        </p:txBody>
      </p:sp>
      <p:sp>
        <p:nvSpPr>
          <p:cNvPr id="80" name="Text Box 10"/>
          <p:cNvSpPr txBox="1">
            <a:spLocks noChangeArrowheads="1"/>
          </p:cNvSpPr>
          <p:nvPr/>
        </p:nvSpPr>
        <p:spPr bwMode="auto">
          <a:xfrm>
            <a:off x="2670704" y="6164140"/>
            <a:ext cx="3657600" cy="946150"/>
          </a:xfrm>
          <a:prstGeom prst="rect">
            <a:avLst/>
          </a:prstGeom>
          <a:solidFill>
            <a:schemeClr val="bg1"/>
          </a:solidFill>
          <a:ln w="9525">
            <a:noFill/>
            <a:miter lim="800000"/>
            <a:headEnd/>
            <a:tailEnd/>
          </a:ln>
          <a:effectLst/>
        </p:spPr>
        <p:txBody>
          <a:bodyPr>
            <a:spAutoFit/>
          </a:bodyPr>
          <a:lstStyle/>
          <a:p>
            <a:pPr algn="ctr">
              <a:defRPr/>
            </a:pPr>
            <a:r>
              <a:rPr lang="en-US" altLang="zh-CN" sz="2800" b="1" dirty="0">
                <a:solidFill>
                  <a:srgbClr val="000066"/>
                </a:solidFill>
                <a:effectLst>
                  <a:outerShdw blurRad="38100" dist="38100" dir="2700000" algn="tl">
                    <a:srgbClr val="C0C0C0"/>
                  </a:outerShdw>
                </a:effectLst>
                <a:latin typeface="Georgia" pitchFamily="18" charset="0"/>
                <a:ea typeface="宋体" pitchFamily="2" charset="-122"/>
              </a:rPr>
              <a:t>Hefei University</a:t>
            </a:r>
          </a:p>
          <a:p>
            <a:pPr algn="ctr">
              <a:defRPr/>
            </a:pPr>
            <a:endParaRPr lang="en-US" altLang="zh-CN" sz="2800" b="1" dirty="0">
              <a:solidFill>
                <a:srgbClr val="000066"/>
              </a:solidFill>
              <a:effectLst>
                <a:outerShdw blurRad="38100" dist="38100" dir="2700000" algn="tl">
                  <a:srgbClr val="C0C0C0"/>
                </a:outerShdw>
              </a:effectLst>
              <a:ea typeface="宋体" pitchFamily="2" charset="-122"/>
            </a:endParaRPr>
          </a:p>
        </p:txBody>
      </p:sp>
      <p:sp>
        <p:nvSpPr>
          <p:cNvPr id="79" name="AutoShape 22"/>
          <p:cNvSpPr>
            <a:spLocks/>
          </p:cNvSpPr>
          <p:nvPr/>
        </p:nvSpPr>
        <p:spPr bwMode="auto">
          <a:xfrm>
            <a:off x="6096529" y="4639560"/>
            <a:ext cx="231775" cy="1678874"/>
          </a:xfrm>
          <a:prstGeom prst="leftBrace">
            <a:avLst>
              <a:gd name="adj1" fmla="val 33242"/>
              <a:gd name="adj2" fmla="val 50000"/>
            </a:avLst>
          </a:prstGeom>
          <a:noFill/>
          <a:ln w="28575">
            <a:solidFill>
              <a:srgbClr val="993300"/>
            </a:solidFill>
            <a:round/>
            <a:headEnd/>
            <a:tailEnd/>
          </a:ln>
          <a:effectLst>
            <a:prstShdw prst="shdw17" dist="17961" dir="2700000">
              <a:srgbClr val="993300">
                <a:gamma/>
                <a:shade val="60000"/>
                <a:invGamma/>
              </a:srgbClr>
            </a:prstShdw>
          </a:effectLst>
        </p:spPr>
        <p:txBody>
          <a:bodyPr wrap="none" anchor="ctr"/>
          <a:lstStyle/>
          <a:p>
            <a:endParaRPr lang="zh-CN" altLang="en-US" sz="1600">
              <a:effectLst>
                <a:outerShdw blurRad="38100" dist="38100" dir="2700000" algn="tl">
                  <a:srgbClr val="C0C0C0"/>
                </a:outerShdw>
              </a:effectLst>
              <a:ea typeface="宋体" pitchFamily="2" charset="-122"/>
            </a:endParaRPr>
          </a:p>
        </p:txBody>
      </p:sp>
    </p:spTree>
    <p:extLst>
      <p:ext uri="{BB962C8B-B14F-4D97-AF65-F5344CB8AC3E}">
        <p14:creationId xmlns:p14="http://schemas.microsoft.com/office/powerpoint/2010/main" val="1690410291"/>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1295400" y="381000"/>
            <a:ext cx="6913563" cy="561975"/>
          </a:xfrm>
          <a:prstGeom prst="rect">
            <a:avLst/>
          </a:prstGeom>
          <a:noFill/>
          <a:ln w="9525">
            <a:noFill/>
            <a:miter lim="800000"/>
            <a:headEnd/>
            <a:tailEnd/>
          </a:ln>
          <a:effectLst/>
        </p:spPr>
        <p:txBody>
          <a:bodyPr/>
          <a:lstStyle/>
          <a:p>
            <a:pPr algn="ctr">
              <a:defRPr/>
            </a:pPr>
            <a:r>
              <a:rPr lang="zh-CN" altLang="en-US" sz="3200" b="1">
                <a:solidFill>
                  <a:srgbClr val="000066"/>
                </a:solidFill>
                <a:effectLst>
                  <a:outerShdw blurRad="38100" dist="38100" dir="2700000" algn="tl">
                    <a:srgbClr val="C0C0C0"/>
                  </a:outerShdw>
                </a:effectLst>
                <a:ea typeface="黑体" pitchFamily="2" charset="-122"/>
              </a:rPr>
              <a:t>化工专业建设</a:t>
            </a:r>
            <a:r>
              <a:rPr lang="en-US" altLang="zh-CN" sz="3200" b="1">
                <a:solidFill>
                  <a:srgbClr val="000066"/>
                </a:solidFill>
                <a:effectLst>
                  <a:outerShdw blurRad="38100" dist="38100" dir="2700000" algn="tl">
                    <a:srgbClr val="C0C0C0"/>
                  </a:outerShdw>
                </a:effectLst>
                <a:ea typeface="黑体" pitchFamily="2" charset="-122"/>
              </a:rPr>
              <a:t>—</a:t>
            </a:r>
            <a:r>
              <a:rPr lang="zh-CN" altLang="en-US" sz="3200" b="1">
                <a:solidFill>
                  <a:srgbClr val="000066"/>
                </a:solidFill>
                <a:effectLst>
                  <a:outerShdw blurRad="38100" dist="38100" dir="2700000" algn="tl">
                    <a:srgbClr val="C0C0C0"/>
                  </a:outerShdw>
                </a:effectLst>
                <a:ea typeface="黑体" pitchFamily="2" charset="-122"/>
              </a:rPr>
              <a:t>学生交流</a:t>
            </a:r>
          </a:p>
        </p:txBody>
      </p:sp>
      <p:sp>
        <p:nvSpPr>
          <p:cNvPr id="91139" name="Line 3"/>
          <p:cNvSpPr>
            <a:spLocks noChangeShapeType="1"/>
          </p:cNvSpPr>
          <p:nvPr/>
        </p:nvSpPr>
        <p:spPr bwMode="auto">
          <a:xfrm>
            <a:off x="2514600" y="1111250"/>
            <a:ext cx="4495800" cy="0"/>
          </a:xfrm>
          <a:prstGeom prst="line">
            <a:avLst/>
          </a:prstGeom>
          <a:noFill/>
          <a:ln w="50800" cmpd="thickThin">
            <a:solidFill>
              <a:schemeClr val="tx1"/>
            </a:solidFill>
            <a:round/>
            <a:headEnd/>
            <a:tailEnd/>
          </a:ln>
          <a:effectLst/>
        </p:spPr>
        <p:txBody>
          <a:bodyPr/>
          <a:lstStyle/>
          <a:p>
            <a:pPr>
              <a:defRPr/>
            </a:pPr>
            <a:endParaRPr lang="zh-CN" altLang="en-US"/>
          </a:p>
        </p:txBody>
      </p:sp>
      <p:sp>
        <p:nvSpPr>
          <p:cNvPr id="91140" name="Rectangle 4"/>
          <p:cNvSpPr>
            <a:spLocks noChangeArrowheads="1"/>
          </p:cNvSpPr>
          <p:nvPr/>
        </p:nvSpPr>
        <p:spPr bwMode="auto">
          <a:xfrm>
            <a:off x="3581400" y="1339850"/>
            <a:ext cx="2012950" cy="641350"/>
          </a:xfrm>
          <a:prstGeom prst="rect">
            <a:avLst/>
          </a:prstGeom>
          <a:noFill/>
          <a:ln w="9525">
            <a:noFill/>
            <a:miter lim="800000"/>
            <a:headEnd/>
            <a:tailEnd/>
          </a:ln>
          <a:effectLst/>
        </p:spPr>
        <p:txBody>
          <a:bodyPr wrap="none">
            <a:spAutoFit/>
          </a:bodyPr>
          <a:lstStyle/>
          <a:p>
            <a:pPr eaLnBrk="1" hangingPunct="1">
              <a:defRPr/>
            </a:pPr>
            <a:r>
              <a:rPr lang="zh-CN" altLang="en-US" b="1">
                <a:solidFill>
                  <a:srgbClr val="FF0000"/>
                </a:solidFill>
                <a:effectLst>
                  <a:outerShdw blurRad="38100" dist="38100" dir="2700000" algn="tl">
                    <a:srgbClr val="C0C0C0"/>
                  </a:outerShdw>
                </a:effectLst>
                <a:latin typeface="Arial" charset="0"/>
                <a:ea typeface="华文新魏" pitchFamily="2" charset="-122"/>
              </a:rPr>
              <a:t>学生交流</a:t>
            </a:r>
          </a:p>
        </p:txBody>
      </p:sp>
      <p:pic>
        <p:nvPicPr>
          <p:cNvPr id="25605" name="Picture 5" descr="Lab (4)"/>
          <p:cNvPicPr>
            <a:picLocks noChangeAspect="1" noChangeArrowheads="1"/>
          </p:cNvPicPr>
          <p:nvPr/>
        </p:nvPicPr>
        <p:blipFill>
          <a:blip r:embed="rId2" cstate="print"/>
          <a:srcRect/>
          <a:stretch>
            <a:fillRect/>
          </a:stretch>
        </p:blipFill>
        <p:spPr bwMode="auto">
          <a:xfrm>
            <a:off x="457200" y="2298700"/>
            <a:ext cx="4070350" cy="3032125"/>
          </a:xfrm>
          <a:prstGeom prst="rect">
            <a:avLst/>
          </a:prstGeom>
          <a:noFill/>
          <a:ln w="9525">
            <a:noFill/>
            <a:miter lim="800000"/>
            <a:headEnd/>
            <a:tailEnd/>
          </a:ln>
        </p:spPr>
      </p:pic>
      <p:sp>
        <p:nvSpPr>
          <p:cNvPr id="25606" name="Rectangle 7"/>
          <p:cNvSpPr>
            <a:spLocks noChangeArrowheads="1"/>
          </p:cNvSpPr>
          <p:nvPr/>
        </p:nvSpPr>
        <p:spPr bwMode="auto">
          <a:xfrm>
            <a:off x="684213" y="5611813"/>
            <a:ext cx="3529012" cy="366712"/>
          </a:xfrm>
          <a:prstGeom prst="rect">
            <a:avLst/>
          </a:prstGeom>
          <a:noFill/>
          <a:ln w="9525">
            <a:noFill/>
            <a:miter lim="800000"/>
            <a:headEnd/>
            <a:tailEnd/>
          </a:ln>
        </p:spPr>
        <p:txBody>
          <a:bodyPr anchor="ctr">
            <a:spAutoFit/>
          </a:bodyPr>
          <a:lstStyle/>
          <a:p>
            <a:pPr eaLnBrk="1" hangingPunct="1"/>
            <a:r>
              <a:rPr lang="zh-CN" altLang="en-US" sz="1600" b="1">
                <a:effectLst/>
                <a:latin typeface="Georgia" pitchFamily="18" charset="0"/>
                <a:ea typeface="华文中宋" pitchFamily="2" charset="-122"/>
              </a:rPr>
              <a:t>德国留学生做</a:t>
            </a:r>
            <a:r>
              <a:rPr lang="en-US" altLang="zh-CN" sz="1600" b="1">
                <a:effectLst/>
                <a:latin typeface="Georgia" pitchFamily="18" charset="0"/>
                <a:ea typeface="华文中宋" pitchFamily="2" charset="-122"/>
              </a:rPr>
              <a:t>JAC</a:t>
            </a:r>
            <a:r>
              <a:rPr lang="zh-CN" altLang="en-US" sz="1600" b="1">
                <a:effectLst/>
                <a:latin typeface="Georgia" pitchFamily="18" charset="0"/>
                <a:ea typeface="华文中宋" pitchFamily="2" charset="-122"/>
              </a:rPr>
              <a:t>课题项目论文工作</a:t>
            </a:r>
            <a:r>
              <a:rPr lang="zh-CN" altLang="en-US" sz="1800">
                <a:effectLst/>
                <a:latin typeface="Georgia" pitchFamily="18" charset="0"/>
                <a:ea typeface="宋体" pitchFamily="2" charset="-122"/>
              </a:rPr>
              <a:t> </a:t>
            </a:r>
          </a:p>
        </p:txBody>
      </p:sp>
      <p:sp>
        <p:nvSpPr>
          <p:cNvPr id="25607" name="Rectangle 8"/>
          <p:cNvSpPr>
            <a:spLocks noChangeArrowheads="1"/>
          </p:cNvSpPr>
          <p:nvPr/>
        </p:nvSpPr>
        <p:spPr bwMode="auto">
          <a:xfrm>
            <a:off x="5029200" y="5638800"/>
            <a:ext cx="3556000" cy="336550"/>
          </a:xfrm>
          <a:prstGeom prst="rect">
            <a:avLst/>
          </a:prstGeom>
          <a:noFill/>
          <a:ln w="9525">
            <a:noFill/>
            <a:miter lim="800000"/>
            <a:headEnd/>
            <a:tailEnd/>
          </a:ln>
        </p:spPr>
        <p:txBody>
          <a:bodyPr wrap="none" anchor="ctr">
            <a:spAutoFit/>
          </a:bodyPr>
          <a:lstStyle/>
          <a:p>
            <a:pPr eaLnBrk="1" hangingPunct="1"/>
            <a:r>
              <a:rPr lang="en-US" altLang="zh-CN" sz="1600" b="1">
                <a:effectLst/>
                <a:latin typeface="Georgia" pitchFamily="18" charset="0"/>
                <a:ea typeface="华文中宋" pitchFamily="2" charset="-122"/>
              </a:rPr>
              <a:t>11</a:t>
            </a:r>
            <a:r>
              <a:rPr lang="zh-CN" altLang="en-US" sz="1600" b="1">
                <a:effectLst/>
                <a:latin typeface="Georgia" pitchFamily="18" charset="0"/>
                <a:ea typeface="华文中宋" pitchFamily="2" charset="-122"/>
              </a:rPr>
              <a:t>卓越班何娟</a:t>
            </a:r>
            <a:r>
              <a:rPr lang="en-US" altLang="zh-CN" sz="1600" b="1">
                <a:effectLst/>
                <a:latin typeface="Georgia" pitchFamily="18" charset="0"/>
                <a:ea typeface="华文中宋" pitchFamily="2" charset="-122"/>
              </a:rPr>
              <a:t>Heilbronn</a:t>
            </a:r>
            <a:r>
              <a:rPr lang="zh-CN" altLang="en-US" sz="1600" b="1">
                <a:effectLst/>
                <a:latin typeface="Georgia" pitchFamily="18" charset="0"/>
                <a:ea typeface="华文中宋" pitchFamily="2" charset="-122"/>
              </a:rPr>
              <a:t>大学交换生 </a:t>
            </a:r>
          </a:p>
        </p:txBody>
      </p:sp>
      <p:pic>
        <p:nvPicPr>
          <p:cNvPr id="25608" name="Picture 9"/>
          <p:cNvPicPr>
            <a:picLocks noChangeAspect="1" noChangeArrowheads="1"/>
          </p:cNvPicPr>
          <p:nvPr/>
        </p:nvPicPr>
        <p:blipFill>
          <a:blip r:embed="rId3" cstate="print"/>
          <a:srcRect/>
          <a:stretch>
            <a:fillRect/>
          </a:stretch>
        </p:blipFill>
        <p:spPr bwMode="auto">
          <a:xfrm>
            <a:off x="0" y="0"/>
            <a:ext cx="1320800" cy="1390650"/>
          </a:xfrm>
          <a:prstGeom prst="rect">
            <a:avLst/>
          </a:prstGeom>
          <a:noFill/>
          <a:ln w="9525">
            <a:noFill/>
            <a:miter lim="800000"/>
            <a:headEnd/>
            <a:tailEnd/>
          </a:ln>
        </p:spPr>
      </p:pic>
      <p:sp>
        <p:nvSpPr>
          <p:cNvPr id="91146" name="Text Box 10"/>
          <p:cNvSpPr txBox="1">
            <a:spLocks noChangeArrowheads="1"/>
          </p:cNvSpPr>
          <p:nvPr/>
        </p:nvSpPr>
        <p:spPr bwMode="auto">
          <a:xfrm>
            <a:off x="2714625" y="6143625"/>
            <a:ext cx="3657600" cy="946150"/>
          </a:xfrm>
          <a:prstGeom prst="rect">
            <a:avLst/>
          </a:prstGeom>
          <a:solidFill>
            <a:schemeClr val="bg1"/>
          </a:solidFill>
          <a:ln w="9525">
            <a:noFill/>
            <a:miter lim="800000"/>
            <a:headEnd/>
            <a:tailEnd/>
          </a:ln>
          <a:effectLst/>
        </p:spPr>
        <p:txBody>
          <a:bodyPr>
            <a:spAutoFit/>
          </a:bodyPr>
          <a:lstStyle/>
          <a:p>
            <a:pPr algn="ctr">
              <a:defRPr/>
            </a:pPr>
            <a:r>
              <a:rPr lang="en-US" altLang="zh-CN" sz="2800" b="1">
                <a:solidFill>
                  <a:srgbClr val="000066"/>
                </a:solidFill>
                <a:effectLst>
                  <a:outerShdw blurRad="38100" dist="38100" dir="2700000" algn="tl">
                    <a:srgbClr val="C0C0C0"/>
                  </a:outerShdw>
                </a:effectLst>
                <a:latin typeface="Georgia" pitchFamily="18" charset="0"/>
                <a:ea typeface="宋体" pitchFamily="2" charset="-122"/>
              </a:rPr>
              <a:t>Hefei University</a:t>
            </a:r>
          </a:p>
          <a:p>
            <a:pPr algn="ctr">
              <a:defRPr/>
            </a:pPr>
            <a:endParaRPr lang="en-US" altLang="zh-CN" sz="2800" b="1">
              <a:solidFill>
                <a:srgbClr val="000066"/>
              </a:solidFill>
              <a:effectLst>
                <a:outerShdw blurRad="38100" dist="38100" dir="2700000" algn="tl">
                  <a:srgbClr val="C0C0C0"/>
                </a:outerShdw>
              </a:effectLst>
              <a:ea typeface="宋体" pitchFamily="2" charset="-122"/>
            </a:endParaRPr>
          </a:p>
        </p:txBody>
      </p:sp>
      <p:pic>
        <p:nvPicPr>
          <p:cNvPr id="25610" name="Picture 11"/>
          <p:cNvPicPr>
            <a:picLocks noChangeAspect="1" noChangeArrowheads="1"/>
          </p:cNvPicPr>
          <p:nvPr/>
        </p:nvPicPr>
        <p:blipFill>
          <a:blip r:embed="rId4" cstate="print"/>
          <a:srcRect/>
          <a:stretch>
            <a:fillRect/>
          </a:stretch>
        </p:blipFill>
        <p:spPr bwMode="auto">
          <a:xfrm>
            <a:off x="4648200" y="2286000"/>
            <a:ext cx="4114800" cy="3086100"/>
          </a:xfrm>
          <a:prstGeom prst="rect">
            <a:avLst/>
          </a:prstGeom>
          <a:noFill/>
          <a:ln w="9525">
            <a:noFill/>
            <a:miter lim="800000"/>
            <a:headEnd/>
            <a:tailEnd/>
          </a:ln>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1295400" y="423863"/>
            <a:ext cx="6913563" cy="561975"/>
          </a:xfrm>
          <a:prstGeom prst="rect">
            <a:avLst/>
          </a:prstGeom>
          <a:noFill/>
          <a:ln w="9525">
            <a:noFill/>
            <a:miter lim="800000"/>
            <a:headEnd/>
            <a:tailEnd/>
          </a:ln>
          <a:effectLst/>
        </p:spPr>
        <p:txBody>
          <a:bodyPr/>
          <a:lstStyle/>
          <a:p>
            <a:pPr algn="ctr">
              <a:defRPr/>
            </a:pPr>
            <a:r>
              <a:rPr lang="zh-CN" altLang="en-US" sz="3200" b="1">
                <a:solidFill>
                  <a:srgbClr val="000066"/>
                </a:solidFill>
                <a:effectLst>
                  <a:outerShdw blurRad="38100" dist="38100" dir="2700000" algn="tl">
                    <a:srgbClr val="C0C0C0"/>
                  </a:outerShdw>
                </a:effectLst>
                <a:ea typeface="黑体" pitchFamily="2" charset="-122"/>
              </a:rPr>
              <a:t>化工专业建设</a:t>
            </a:r>
            <a:r>
              <a:rPr lang="en-US" altLang="zh-CN" sz="3200" b="1">
                <a:solidFill>
                  <a:srgbClr val="000066"/>
                </a:solidFill>
                <a:effectLst>
                  <a:outerShdw blurRad="38100" dist="38100" dir="2700000" algn="tl">
                    <a:srgbClr val="C0C0C0"/>
                  </a:outerShdw>
                </a:effectLst>
                <a:ea typeface="黑体" pitchFamily="2" charset="-122"/>
              </a:rPr>
              <a:t>—</a:t>
            </a:r>
            <a:r>
              <a:rPr lang="zh-CN" altLang="en-US" sz="3200" b="1">
                <a:solidFill>
                  <a:srgbClr val="000066"/>
                </a:solidFill>
                <a:effectLst>
                  <a:outerShdw blurRad="38100" dist="38100" dir="2700000" algn="tl">
                    <a:srgbClr val="C0C0C0"/>
                  </a:outerShdw>
                </a:effectLst>
                <a:ea typeface="黑体" pitchFamily="2" charset="-122"/>
              </a:rPr>
              <a:t>取得的成果</a:t>
            </a:r>
          </a:p>
        </p:txBody>
      </p:sp>
      <p:sp>
        <p:nvSpPr>
          <p:cNvPr id="177155" name="Line 3"/>
          <p:cNvSpPr>
            <a:spLocks noChangeShapeType="1"/>
          </p:cNvSpPr>
          <p:nvPr/>
        </p:nvSpPr>
        <p:spPr bwMode="auto">
          <a:xfrm>
            <a:off x="2057400" y="1066800"/>
            <a:ext cx="5359400" cy="0"/>
          </a:xfrm>
          <a:prstGeom prst="line">
            <a:avLst/>
          </a:prstGeom>
          <a:noFill/>
          <a:ln w="50800" cmpd="thickThin">
            <a:solidFill>
              <a:schemeClr val="tx1"/>
            </a:solidFill>
            <a:round/>
            <a:headEnd/>
            <a:tailEnd/>
          </a:ln>
          <a:effectLst/>
        </p:spPr>
        <p:txBody>
          <a:bodyPr/>
          <a:lstStyle/>
          <a:p>
            <a:pPr>
              <a:defRPr/>
            </a:pPr>
            <a:endParaRPr lang="zh-CN" altLang="en-US"/>
          </a:p>
        </p:txBody>
      </p:sp>
      <p:sp>
        <p:nvSpPr>
          <p:cNvPr id="26628" name="Text Box 4"/>
          <p:cNvSpPr txBox="1">
            <a:spLocks noChangeArrowheads="1"/>
          </p:cNvSpPr>
          <p:nvPr/>
        </p:nvSpPr>
        <p:spPr bwMode="auto">
          <a:xfrm>
            <a:off x="2736056" y="1161562"/>
            <a:ext cx="4032250" cy="519113"/>
          </a:xfrm>
          <a:prstGeom prst="rect">
            <a:avLst/>
          </a:prstGeom>
          <a:noFill/>
          <a:ln w="9525">
            <a:noFill/>
            <a:miter lim="800000"/>
            <a:headEnd/>
            <a:tailEnd/>
          </a:ln>
        </p:spPr>
        <p:txBody>
          <a:bodyPr>
            <a:spAutoFit/>
          </a:bodyPr>
          <a:lstStyle/>
          <a:p>
            <a:pPr algn="ctr" eaLnBrk="1" hangingPunct="1"/>
            <a:r>
              <a:rPr lang="zh-CN" altLang="en-US" sz="2800" b="1" dirty="0">
                <a:solidFill>
                  <a:srgbClr val="FF0000"/>
                </a:solidFill>
                <a:latin typeface="黑体" pitchFamily="49" charset="-122"/>
                <a:ea typeface="黑体" pitchFamily="49" charset="-122"/>
              </a:rPr>
              <a:t>专业建设取得的成果</a:t>
            </a:r>
          </a:p>
        </p:txBody>
      </p:sp>
      <p:sp>
        <p:nvSpPr>
          <p:cNvPr id="177163" name="Text Box 11"/>
          <p:cNvSpPr txBox="1">
            <a:spLocks noChangeArrowheads="1"/>
          </p:cNvSpPr>
          <p:nvPr/>
        </p:nvSpPr>
        <p:spPr bwMode="auto">
          <a:xfrm>
            <a:off x="2895600" y="6096000"/>
            <a:ext cx="3657600" cy="946150"/>
          </a:xfrm>
          <a:prstGeom prst="rect">
            <a:avLst/>
          </a:prstGeom>
          <a:solidFill>
            <a:schemeClr val="bg1"/>
          </a:solidFill>
          <a:ln w="9525">
            <a:noFill/>
            <a:miter lim="800000"/>
            <a:headEnd/>
            <a:tailEnd/>
          </a:ln>
          <a:effectLst/>
        </p:spPr>
        <p:txBody>
          <a:bodyPr>
            <a:spAutoFit/>
          </a:bodyPr>
          <a:lstStyle/>
          <a:p>
            <a:pPr algn="ctr">
              <a:defRPr/>
            </a:pPr>
            <a:r>
              <a:rPr lang="en-US" altLang="zh-CN" sz="2800" b="1">
                <a:solidFill>
                  <a:srgbClr val="000066"/>
                </a:solidFill>
                <a:effectLst>
                  <a:outerShdw blurRad="38100" dist="38100" dir="2700000" algn="tl">
                    <a:srgbClr val="C0C0C0"/>
                  </a:outerShdw>
                </a:effectLst>
                <a:latin typeface="Georgia" pitchFamily="18" charset="0"/>
                <a:ea typeface="宋体" pitchFamily="2" charset="-122"/>
              </a:rPr>
              <a:t>Hefei University</a:t>
            </a:r>
          </a:p>
          <a:p>
            <a:pPr algn="ctr">
              <a:defRPr/>
            </a:pPr>
            <a:endParaRPr lang="en-US" altLang="zh-CN" sz="2800" b="1">
              <a:solidFill>
                <a:srgbClr val="000066"/>
              </a:solidFill>
              <a:effectLst>
                <a:outerShdw blurRad="38100" dist="38100" dir="2700000" algn="tl">
                  <a:srgbClr val="C0C0C0"/>
                </a:outerShdw>
              </a:effectLst>
              <a:ea typeface="宋体" pitchFamily="2" charset="-122"/>
            </a:endParaRPr>
          </a:p>
        </p:txBody>
      </p:sp>
      <p:pic>
        <p:nvPicPr>
          <p:cNvPr id="26636" name="Picture 12"/>
          <p:cNvPicPr>
            <a:picLocks noChangeAspect="1" noChangeArrowheads="1"/>
          </p:cNvPicPr>
          <p:nvPr/>
        </p:nvPicPr>
        <p:blipFill>
          <a:blip r:embed="rId2" cstate="print"/>
          <a:srcRect/>
          <a:stretch>
            <a:fillRect/>
          </a:stretch>
        </p:blipFill>
        <p:spPr bwMode="auto">
          <a:xfrm>
            <a:off x="0" y="0"/>
            <a:ext cx="1157288" cy="1219200"/>
          </a:xfrm>
          <a:prstGeom prst="rect">
            <a:avLst/>
          </a:prstGeom>
          <a:noFill/>
          <a:ln w="9525">
            <a:noFill/>
            <a:miter lim="800000"/>
            <a:headEnd/>
            <a:tailEnd/>
          </a:ln>
        </p:spPr>
      </p:pic>
      <p:sp>
        <p:nvSpPr>
          <p:cNvPr id="26" name="Text Box 5"/>
          <p:cNvSpPr txBox="1">
            <a:spLocks noChangeArrowheads="1"/>
          </p:cNvSpPr>
          <p:nvPr/>
        </p:nvSpPr>
        <p:spPr bwMode="auto">
          <a:xfrm>
            <a:off x="1371600" y="5530850"/>
            <a:ext cx="6769100" cy="565150"/>
          </a:xfrm>
          <a:prstGeom prst="rect">
            <a:avLst/>
          </a:prstGeom>
          <a:noFill/>
          <a:ln w="44450">
            <a:noFill/>
            <a:prstDash val="sysDot"/>
            <a:miter lim="800000"/>
            <a:headEnd/>
            <a:tailEnd/>
          </a:ln>
        </p:spPr>
        <p:txBody>
          <a:bodyPr>
            <a:spAutoFit/>
          </a:bodyPr>
          <a:lstStyle/>
          <a:p>
            <a:pPr eaLnBrk="1" hangingPunct="1">
              <a:lnSpc>
                <a:spcPct val="120000"/>
              </a:lnSpc>
              <a:spcBef>
                <a:spcPct val="50000"/>
              </a:spcBef>
              <a:buClr>
                <a:srgbClr val="FF0000"/>
              </a:buClr>
              <a:buFont typeface="Wingdings" pitchFamily="2" charset="2"/>
              <a:buChar char="Ø"/>
              <a:defRPr/>
            </a:pPr>
            <a:r>
              <a:rPr lang="zh-CN" altLang="en-US" sz="2800" b="1" dirty="0">
                <a:solidFill>
                  <a:srgbClr val="000000"/>
                </a:solidFill>
                <a:latin typeface="微软雅黑" pitchFamily="34" charset="-122"/>
                <a:ea typeface="微软雅黑" pitchFamily="34" charset="-122"/>
              </a:rPr>
              <a:t>安徽省级人才培养模式创新实验区</a:t>
            </a:r>
          </a:p>
        </p:txBody>
      </p:sp>
      <p:sp>
        <p:nvSpPr>
          <p:cNvPr id="27" name="AutoShape 6"/>
          <p:cNvSpPr>
            <a:spLocks noChangeArrowheads="1"/>
          </p:cNvSpPr>
          <p:nvPr/>
        </p:nvSpPr>
        <p:spPr bwMode="auto">
          <a:xfrm>
            <a:off x="1066800" y="1752600"/>
            <a:ext cx="7620000" cy="4343400"/>
          </a:xfrm>
          <a:prstGeom prst="roundRect">
            <a:avLst>
              <a:gd name="adj" fmla="val 16667"/>
            </a:avLst>
          </a:prstGeom>
          <a:noFill/>
          <a:ln w="57150">
            <a:solidFill>
              <a:srgbClr val="FF6600"/>
            </a:solidFill>
            <a:prstDash val="sysDot"/>
            <a:round/>
            <a:headEnd/>
            <a:tailEnd/>
          </a:ln>
          <a:effectLst/>
        </p:spPr>
        <p:txBody>
          <a:bodyPr wrap="none" anchor="ctr"/>
          <a:lstStyle/>
          <a:p>
            <a:pPr eaLnBrk="1" hangingPunct="1">
              <a:defRPr/>
            </a:pPr>
            <a:endParaRPr lang="zh-CN" altLang="en-US" sz="2400">
              <a:solidFill>
                <a:srgbClr val="FFFFFF"/>
              </a:solidFill>
              <a:effectLst>
                <a:outerShdw blurRad="38100" dist="38100" dir="2700000" algn="tl">
                  <a:srgbClr val="C0C0C0"/>
                </a:outerShdw>
              </a:effectLst>
              <a:ea typeface="宋体" pitchFamily="2" charset="-122"/>
            </a:endParaRPr>
          </a:p>
        </p:txBody>
      </p:sp>
      <p:sp>
        <p:nvSpPr>
          <p:cNvPr id="28" name="Text Box 7"/>
          <p:cNvSpPr txBox="1">
            <a:spLocks noChangeArrowheads="1"/>
          </p:cNvSpPr>
          <p:nvPr/>
        </p:nvSpPr>
        <p:spPr bwMode="auto">
          <a:xfrm>
            <a:off x="1368425" y="1746983"/>
            <a:ext cx="4752975" cy="519113"/>
          </a:xfrm>
          <a:prstGeom prst="rect">
            <a:avLst/>
          </a:prstGeom>
          <a:noFill/>
          <a:ln w="9525">
            <a:noFill/>
            <a:miter lim="800000"/>
            <a:headEnd/>
            <a:tailEnd/>
          </a:ln>
          <a:effectLst/>
        </p:spPr>
        <p:txBody>
          <a:bodyPr>
            <a:spAutoFit/>
          </a:bodyPr>
          <a:lstStyle/>
          <a:p>
            <a:pPr eaLnBrk="1" hangingPunct="1">
              <a:defRPr/>
            </a:pPr>
            <a:r>
              <a:rPr lang="zh-CN" altLang="en-US" sz="2800" b="1" dirty="0">
                <a:solidFill>
                  <a:srgbClr val="FF0000"/>
                </a:solidFill>
                <a:effectLst>
                  <a:outerShdw blurRad="38100" dist="38100" dir="2700000" algn="tl">
                    <a:srgbClr val="C0C0C0"/>
                  </a:outerShdw>
                </a:effectLst>
                <a:latin typeface="微软雅黑" pitchFamily="34" charset="-122"/>
                <a:ea typeface="微软雅黑" pitchFamily="34" charset="-122"/>
              </a:rPr>
              <a:t>化学工程与工艺专业：</a:t>
            </a:r>
          </a:p>
        </p:txBody>
      </p:sp>
      <p:sp>
        <p:nvSpPr>
          <p:cNvPr id="29" name="Text Box 8"/>
          <p:cNvSpPr txBox="1">
            <a:spLocks noChangeArrowheads="1"/>
          </p:cNvSpPr>
          <p:nvPr/>
        </p:nvSpPr>
        <p:spPr bwMode="auto">
          <a:xfrm>
            <a:off x="1368425" y="3854450"/>
            <a:ext cx="6335713" cy="565150"/>
          </a:xfrm>
          <a:prstGeom prst="rect">
            <a:avLst/>
          </a:prstGeom>
          <a:noFill/>
          <a:ln w="44450">
            <a:noFill/>
            <a:prstDash val="sysDot"/>
            <a:miter lim="800000"/>
            <a:headEnd/>
            <a:tailEnd/>
          </a:ln>
        </p:spPr>
        <p:txBody>
          <a:bodyPr>
            <a:spAutoFit/>
          </a:bodyPr>
          <a:lstStyle/>
          <a:p>
            <a:pPr eaLnBrk="1" hangingPunct="1">
              <a:lnSpc>
                <a:spcPct val="120000"/>
              </a:lnSpc>
              <a:spcBef>
                <a:spcPct val="50000"/>
              </a:spcBef>
              <a:buClr>
                <a:srgbClr val="FF0000"/>
              </a:buClr>
              <a:buFont typeface="Wingdings" pitchFamily="2" charset="2"/>
              <a:buChar char="Ø"/>
              <a:defRPr/>
            </a:pPr>
            <a:r>
              <a:rPr lang="zh-CN" altLang="en-US" sz="2800" b="1" dirty="0">
                <a:solidFill>
                  <a:srgbClr val="000000"/>
                </a:solidFill>
                <a:latin typeface="微软雅黑" pitchFamily="34" charset="-122"/>
                <a:ea typeface="微软雅黑" pitchFamily="34" charset="-122"/>
              </a:rPr>
              <a:t>国家特色专业、安徽省特色专业</a:t>
            </a:r>
          </a:p>
        </p:txBody>
      </p:sp>
      <p:sp>
        <p:nvSpPr>
          <p:cNvPr id="30" name="Rectangle 9"/>
          <p:cNvSpPr>
            <a:spLocks noChangeArrowheads="1"/>
          </p:cNvSpPr>
          <p:nvPr/>
        </p:nvSpPr>
        <p:spPr bwMode="auto">
          <a:xfrm>
            <a:off x="1371600" y="5029200"/>
            <a:ext cx="6624638" cy="523875"/>
          </a:xfrm>
          <a:prstGeom prst="rect">
            <a:avLst/>
          </a:prstGeom>
          <a:noFill/>
          <a:ln w="9525">
            <a:noFill/>
            <a:miter lim="800000"/>
            <a:headEnd/>
            <a:tailEnd/>
          </a:ln>
        </p:spPr>
        <p:txBody>
          <a:bodyPr>
            <a:spAutoFit/>
          </a:bodyPr>
          <a:lstStyle/>
          <a:p>
            <a:pPr algn="just" eaLnBrk="1" hangingPunct="1">
              <a:buClr>
                <a:srgbClr val="FF0000"/>
              </a:buClr>
              <a:buFont typeface="Wingdings" pitchFamily="2" charset="2"/>
              <a:buChar char="Ø"/>
              <a:defRPr/>
            </a:pPr>
            <a:r>
              <a:rPr lang="zh-CN" altLang="en-US" sz="2800" b="1" dirty="0" smtClean="0">
                <a:solidFill>
                  <a:srgbClr val="000000"/>
                </a:solidFill>
                <a:latin typeface="微软雅黑" pitchFamily="34" charset="-122"/>
                <a:ea typeface="微软雅黑" pitchFamily="34" charset="-122"/>
              </a:rPr>
              <a:t>“材料与化工”</a:t>
            </a:r>
            <a:r>
              <a:rPr lang="zh-CN" altLang="en-US" sz="2800" b="1" dirty="0">
                <a:solidFill>
                  <a:srgbClr val="000000"/>
                </a:solidFill>
                <a:latin typeface="微软雅黑" pitchFamily="34" charset="-122"/>
                <a:ea typeface="微软雅黑" pitchFamily="34" charset="-122"/>
              </a:rPr>
              <a:t>专业硕士授权单位</a:t>
            </a:r>
          </a:p>
        </p:txBody>
      </p:sp>
      <p:sp>
        <p:nvSpPr>
          <p:cNvPr id="31" name="Rectangle 10"/>
          <p:cNvSpPr>
            <a:spLocks noChangeArrowheads="1"/>
          </p:cNvSpPr>
          <p:nvPr/>
        </p:nvSpPr>
        <p:spPr bwMode="auto">
          <a:xfrm>
            <a:off x="1371600" y="3311525"/>
            <a:ext cx="6624638" cy="519113"/>
          </a:xfrm>
          <a:prstGeom prst="rect">
            <a:avLst/>
          </a:prstGeom>
          <a:noFill/>
          <a:ln w="9525">
            <a:noFill/>
            <a:miter lim="800000"/>
            <a:headEnd/>
            <a:tailEnd/>
          </a:ln>
        </p:spPr>
        <p:txBody>
          <a:bodyPr>
            <a:spAutoFit/>
          </a:bodyPr>
          <a:lstStyle/>
          <a:p>
            <a:pPr algn="just" eaLnBrk="1" hangingPunct="1">
              <a:buClr>
                <a:srgbClr val="FF0000"/>
              </a:buClr>
              <a:buFont typeface="Wingdings" pitchFamily="2" charset="2"/>
              <a:buChar char="Ø"/>
              <a:defRPr/>
            </a:pPr>
            <a:r>
              <a:rPr lang="zh-CN" altLang="en-US" sz="2800" b="1" dirty="0">
                <a:solidFill>
                  <a:srgbClr val="000000"/>
                </a:solidFill>
                <a:latin typeface="微软雅黑" pitchFamily="34" charset="-122"/>
                <a:ea typeface="微软雅黑" pitchFamily="34" charset="-122"/>
              </a:rPr>
              <a:t>国家卓越工程师计划实施单位</a:t>
            </a:r>
          </a:p>
        </p:txBody>
      </p:sp>
      <p:sp>
        <p:nvSpPr>
          <p:cNvPr id="32" name="Text Box 5"/>
          <p:cNvSpPr txBox="1">
            <a:spLocks noChangeArrowheads="1"/>
          </p:cNvSpPr>
          <p:nvPr/>
        </p:nvSpPr>
        <p:spPr bwMode="auto">
          <a:xfrm>
            <a:off x="1371600" y="4419600"/>
            <a:ext cx="6769100" cy="565150"/>
          </a:xfrm>
          <a:prstGeom prst="rect">
            <a:avLst/>
          </a:prstGeom>
          <a:noFill/>
          <a:ln w="44450">
            <a:noFill/>
            <a:prstDash val="sysDot"/>
            <a:miter lim="800000"/>
            <a:headEnd/>
            <a:tailEnd/>
          </a:ln>
        </p:spPr>
        <p:txBody>
          <a:bodyPr>
            <a:spAutoFit/>
          </a:bodyPr>
          <a:lstStyle/>
          <a:p>
            <a:pPr eaLnBrk="1" hangingPunct="1">
              <a:lnSpc>
                <a:spcPct val="120000"/>
              </a:lnSpc>
              <a:spcBef>
                <a:spcPct val="50000"/>
              </a:spcBef>
              <a:buClr>
                <a:srgbClr val="FF0000"/>
              </a:buClr>
              <a:buFont typeface="Wingdings" pitchFamily="2" charset="2"/>
              <a:buChar char="Ø"/>
              <a:defRPr/>
            </a:pPr>
            <a:r>
              <a:rPr lang="zh-CN" altLang="en-US" sz="2800" b="1" dirty="0">
                <a:solidFill>
                  <a:srgbClr val="000000"/>
                </a:solidFill>
                <a:latin typeface="微软雅黑" pitchFamily="34" charset="-122"/>
                <a:ea typeface="微软雅黑" pitchFamily="34" charset="-122"/>
              </a:rPr>
              <a:t>国家、安徽省“一流品牌”专业</a:t>
            </a:r>
          </a:p>
        </p:txBody>
      </p:sp>
      <p:sp>
        <p:nvSpPr>
          <p:cNvPr id="33" name="Rectangle 10"/>
          <p:cNvSpPr>
            <a:spLocks noChangeArrowheads="1"/>
          </p:cNvSpPr>
          <p:nvPr/>
        </p:nvSpPr>
        <p:spPr bwMode="auto">
          <a:xfrm>
            <a:off x="1352550" y="2773363"/>
            <a:ext cx="6624638" cy="519112"/>
          </a:xfrm>
          <a:prstGeom prst="rect">
            <a:avLst/>
          </a:prstGeom>
          <a:noFill/>
          <a:ln w="9525">
            <a:noFill/>
            <a:miter lim="800000"/>
            <a:headEnd/>
            <a:tailEnd/>
          </a:ln>
        </p:spPr>
        <p:txBody>
          <a:bodyPr>
            <a:spAutoFit/>
          </a:bodyPr>
          <a:lstStyle/>
          <a:p>
            <a:pPr algn="just" eaLnBrk="1" hangingPunct="1">
              <a:buClr>
                <a:srgbClr val="FF0000"/>
              </a:buClr>
              <a:buFont typeface="Wingdings" pitchFamily="2" charset="2"/>
              <a:buChar char="Ø"/>
              <a:defRPr/>
            </a:pPr>
            <a:r>
              <a:rPr lang="zh-CN" altLang="en-US" sz="2800" b="1" dirty="0">
                <a:solidFill>
                  <a:srgbClr val="0000FF"/>
                </a:solidFill>
                <a:latin typeface="微软雅黑" pitchFamily="34" charset="-122"/>
                <a:ea typeface="微软雅黑" pitchFamily="34" charset="-122"/>
              </a:rPr>
              <a:t>国际工程教育认证专业</a:t>
            </a:r>
          </a:p>
        </p:txBody>
      </p:sp>
      <p:sp>
        <p:nvSpPr>
          <p:cNvPr id="34" name="Rectangle 10"/>
          <p:cNvSpPr>
            <a:spLocks noChangeArrowheads="1"/>
          </p:cNvSpPr>
          <p:nvPr/>
        </p:nvSpPr>
        <p:spPr bwMode="auto">
          <a:xfrm>
            <a:off x="1352550" y="2273180"/>
            <a:ext cx="6624638" cy="519112"/>
          </a:xfrm>
          <a:prstGeom prst="rect">
            <a:avLst/>
          </a:prstGeom>
          <a:noFill/>
          <a:ln w="9525">
            <a:noFill/>
            <a:miter lim="800000"/>
            <a:headEnd/>
            <a:tailEnd/>
          </a:ln>
        </p:spPr>
        <p:txBody>
          <a:bodyPr>
            <a:spAutoFit/>
          </a:bodyPr>
          <a:lstStyle/>
          <a:p>
            <a:pPr algn="just" eaLnBrk="1" hangingPunct="1">
              <a:buClr>
                <a:srgbClr val="FF0000"/>
              </a:buClr>
              <a:buFont typeface="Wingdings" pitchFamily="2" charset="2"/>
              <a:buChar char="Ø"/>
              <a:defRPr/>
            </a:pPr>
            <a:r>
              <a:rPr lang="zh-CN" altLang="en-US" sz="2800" b="1" dirty="0">
                <a:solidFill>
                  <a:srgbClr val="0000FF"/>
                </a:solidFill>
                <a:latin typeface="微软雅黑" pitchFamily="34" charset="-122"/>
                <a:ea typeface="微软雅黑" pitchFamily="34" charset="-122"/>
              </a:rPr>
              <a:t>国家级一流本科专业</a:t>
            </a: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8693" y="457200"/>
            <a:ext cx="8508107" cy="381635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pic>
        <p:nvPicPr>
          <p:cNvPr id="5" name="Picture 2"/>
          <p:cNvPicPr>
            <a:picLocks noChangeAspect="1" noChangeArrowheads="1"/>
          </p:cNvPicPr>
          <p:nvPr/>
        </p:nvPicPr>
        <p:blipFill>
          <a:blip r:embed="rId2" cstate="print"/>
          <a:srcRect b="4820"/>
          <a:stretch>
            <a:fillRect/>
          </a:stretch>
        </p:blipFill>
        <p:spPr bwMode="auto">
          <a:xfrm>
            <a:off x="304800" y="457200"/>
            <a:ext cx="3564911" cy="4680520"/>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b="26902"/>
          <a:stretch>
            <a:fillRect/>
          </a:stretch>
        </p:blipFill>
        <p:spPr bwMode="auto">
          <a:xfrm>
            <a:off x="3810000" y="457200"/>
            <a:ext cx="4839129" cy="4680520"/>
          </a:xfrm>
          <a:prstGeom prst="rect">
            <a:avLst/>
          </a:prstGeom>
          <a:noFill/>
          <a:ln w="9525">
            <a:noFill/>
            <a:miter lim="800000"/>
            <a:headEnd/>
            <a:tailEnd/>
          </a:ln>
        </p:spPr>
      </p:pic>
      <p:sp>
        <p:nvSpPr>
          <p:cNvPr id="7" name="矩形 6"/>
          <p:cNvSpPr/>
          <p:nvPr/>
        </p:nvSpPr>
        <p:spPr>
          <a:xfrm>
            <a:off x="880864" y="5353744"/>
            <a:ext cx="7848872" cy="461665"/>
          </a:xfrm>
          <a:prstGeom prst="rect">
            <a:avLst/>
          </a:prstGeom>
        </p:spPr>
        <p:txBody>
          <a:bodyPr wrap="square">
            <a:spAutoFit/>
          </a:bodyPr>
          <a:lstStyle/>
          <a:p>
            <a:pPr algn="ctr">
              <a:spcBef>
                <a:spcPts val="1200"/>
              </a:spcBef>
              <a:defRPr/>
            </a:pPr>
            <a:r>
              <a:rPr lang="en-US" altLang="zh-CN" sz="2400" b="1" kern="0" dirty="0">
                <a:solidFill>
                  <a:srgbClr val="FF0000"/>
                </a:solidFill>
                <a:effectLst>
                  <a:outerShdw blurRad="38100" dist="38100" dir="2700000" algn="tl">
                    <a:srgbClr val="000000">
                      <a:alpha val="43137"/>
                    </a:srgbClr>
                  </a:outerShdw>
                </a:effectLst>
                <a:latin typeface="Georgia" pitchFamily="18" charset="0"/>
                <a:ea typeface="微软雅黑" pitchFamily="34" charset="-122"/>
              </a:rPr>
              <a:t>2018</a:t>
            </a:r>
            <a:r>
              <a:rPr lang="zh-CN" altLang="en-US" sz="2400" b="1" kern="0" dirty="0">
                <a:solidFill>
                  <a:srgbClr val="FF0000"/>
                </a:solidFill>
                <a:effectLst>
                  <a:outerShdw blurRad="38100" dist="38100" dir="2700000" algn="tl">
                    <a:srgbClr val="000000">
                      <a:alpha val="43137"/>
                    </a:srgbClr>
                  </a:outerShdw>
                </a:effectLst>
                <a:latin typeface="Georgia" pitchFamily="18" charset="0"/>
                <a:ea typeface="微软雅黑" pitchFamily="34" charset="-122"/>
              </a:rPr>
              <a:t>年</a:t>
            </a:r>
            <a:r>
              <a:rPr lang="en-US" altLang="zh-CN" sz="2400" b="1" kern="0" dirty="0">
                <a:solidFill>
                  <a:srgbClr val="FF0000"/>
                </a:solidFill>
                <a:effectLst>
                  <a:outerShdw blurRad="38100" dist="38100" dir="2700000" algn="tl">
                    <a:srgbClr val="000000">
                      <a:alpha val="43137"/>
                    </a:srgbClr>
                  </a:outerShdw>
                </a:effectLst>
                <a:latin typeface="Georgia" pitchFamily="18" charset="0"/>
                <a:ea typeface="微软雅黑" pitchFamily="34" charset="-122"/>
              </a:rPr>
              <a:t>5</a:t>
            </a:r>
            <a:r>
              <a:rPr lang="zh-CN" altLang="en-US" sz="2400" b="1" kern="0" dirty="0">
                <a:solidFill>
                  <a:srgbClr val="FF0000"/>
                </a:solidFill>
                <a:effectLst>
                  <a:outerShdw blurRad="38100" dist="38100" dir="2700000" algn="tl">
                    <a:srgbClr val="000000">
                      <a:alpha val="43137"/>
                    </a:srgbClr>
                  </a:outerShdw>
                </a:effectLst>
                <a:latin typeface="Georgia" pitchFamily="18" charset="0"/>
                <a:ea typeface="微软雅黑" pitchFamily="34" charset="-122"/>
              </a:rPr>
              <a:t>月</a:t>
            </a:r>
            <a:r>
              <a:rPr lang="en-US" altLang="zh-CN" sz="2400" b="1" kern="0" dirty="0">
                <a:solidFill>
                  <a:srgbClr val="FF0000"/>
                </a:solidFill>
                <a:effectLst>
                  <a:outerShdw blurRad="38100" dist="38100" dir="2700000" algn="tl">
                    <a:srgbClr val="000000">
                      <a:alpha val="43137"/>
                    </a:srgbClr>
                  </a:outerShdw>
                </a:effectLst>
                <a:latin typeface="Georgia" pitchFamily="18" charset="0"/>
                <a:ea typeface="微软雅黑" pitchFamily="34" charset="-122"/>
              </a:rPr>
              <a:t>28</a:t>
            </a:r>
            <a:r>
              <a:rPr lang="zh-CN" altLang="en-US" sz="2400" b="1" kern="0" dirty="0">
                <a:solidFill>
                  <a:srgbClr val="FF0000"/>
                </a:solidFill>
                <a:effectLst>
                  <a:outerShdw blurRad="38100" dist="38100" dir="2700000" algn="tl">
                    <a:srgbClr val="000000">
                      <a:alpha val="43137"/>
                    </a:srgbClr>
                  </a:outerShdw>
                </a:effectLst>
                <a:latin typeface="Georgia" pitchFamily="18" charset="0"/>
                <a:ea typeface="微软雅黑" pitchFamily="34" charset="-122"/>
              </a:rPr>
              <a:t>日，工程教育专业认证通过认证</a:t>
            </a:r>
            <a:endParaRPr lang="zh-CN" altLang="en-US" sz="2400" dirty="0">
              <a:solidFill>
                <a:srgbClr val="FF0000"/>
              </a:solidFill>
              <a:latin typeface="Georgia" pitchFamily="18" charset="0"/>
              <a:ea typeface="微软雅黑" pitchFamily="34" charset="-122"/>
            </a:endParaRPr>
          </a:p>
        </p:txBody>
      </p:sp>
      <p:sp>
        <p:nvSpPr>
          <p:cNvPr id="8" name="矩形 7"/>
          <p:cNvSpPr/>
          <p:nvPr/>
        </p:nvSpPr>
        <p:spPr>
          <a:xfrm>
            <a:off x="3962400" y="2895600"/>
            <a:ext cx="4724400" cy="2308324"/>
          </a:xfrm>
          <a:prstGeom prst="rect">
            <a:avLst/>
          </a:prstGeom>
          <a:solidFill>
            <a:schemeClr val="bg1">
              <a:lumMod val="65000"/>
            </a:schemeClr>
          </a:solidFill>
        </p:spPr>
        <p:txBody>
          <a:bodyPr wrap="square">
            <a:spAutoFit/>
          </a:bodyPr>
          <a:lstStyle/>
          <a:p>
            <a:r>
              <a:rPr lang="zh-CN" altLang="en-US" sz="2400" b="1" dirty="0">
                <a:solidFill>
                  <a:schemeClr val="tx2"/>
                </a:solidFill>
                <a:effectLst>
                  <a:outerShdw blurRad="38100" dist="38100" dir="2700000" algn="tl">
                    <a:srgbClr val="000000">
                      <a:alpha val="43137"/>
                    </a:srgbClr>
                  </a:outerShdw>
                </a:effectLst>
                <a:latin typeface="Georgia" pitchFamily="18" charset="0"/>
                <a:ea typeface="微软雅黑" pitchFamily="34" charset="-122"/>
              </a:rPr>
              <a:t>教育部官方网站、微信微博平台以“我国近千专业进入全球工程教育</a:t>
            </a:r>
            <a:r>
              <a:rPr lang="zh-CN" altLang="en-US" sz="2400" b="1" dirty="0">
                <a:solidFill>
                  <a:srgbClr val="FF0000"/>
                </a:solidFill>
                <a:effectLst>
                  <a:outerShdw blurRad="38100" dist="38100" dir="2700000" algn="tl">
                    <a:srgbClr val="000000">
                      <a:alpha val="43137"/>
                    </a:srgbClr>
                  </a:outerShdw>
                </a:effectLst>
                <a:latin typeface="Georgia" pitchFamily="18" charset="0"/>
                <a:ea typeface="微软雅黑" pitchFamily="34" charset="-122"/>
              </a:rPr>
              <a:t>‘第一方阵’</a:t>
            </a:r>
            <a:r>
              <a:rPr lang="zh-CN" altLang="en-US" sz="2400" b="1" dirty="0">
                <a:solidFill>
                  <a:schemeClr val="tx2"/>
                </a:solidFill>
                <a:effectLst>
                  <a:outerShdw blurRad="38100" dist="38100" dir="2700000" algn="tl">
                    <a:srgbClr val="000000">
                      <a:alpha val="43137"/>
                    </a:srgbClr>
                  </a:outerShdw>
                </a:effectLst>
                <a:latin typeface="Georgia" pitchFamily="18" charset="0"/>
                <a:ea typeface="微软雅黑" pitchFamily="34" charset="-122"/>
              </a:rPr>
              <a:t>”为题，进行了集中宣传报道，新华网、人民网等网络媒体也已跟进深入报道，在社会上引起了强烈反响。</a:t>
            </a:r>
          </a:p>
        </p:txBody>
      </p:sp>
      <p:sp>
        <p:nvSpPr>
          <p:cNvPr id="9" name="Text Box 18"/>
          <p:cNvSpPr txBox="1">
            <a:spLocks noChangeArrowheads="1"/>
          </p:cNvSpPr>
          <p:nvPr/>
        </p:nvSpPr>
        <p:spPr bwMode="auto">
          <a:xfrm>
            <a:off x="2819400" y="6096000"/>
            <a:ext cx="3552825" cy="954107"/>
          </a:xfrm>
          <a:prstGeom prst="rect">
            <a:avLst/>
          </a:prstGeom>
          <a:solidFill>
            <a:schemeClr val="bg1"/>
          </a:solidFill>
          <a:ln w="9525">
            <a:noFill/>
            <a:miter lim="800000"/>
            <a:headEnd/>
            <a:tailEnd/>
          </a:ln>
          <a:effectLst/>
        </p:spPr>
        <p:txBody>
          <a:bodyPr wrap="square">
            <a:spAutoFit/>
          </a:bodyPr>
          <a:lstStyle/>
          <a:p>
            <a:pPr algn="ctr">
              <a:defRPr/>
            </a:pPr>
            <a:r>
              <a:rPr lang="en-US" altLang="zh-CN" sz="2800" b="1" dirty="0">
                <a:solidFill>
                  <a:srgbClr val="000066"/>
                </a:solidFill>
                <a:effectLst>
                  <a:outerShdw blurRad="38100" dist="38100" dir="2700000" algn="tl">
                    <a:srgbClr val="C0C0C0"/>
                  </a:outerShdw>
                </a:effectLst>
                <a:latin typeface="Georgia" pitchFamily="18" charset="0"/>
                <a:ea typeface="宋体" pitchFamily="2" charset="-122"/>
              </a:rPr>
              <a:t>Hefei University</a:t>
            </a:r>
          </a:p>
          <a:p>
            <a:pPr algn="ctr">
              <a:defRPr/>
            </a:pPr>
            <a:endParaRPr lang="en-US" altLang="zh-CN" sz="2800" b="1" dirty="0">
              <a:solidFill>
                <a:srgbClr val="000066"/>
              </a:solidFill>
              <a:effectLst>
                <a:outerShdw blurRad="38100" dist="38100" dir="2700000" algn="tl">
                  <a:srgbClr val="C0C0C0"/>
                </a:outerShdw>
              </a:effectLst>
              <a:ea typeface="宋体" pitchFamily="2" charset="-122"/>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914400" y="5105400"/>
            <a:ext cx="7848872" cy="707886"/>
          </a:xfrm>
          <a:prstGeom prst="rect">
            <a:avLst/>
          </a:prstGeom>
        </p:spPr>
        <p:txBody>
          <a:bodyPr wrap="square">
            <a:spAutoFit/>
          </a:bodyPr>
          <a:lstStyle/>
          <a:p>
            <a:pPr algn="ctr">
              <a:spcBef>
                <a:spcPts val="1200"/>
              </a:spcBef>
              <a:defRPr/>
            </a:pPr>
            <a:r>
              <a:rPr lang="en-US" altLang="zh-CN" sz="4000" b="1" kern="0" dirty="0" smtClean="0">
                <a:solidFill>
                  <a:srgbClr val="FF0000"/>
                </a:solidFill>
                <a:effectLst>
                  <a:outerShdw blurRad="38100" dist="38100" dir="2700000" algn="tl">
                    <a:srgbClr val="000000">
                      <a:alpha val="43137"/>
                    </a:srgbClr>
                  </a:outerShdw>
                </a:effectLst>
                <a:latin typeface="Georgia" pitchFamily="18" charset="0"/>
                <a:ea typeface="微软雅黑" pitchFamily="34" charset="-122"/>
              </a:rPr>
              <a:t>2020</a:t>
            </a:r>
            <a:r>
              <a:rPr lang="zh-CN" altLang="en-US" sz="4000" b="1" kern="0" dirty="0" smtClean="0">
                <a:solidFill>
                  <a:srgbClr val="FF0000"/>
                </a:solidFill>
                <a:effectLst>
                  <a:outerShdw blurRad="38100" dist="38100" dir="2700000" algn="tl">
                    <a:srgbClr val="000000">
                      <a:alpha val="43137"/>
                    </a:srgbClr>
                  </a:outerShdw>
                </a:effectLst>
                <a:latin typeface="Georgia" pitchFamily="18" charset="0"/>
                <a:ea typeface="微软雅黑" pitchFamily="34" charset="-122"/>
              </a:rPr>
              <a:t>年度国家级一流本科专业</a:t>
            </a:r>
            <a:endParaRPr lang="zh-CN" altLang="en-US" sz="4000" dirty="0">
              <a:solidFill>
                <a:srgbClr val="FF0000"/>
              </a:solidFill>
              <a:latin typeface="Georgia" pitchFamily="18" charset="0"/>
              <a:ea typeface="微软雅黑" pitchFamily="34" charset="-122"/>
            </a:endParaRPr>
          </a:p>
        </p:txBody>
      </p:sp>
      <p:sp>
        <p:nvSpPr>
          <p:cNvPr id="9" name="Text Box 18"/>
          <p:cNvSpPr txBox="1">
            <a:spLocks noChangeArrowheads="1"/>
          </p:cNvSpPr>
          <p:nvPr/>
        </p:nvSpPr>
        <p:spPr bwMode="auto">
          <a:xfrm>
            <a:off x="2819400" y="6096000"/>
            <a:ext cx="3552825" cy="954107"/>
          </a:xfrm>
          <a:prstGeom prst="rect">
            <a:avLst/>
          </a:prstGeom>
          <a:solidFill>
            <a:schemeClr val="bg1"/>
          </a:solidFill>
          <a:ln w="9525">
            <a:noFill/>
            <a:miter lim="800000"/>
            <a:headEnd/>
            <a:tailEnd/>
          </a:ln>
          <a:effectLst/>
        </p:spPr>
        <p:txBody>
          <a:bodyPr wrap="square">
            <a:spAutoFit/>
          </a:bodyPr>
          <a:lstStyle/>
          <a:p>
            <a:pPr algn="ctr">
              <a:defRPr/>
            </a:pPr>
            <a:r>
              <a:rPr lang="en-US" altLang="zh-CN" sz="2800" b="1" dirty="0">
                <a:solidFill>
                  <a:srgbClr val="000066"/>
                </a:solidFill>
                <a:effectLst>
                  <a:outerShdw blurRad="38100" dist="38100" dir="2700000" algn="tl">
                    <a:srgbClr val="C0C0C0"/>
                  </a:outerShdw>
                </a:effectLst>
                <a:latin typeface="Georgia" pitchFamily="18" charset="0"/>
                <a:ea typeface="宋体" pitchFamily="2" charset="-122"/>
              </a:rPr>
              <a:t>Hefei University</a:t>
            </a:r>
          </a:p>
          <a:p>
            <a:pPr algn="ctr">
              <a:defRPr/>
            </a:pPr>
            <a:endParaRPr lang="en-US" altLang="zh-CN" sz="2800" b="1" dirty="0">
              <a:solidFill>
                <a:srgbClr val="000066"/>
              </a:solidFill>
              <a:effectLst>
                <a:outerShdw blurRad="38100" dist="38100" dir="2700000" algn="tl">
                  <a:srgbClr val="C0C0C0"/>
                </a:outerShdw>
              </a:effectLst>
              <a:ea typeface="宋体" pitchFamily="2" charset="-122"/>
            </a:endParaRPr>
          </a:p>
        </p:txBody>
      </p:sp>
      <p:pic>
        <p:nvPicPr>
          <p:cNvPr id="2050" name="Picture 2" descr="https://inews.gtimg.com/newsapp_bt/0/13219759117/10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203" y="685800"/>
            <a:ext cx="3600000" cy="3411791"/>
          </a:xfrm>
          <a:prstGeom prst="rect">
            <a:avLst/>
          </a:prstGeom>
          <a:noFill/>
          <a:ln w="28575">
            <a:solidFill>
              <a:srgbClr val="0000FF"/>
            </a:solidFill>
          </a:ln>
          <a:extLst>
            <a:ext uri="{909E8E84-426E-40DD-AFC4-6F175D3DCCD1}">
              <a14:hiddenFill xmlns:a14="http://schemas.microsoft.com/office/drawing/2010/main">
                <a:solidFill>
                  <a:srgbClr val="FFFFFF"/>
                </a:solidFill>
              </a14:hiddenFill>
            </a:ext>
          </a:extLst>
        </p:spPr>
      </p:pic>
      <p:pic>
        <p:nvPicPr>
          <p:cNvPr id="2052" name="Picture 4" descr="http://www.hfuu.edu.cn/_upload/article/images/e2/7d/503068c04da18946b23a884edd7c/a4460386-9d05-45b4-a28a-65bdbd76e7e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673120"/>
            <a:ext cx="4225300" cy="1958067"/>
          </a:xfrm>
          <a:prstGeom prst="rect">
            <a:avLst/>
          </a:prstGeom>
          <a:noFill/>
          <a:ln w="28575">
            <a:solidFill>
              <a:srgbClr val="0000FF"/>
            </a:solidFill>
          </a:ln>
          <a:extLst>
            <a:ext uri="{909E8E84-426E-40DD-AFC4-6F175D3DCCD1}">
              <a14:hiddenFill xmlns:a14="http://schemas.microsoft.com/office/drawing/2010/main">
                <a:solidFill>
                  <a:srgbClr val="FFFFFF"/>
                </a:solidFill>
              </a14:hiddenFill>
            </a:ext>
          </a:extLst>
        </p:spPr>
      </p:pic>
      <p:sp>
        <p:nvSpPr>
          <p:cNvPr id="2" name="矩形 1"/>
          <p:cNvSpPr/>
          <p:nvPr/>
        </p:nvSpPr>
        <p:spPr>
          <a:xfrm>
            <a:off x="4402015" y="2819400"/>
            <a:ext cx="4361257" cy="1200329"/>
          </a:xfrm>
          <a:prstGeom prst="rect">
            <a:avLst/>
          </a:prstGeom>
        </p:spPr>
        <p:txBody>
          <a:bodyPr wrap="square">
            <a:spAutoFit/>
          </a:bodyPr>
          <a:lstStyle/>
          <a:p>
            <a:r>
              <a:rPr lang="zh-CN" altLang="en-US" sz="2400" b="1" dirty="0" smtClean="0">
                <a:solidFill>
                  <a:schemeClr val="tx2"/>
                </a:solidFill>
                <a:latin typeface="Georgia" pitchFamily="18" charset="0"/>
                <a:ea typeface="微软雅黑" pitchFamily="34" charset="-122"/>
              </a:rPr>
              <a:t>入选国家级一流本科专业建设点，充分</a:t>
            </a:r>
            <a:r>
              <a:rPr lang="zh-CN" altLang="en-US" sz="2400" b="1" dirty="0">
                <a:solidFill>
                  <a:schemeClr val="tx2"/>
                </a:solidFill>
                <a:latin typeface="Georgia" pitchFamily="18" charset="0"/>
                <a:ea typeface="微软雅黑" pitchFamily="34" charset="-122"/>
              </a:rPr>
              <a:t>显示</a:t>
            </a:r>
            <a:r>
              <a:rPr lang="zh-CN" altLang="en-US" sz="2400" b="1" dirty="0" smtClean="0">
                <a:solidFill>
                  <a:schemeClr val="tx2"/>
                </a:solidFill>
                <a:latin typeface="Georgia" pitchFamily="18" charset="0"/>
                <a:ea typeface="微软雅黑" pitchFamily="34" charset="-122"/>
              </a:rPr>
              <a:t>出我校化工专业</a:t>
            </a:r>
            <a:r>
              <a:rPr lang="zh-CN" altLang="en-US" sz="2400" b="1" dirty="0">
                <a:solidFill>
                  <a:schemeClr val="tx2"/>
                </a:solidFill>
                <a:latin typeface="Georgia" pitchFamily="18" charset="0"/>
                <a:ea typeface="微软雅黑" pitchFamily="34" charset="-122"/>
              </a:rPr>
              <a:t>建设上的</a:t>
            </a:r>
            <a:r>
              <a:rPr lang="zh-CN" altLang="en-US" sz="2400" b="1" dirty="0" smtClean="0">
                <a:solidFill>
                  <a:schemeClr val="tx2"/>
                </a:solidFill>
                <a:latin typeface="Georgia" pitchFamily="18" charset="0"/>
                <a:ea typeface="微软雅黑" pitchFamily="34" charset="-122"/>
              </a:rPr>
              <a:t>优势。</a:t>
            </a:r>
            <a:endParaRPr lang="zh-CN" altLang="en-US" sz="2400" b="1" dirty="0">
              <a:solidFill>
                <a:schemeClr val="tx2"/>
              </a:solidFill>
              <a:latin typeface="Georgia" pitchFamily="18" charset="0"/>
              <a:ea typeface="微软雅黑" pitchFamily="34" charset="-122"/>
            </a:endParaRPr>
          </a:p>
        </p:txBody>
      </p:sp>
    </p:spTree>
    <p:extLst>
      <p:ext uri="{BB962C8B-B14F-4D97-AF65-F5344CB8AC3E}">
        <p14:creationId xmlns:p14="http://schemas.microsoft.com/office/powerpoint/2010/main" val="3316142484"/>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1223963" y="428625"/>
            <a:ext cx="6913562" cy="561975"/>
          </a:xfrm>
          <a:prstGeom prst="rect">
            <a:avLst/>
          </a:prstGeom>
          <a:noFill/>
          <a:ln w="9525">
            <a:noFill/>
            <a:miter lim="800000"/>
            <a:headEnd/>
            <a:tailEnd/>
          </a:ln>
          <a:effectLst/>
        </p:spPr>
        <p:txBody>
          <a:bodyPr/>
          <a:lstStyle/>
          <a:p>
            <a:pPr algn="ctr">
              <a:defRPr/>
            </a:pPr>
            <a:r>
              <a:rPr lang="zh-CN" altLang="en-US" sz="3200" b="1">
                <a:solidFill>
                  <a:srgbClr val="000066"/>
                </a:solidFill>
                <a:effectLst>
                  <a:outerShdw blurRad="38100" dist="38100" dir="2700000" algn="tl">
                    <a:srgbClr val="C0C0C0"/>
                  </a:outerShdw>
                </a:effectLst>
                <a:ea typeface="黑体" pitchFamily="2" charset="-122"/>
              </a:rPr>
              <a:t>化工专业建设</a:t>
            </a:r>
            <a:r>
              <a:rPr lang="en-US" altLang="zh-CN" sz="3200" b="1">
                <a:solidFill>
                  <a:srgbClr val="000066"/>
                </a:solidFill>
                <a:effectLst>
                  <a:outerShdw blurRad="38100" dist="38100" dir="2700000" algn="tl">
                    <a:srgbClr val="C0C0C0"/>
                  </a:outerShdw>
                </a:effectLst>
                <a:ea typeface="黑体" pitchFamily="2" charset="-122"/>
              </a:rPr>
              <a:t>—</a:t>
            </a:r>
            <a:r>
              <a:rPr lang="zh-CN" altLang="en-US" sz="3200" b="1">
                <a:solidFill>
                  <a:srgbClr val="000066"/>
                </a:solidFill>
                <a:effectLst>
                  <a:outerShdw blurRad="38100" dist="38100" dir="2700000" algn="tl">
                    <a:srgbClr val="C0C0C0"/>
                  </a:outerShdw>
                </a:effectLst>
                <a:ea typeface="黑体" pitchFamily="2" charset="-122"/>
              </a:rPr>
              <a:t>卓越工程师计划</a:t>
            </a:r>
          </a:p>
        </p:txBody>
      </p:sp>
      <p:sp>
        <p:nvSpPr>
          <p:cNvPr id="178179" name="Line 3"/>
          <p:cNvSpPr>
            <a:spLocks noChangeShapeType="1"/>
          </p:cNvSpPr>
          <p:nvPr/>
        </p:nvSpPr>
        <p:spPr bwMode="auto">
          <a:xfrm>
            <a:off x="1533525" y="1066800"/>
            <a:ext cx="6350000" cy="0"/>
          </a:xfrm>
          <a:prstGeom prst="line">
            <a:avLst/>
          </a:prstGeom>
          <a:noFill/>
          <a:ln w="53975" cmpd="thickThin">
            <a:solidFill>
              <a:schemeClr val="tx1"/>
            </a:solidFill>
            <a:round/>
            <a:headEnd/>
            <a:tailEnd/>
          </a:ln>
          <a:effectLst/>
        </p:spPr>
        <p:txBody>
          <a:bodyPr/>
          <a:lstStyle/>
          <a:p>
            <a:pPr>
              <a:defRPr/>
            </a:pPr>
            <a:endParaRPr lang="zh-CN" altLang="en-US"/>
          </a:p>
        </p:txBody>
      </p:sp>
      <p:sp>
        <p:nvSpPr>
          <p:cNvPr id="27652" name="Rectangle 4"/>
          <p:cNvSpPr>
            <a:spLocks noChangeArrowheads="1"/>
          </p:cNvSpPr>
          <p:nvPr/>
        </p:nvSpPr>
        <p:spPr bwMode="auto">
          <a:xfrm>
            <a:off x="2209800" y="1211263"/>
            <a:ext cx="4608513" cy="519112"/>
          </a:xfrm>
          <a:prstGeom prst="rect">
            <a:avLst/>
          </a:prstGeom>
          <a:noFill/>
          <a:ln w="9525">
            <a:noFill/>
            <a:miter lim="800000"/>
            <a:headEnd/>
            <a:tailEnd/>
          </a:ln>
        </p:spPr>
        <p:txBody>
          <a:bodyPr>
            <a:spAutoFit/>
          </a:bodyPr>
          <a:lstStyle/>
          <a:p>
            <a:pPr algn="ctr" eaLnBrk="1" hangingPunct="1">
              <a:buClr>
                <a:srgbClr val="FF0000"/>
              </a:buClr>
              <a:buFont typeface="Wingdings" pitchFamily="2" charset="2"/>
              <a:buNone/>
            </a:pPr>
            <a:r>
              <a:rPr lang="zh-CN" altLang="en-US" sz="2800" b="1">
                <a:solidFill>
                  <a:srgbClr val="FF0000"/>
                </a:solidFill>
                <a:effectLst/>
                <a:latin typeface="黑体" pitchFamily="49" charset="-122"/>
                <a:ea typeface="黑体" pitchFamily="49" charset="-122"/>
              </a:rPr>
              <a:t>国家卓越工程师总体思路</a:t>
            </a:r>
          </a:p>
        </p:txBody>
      </p:sp>
      <p:pic>
        <p:nvPicPr>
          <p:cNvPr id="27653" name="Picture 5"/>
          <p:cNvPicPr>
            <a:picLocks noChangeAspect="1" noChangeArrowheads="1"/>
          </p:cNvPicPr>
          <p:nvPr/>
        </p:nvPicPr>
        <p:blipFill>
          <a:blip r:embed="rId2" cstate="print"/>
          <a:srcRect/>
          <a:stretch>
            <a:fillRect/>
          </a:stretch>
        </p:blipFill>
        <p:spPr bwMode="auto">
          <a:xfrm>
            <a:off x="352425" y="1752600"/>
            <a:ext cx="8453438" cy="4135438"/>
          </a:xfrm>
          <a:prstGeom prst="rect">
            <a:avLst/>
          </a:prstGeom>
          <a:noFill/>
          <a:ln w="9525">
            <a:noFill/>
            <a:miter lim="800000"/>
            <a:headEnd/>
            <a:tailEnd/>
          </a:ln>
        </p:spPr>
      </p:pic>
      <p:pic>
        <p:nvPicPr>
          <p:cNvPr id="27654" name="Picture 6"/>
          <p:cNvPicPr>
            <a:picLocks noChangeAspect="1" noChangeArrowheads="1"/>
          </p:cNvPicPr>
          <p:nvPr/>
        </p:nvPicPr>
        <p:blipFill>
          <a:blip r:embed="rId3" cstate="print"/>
          <a:srcRect/>
          <a:stretch>
            <a:fillRect/>
          </a:stretch>
        </p:blipFill>
        <p:spPr bwMode="auto">
          <a:xfrm>
            <a:off x="0" y="0"/>
            <a:ext cx="941388" cy="990600"/>
          </a:xfrm>
          <a:prstGeom prst="rect">
            <a:avLst/>
          </a:prstGeom>
          <a:noFill/>
          <a:ln w="9525">
            <a:noFill/>
            <a:miter lim="800000"/>
            <a:headEnd/>
            <a:tailEnd/>
          </a:ln>
        </p:spPr>
      </p:pic>
      <p:sp>
        <p:nvSpPr>
          <p:cNvPr id="178183" name="Text Box 7"/>
          <p:cNvSpPr txBox="1">
            <a:spLocks noChangeArrowheads="1"/>
          </p:cNvSpPr>
          <p:nvPr/>
        </p:nvSpPr>
        <p:spPr bwMode="auto">
          <a:xfrm>
            <a:off x="2819400" y="6096000"/>
            <a:ext cx="3657600" cy="946150"/>
          </a:xfrm>
          <a:prstGeom prst="rect">
            <a:avLst/>
          </a:prstGeom>
          <a:solidFill>
            <a:schemeClr val="bg1"/>
          </a:solidFill>
          <a:ln w="9525">
            <a:noFill/>
            <a:miter lim="800000"/>
            <a:headEnd/>
            <a:tailEnd/>
          </a:ln>
          <a:effectLst/>
        </p:spPr>
        <p:txBody>
          <a:bodyPr>
            <a:spAutoFit/>
          </a:bodyPr>
          <a:lstStyle/>
          <a:p>
            <a:pPr algn="ctr">
              <a:defRPr/>
            </a:pPr>
            <a:r>
              <a:rPr lang="en-US" altLang="zh-CN" sz="2800" b="1">
                <a:solidFill>
                  <a:srgbClr val="000066"/>
                </a:solidFill>
                <a:effectLst>
                  <a:outerShdw blurRad="38100" dist="38100" dir="2700000" algn="tl">
                    <a:srgbClr val="C0C0C0"/>
                  </a:outerShdw>
                </a:effectLst>
                <a:latin typeface="Georgia" pitchFamily="18" charset="0"/>
                <a:ea typeface="宋体" pitchFamily="2" charset="-122"/>
              </a:rPr>
              <a:t>Hefei University</a:t>
            </a:r>
          </a:p>
          <a:p>
            <a:pPr algn="ctr">
              <a:defRPr/>
            </a:pPr>
            <a:endParaRPr lang="en-US" altLang="zh-CN" sz="2800" b="1">
              <a:solidFill>
                <a:srgbClr val="000066"/>
              </a:solidFill>
              <a:effectLst>
                <a:outerShdw blurRad="38100" dist="38100" dir="2700000" algn="tl">
                  <a:srgbClr val="C0C0C0"/>
                </a:outerShdw>
              </a:effectLst>
              <a:ea typeface="宋体" pitchFamily="2" charset="-122"/>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6" name="Text Box 18"/>
          <p:cNvSpPr txBox="1">
            <a:spLocks noChangeArrowheads="1"/>
          </p:cNvSpPr>
          <p:nvPr/>
        </p:nvSpPr>
        <p:spPr bwMode="auto">
          <a:xfrm>
            <a:off x="3214673" y="6058944"/>
            <a:ext cx="3552825" cy="946150"/>
          </a:xfrm>
          <a:prstGeom prst="rect">
            <a:avLst/>
          </a:prstGeom>
          <a:solidFill>
            <a:schemeClr val="bg1"/>
          </a:solidFill>
          <a:ln w="9525">
            <a:noFill/>
            <a:miter lim="800000"/>
            <a:headEnd/>
            <a:tailEnd/>
          </a:ln>
          <a:effectLst/>
        </p:spPr>
        <p:txBody>
          <a:bodyPr>
            <a:spAutoFit/>
          </a:bodyPr>
          <a:lstStyle/>
          <a:p>
            <a:pPr algn="ctr">
              <a:defRPr/>
            </a:pPr>
            <a:r>
              <a:rPr lang="en-US" altLang="zh-CN" sz="2800" b="1" dirty="0">
                <a:solidFill>
                  <a:srgbClr val="000066"/>
                </a:solidFill>
                <a:effectLst>
                  <a:outerShdw blurRad="38100" dist="38100" dir="2700000" algn="tl">
                    <a:srgbClr val="C0C0C0"/>
                  </a:outerShdw>
                </a:effectLst>
                <a:latin typeface="Georgia" pitchFamily="18" charset="0"/>
                <a:ea typeface="宋体" pitchFamily="2" charset="-122"/>
              </a:rPr>
              <a:t>Hefei University</a:t>
            </a:r>
          </a:p>
          <a:p>
            <a:pPr algn="ctr">
              <a:defRPr/>
            </a:pPr>
            <a:endParaRPr lang="en-US" altLang="zh-CN" sz="2800" b="1" dirty="0">
              <a:solidFill>
                <a:srgbClr val="000066"/>
              </a:solidFill>
              <a:effectLst>
                <a:outerShdw blurRad="38100" dist="38100" dir="2700000" algn="tl">
                  <a:srgbClr val="C0C0C0"/>
                </a:outerShdw>
              </a:effectLst>
              <a:ea typeface="宋体" pitchFamily="2" charset="-122"/>
            </a:endParaRPr>
          </a:p>
        </p:txBody>
      </p:sp>
      <p:graphicFrame>
        <p:nvGraphicFramePr>
          <p:cNvPr id="9" name="图表 8"/>
          <p:cNvGraphicFramePr/>
          <p:nvPr>
            <p:extLst>
              <p:ext uri="{D42A27DB-BD31-4B8C-83A1-F6EECF244321}">
                <p14:modId xmlns:p14="http://schemas.microsoft.com/office/powerpoint/2010/main" val="1960578745"/>
              </p:ext>
            </p:extLst>
          </p:nvPr>
        </p:nvGraphicFramePr>
        <p:xfrm>
          <a:off x="-332105" y="3200400"/>
          <a:ext cx="4876800" cy="3555105"/>
        </p:xfrm>
        <a:graphic>
          <a:graphicData uri="http://schemas.openxmlformats.org/drawingml/2006/chart">
            <c:chart xmlns:c="http://schemas.openxmlformats.org/drawingml/2006/chart" xmlns:r="http://schemas.openxmlformats.org/officeDocument/2006/relationships" r:id="rId5"/>
          </a:graphicData>
        </a:graphic>
      </p:graphicFrame>
      <p:pic>
        <p:nvPicPr>
          <p:cNvPr id="18" name="图片 17" descr="C:/Users/ADMINI~1/AppData/Local/Temp/kaimatting/20210119172616/output_aiMatting_20210119172834.pngoutput_aiMatting_20210119172834"/>
          <p:cNvPicPr>
            <a:picLocks noChangeAspect="1"/>
          </p:cNvPicPr>
          <p:nvPr/>
        </p:nvPicPr>
        <p:blipFill>
          <a:blip r:embed="rId6"/>
          <a:srcRect/>
          <a:stretch>
            <a:fillRect/>
          </a:stretch>
        </p:blipFill>
        <p:spPr bwMode="auto">
          <a:xfrm>
            <a:off x="10704830" y="230505"/>
            <a:ext cx="1069340" cy="1057910"/>
          </a:xfrm>
          <a:prstGeom prst="rect">
            <a:avLst/>
          </a:prstGeom>
          <a:noFill/>
          <a:ln w="9525">
            <a:noFill/>
            <a:miter lim="800000"/>
            <a:headEnd/>
            <a:tailEnd/>
          </a:ln>
        </p:spPr>
      </p:pic>
      <p:graphicFrame>
        <p:nvGraphicFramePr>
          <p:cNvPr id="19" name="表格 18"/>
          <p:cNvGraphicFramePr/>
          <p:nvPr>
            <p:custDataLst>
              <p:tags r:id="rId1"/>
            </p:custDataLst>
            <p:extLst>
              <p:ext uri="{D42A27DB-BD31-4B8C-83A1-F6EECF244321}">
                <p14:modId xmlns:p14="http://schemas.microsoft.com/office/powerpoint/2010/main" val="3424484476"/>
              </p:ext>
            </p:extLst>
          </p:nvPr>
        </p:nvGraphicFramePr>
        <p:xfrm>
          <a:off x="381001" y="1117600"/>
          <a:ext cx="4927919" cy="1497330"/>
        </p:xfrm>
        <a:graphic>
          <a:graphicData uri="http://schemas.openxmlformats.org/drawingml/2006/table">
            <a:tbl>
              <a:tblPr firstRow="1" bandRow="1">
                <a:tableStyleId>{5C22544A-7EE6-4342-B048-85BDC9FD1C3A}</a:tableStyleId>
              </a:tblPr>
              <a:tblGrid>
                <a:gridCol w="1303726">
                  <a:extLst>
                    <a:ext uri="{9D8B030D-6E8A-4147-A177-3AD203B41FA5}">
                      <a16:colId xmlns:a16="http://schemas.microsoft.com/office/drawing/2014/main" val="20000"/>
                    </a:ext>
                  </a:extLst>
                </a:gridCol>
                <a:gridCol w="737958">
                  <a:extLst>
                    <a:ext uri="{9D8B030D-6E8A-4147-A177-3AD203B41FA5}">
                      <a16:colId xmlns:a16="http://schemas.microsoft.com/office/drawing/2014/main" val="20001"/>
                    </a:ext>
                  </a:extLst>
                </a:gridCol>
                <a:gridCol w="959344">
                  <a:extLst>
                    <a:ext uri="{9D8B030D-6E8A-4147-A177-3AD203B41FA5}">
                      <a16:colId xmlns:a16="http://schemas.microsoft.com/office/drawing/2014/main" val="20002"/>
                    </a:ext>
                  </a:extLst>
                </a:gridCol>
                <a:gridCol w="1131536">
                  <a:extLst>
                    <a:ext uri="{9D8B030D-6E8A-4147-A177-3AD203B41FA5}">
                      <a16:colId xmlns:a16="http://schemas.microsoft.com/office/drawing/2014/main" val="20003"/>
                    </a:ext>
                  </a:extLst>
                </a:gridCol>
                <a:gridCol w="795355">
                  <a:extLst>
                    <a:ext uri="{9D8B030D-6E8A-4147-A177-3AD203B41FA5}">
                      <a16:colId xmlns:a16="http://schemas.microsoft.com/office/drawing/2014/main" val="20004"/>
                    </a:ext>
                  </a:extLst>
                </a:gridCol>
              </a:tblGrid>
              <a:tr h="275590">
                <a:tc gridSpan="5">
                  <a:txBody>
                    <a:bodyPr/>
                    <a:lstStyle/>
                    <a:p>
                      <a:pPr indent="0" algn="ctr">
                        <a:buNone/>
                      </a:pPr>
                      <a:r>
                        <a:rPr lang="zh-CN" altLang="en-US" sz="1400" dirty="0">
                          <a:latin typeface="微软雅黑" panose="020B0503020204020204" pitchFamily="34" charset="-122"/>
                          <a:ea typeface="微软雅黑" panose="020B0503020204020204" pitchFamily="34" charset="-122"/>
                          <a:sym typeface="+mn-ea"/>
                        </a:rPr>
                        <a:t>毕业生就业行业分布</a:t>
                      </a:r>
                      <a:endParaRPr lang="en-US" altLang="en-US" sz="1400" b="1" dirty="0">
                        <a:solidFill>
                          <a:srgbClr val="FFFFFF"/>
                        </a:solidFill>
                        <a:latin typeface="Times New Roman" panose="02020603050405020304" charset="0"/>
                        <a:ea typeface="微软雅黑" panose="020B0503020204020204" pitchFamily="34" charset="-122"/>
                      </a:endParaRPr>
                    </a:p>
                  </a:txBody>
                  <a:tcPr marL="12700" marR="12700" marT="12700" anchor="ctr">
                    <a:lnL>
                      <a:noFill/>
                    </a:lnL>
                    <a:lnR>
                      <a:noFill/>
                    </a:lnR>
                    <a:lnT>
                      <a:noFill/>
                    </a:lnT>
                    <a:lnB>
                      <a:noFill/>
                    </a:lnB>
                    <a:lnTlToBr>
                      <a:noFill/>
                    </a:lnTlToBr>
                    <a:lnBlToTr>
                      <a:noFill/>
                    </a:lnBlToTr>
                    <a:solidFill>
                      <a:schemeClr val="accent6"/>
                    </a:solidFill>
                  </a:tcPr>
                </a:tc>
                <a:tc hMerge="1">
                  <a:txBody>
                    <a:bodyPr/>
                    <a:lstStyle/>
                    <a:p>
                      <a:endParaRPr lang="zh-CN"/>
                    </a:p>
                  </a:txBody>
                  <a:tcPr marL="12700" marR="12700" marT="12700" anchor="ctr">
                    <a:lnL>
                      <a:noFill/>
                    </a:lnL>
                    <a:lnR>
                      <a:noFill/>
                    </a:lnR>
                    <a:lnT>
                      <a:noFill/>
                    </a:lnT>
                    <a:lnB>
                      <a:noFill/>
                    </a:lnB>
                    <a:lnTlToBr>
                      <a:noFill/>
                    </a:lnTlToBr>
                    <a:lnBlToTr>
                      <a:noFill/>
                    </a:lnBlToTr>
                    <a:solidFill>
                      <a:srgbClr val="03A9F5"/>
                    </a:solidFill>
                  </a:tcPr>
                </a:tc>
                <a:tc hMerge="1">
                  <a:txBody>
                    <a:bodyPr/>
                    <a:lstStyle/>
                    <a:p>
                      <a:endParaRPr lang="zh-CN"/>
                    </a:p>
                  </a:txBody>
                  <a:tcPr marL="12700" marR="12700" marT="12700" anchor="ctr">
                    <a:lnL>
                      <a:noFill/>
                    </a:lnL>
                    <a:lnR>
                      <a:noFill/>
                    </a:lnR>
                    <a:lnT>
                      <a:noFill/>
                    </a:lnT>
                    <a:lnB>
                      <a:noFill/>
                    </a:lnB>
                    <a:lnTlToBr>
                      <a:noFill/>
                    </a:lnTlToBr>
                    <a:lnBlToTr>
                      <a:noFill/>
                    </a:lnBlToTr>
                    <a:solidFill>
                      <a:srgbClr val="00BCD5"/>
                    </a:solidFill>
                  </a:tcPr>
                </a:tc>
                <a:tc hMerge="1">
                  <a:txBody>
                    <a:bodyPr/>
                    <a:lstStyle/>
                    <a:p>
                      <a:endParaRPr lang="zh-CN"/>
                    </a:p>
                  </a:txBody>
                  <a:tcPr marL="12700" marR="12700" marT="12700" anchor="ctr">
                    <a:lnL>
                      <a:noFill/>
                    </a:lnL>
                    <a:lnR>
                      <a:noFill/>
                    </a:lnR>
                    <a:lnT>
                      <a:noFill/>
                    </a:lnT>
                    <a:lnB>
                      <a:noFill/>
                    </a:lnB>
                    <a:lnTlToBr>
                      <a:noFill/>
                    </a:lnTlToBr>
                    <a:lnBlToTr>
                      <a:noFill/>
                    </a:lnBlToTr>
                    <a:solidFill>
                      <a:srgbClr val="009788"/>
                    </a:solidFill>
                  </a:tcPr>
                </a:tc>
                <a:tc hMerge="1">
                  <a:txBody>
                    <a:bodyPr/>
                    <a:lstStyle/>
                    <a:p>
                      <a:endParaRPr lang="zh-CN"/>
                    </a:p>
                  </a:txBody>
                  <a:tcPr marL="12700" marR="12700" marT="12700" anchor="ctr">
                    <a:lnL>
                      <a:noFill/>
                    </a:lnL>
                    <a:lnR>
                      <a:noFill/>
                    </a:lnR>
                    <a:lnT>
                      <a:noFill/>
                    </a:lnT>
                    <a:lnB>
                      <a:noFill/>
                    </a:lnB>
                    <a:lnTlToBr>
                      <a:noFill/>
                    </a:lnTlToBr>
                    <a:lnBlToTr>
                      <a:noFill/>
                    </a:lnBlToTr>
                    <a:solidFill>
                      <a:srgbClr val="4CB050"/>
                    </a:solidFill>
                  </a:tcPr>
                </a:tc>
                <a:extLst>
                  <a:ext uri="{0D108BD9-81ED-4DB2-BD59-A6C34878D82A}">
                    <a16:rowId xmlns:a16="http://schemas.microsoft.com/office/drawing/2014/main" val="10000"/>
                  </a:ext>
                </a:extLst>
              </a:tr>
              <a:tr h="243840">
                <a:tc>
                  <a:txBody>
                    <a:bodyPr/>
                    <a:lstStyle/>
                    <a:p>
                      <a:pPr indent="0" algn="ctr">
                        <a:buNone/>
                      </a:pPr>
                      <a:r>
                        <a:rPr lang="en-US" sz="1100" b="1" dirty="0" err="1">
                          <a:solidFill>
                            <a:srgbClr val="FFFFFF"/>
                          </a:solidFill>
                          <a:latin typeface="Times New Roman" panose="02020603050405020304" charset="0"/>
                          <a:ea typeface="微软雅黑" panose="020B0503020204020204" pitchFamily="34" charset="-122"/>
                        </a:rPr>
                        <a:t>专业名称</a:t>
                      </a:r>
                      <a:endParaRPr lang="en-US" altLang="en-US" sz="1100" b="1" dirty="0">
                        <a:solidFill>
                          <a:srgbClr val="FFFFFF"/>
                        </a:solidFill>
                        <a:latin typeface="Times New Roman" panose="02020603050405020304" charset="0"/>
                        <a:ea typeface="微软雅黑" panose="020B0503020204020204" pitchFamily="34" charset="-122"/>
                      </a:endParaRPr>
                    </a:p>
                  </a:txBody>
                  <a:tcPr marL="12700" marR="12700" marT="12700" anchor="ctr">
                    <a:lnL>
                      <a:noFill/>
                    </a:lnL>
                    <a:lnR>
                      <a:noFill/>
                    </a:lnR>
                    <a:lnT>
                      <a:noFill/>
                    </a:lnT>
                    <a:lnB>
                      <a:noFill/>
                    </a:lnB>
                    <a:lnTlToBr>
                      <a:noFill/>
                    </a:lnTlToBr>
                    <a:lnBlToTr>
                      <a:noFill/>
                    </a:lnBlToTr>
                    <a:solidFill>
                      <a:srgbClr val="006079"/>
                    </a:solidFill>
                  </a:tcPr>
                </a:tc>
                <a:tc>
                  <a:txBody>
                    <a:bodyPr/>
                    <a:lstStyle/>
                    <a:p>
                      <a:pPr indent="0" algn="ctr">
                        <a:buNone/>
                      </a:pPr>
                      <a:r>
                        <a:rPr lang="en-US" sz="1100" b="1" dirty="0" err="1">
                          <a:solidFill>
                            <a:srgbClr val="FFFFFF"/>
                          </a:solidFill>
                          <a:latin typeface="Times New Roman" panose="02020603050405020304" charset="0"/>
                          <a:ea typeface="微软雅黑" panose="020B0503020204020204" pitchFamily="34" charset="-122"/>
                        </a:rPr>
                        <a:t>化工制药类</a:t>
                      </a:r>
                      <a:endParaRPr lang="en-US" altLang="en-US" sz="1100" b="1" dirty="0">
                        <a:solidFill>
                          <a:srgbClr val="FFFFFF"/>
                        </a:solidFill>
                        <a:latin typeface="Times New Roman" panose="02020603050405020304" charset="0"/>
                        <a:ea typeface="微软雅黑" panose="020B0503020204020204" pitchFamily="34" charset="-122"/>
                      </a:endParaRPr>
                    </a:p>
                  </a:txBody>
                  <a:tcPr marL="12700" marR="12700" marT="12700" anchor="ctr">
                    <a:lnL>
                      <a:noFill/>
                    </a:lnL>
                    <a:lnR>
                      <a:noFill/>
                    </a:lnR>
                    <a:lnT>
                      <a:noFill/>
                    </a:lnT>
                    <a:lnB>
                      <a:noFill/>
                    </a:lnB>
                    <a:lnTlToBr>
                      <a:noFill/>
                    </a:lnTlToBr>
                    <a:lnBlToTr>
                      <a:noFill/>
                    </a:lnBlToTr>
                    <a:solidFill>
                      <a:srgbClr val="03A9F5"/>
                    </a:solidFill>
                  </a:tcPr>
                </a:tc>
                <a:tc>
                  <a:txBody>
                    <a:bodyPr/>
                    <a:lstStyle/>
                    <a:p>
                      <a:pPr indent="0" algn="ctr">
                        <a:buNone/>
                      </a:pPr>
                      <a:r>
                        <a:rPr lang="en-US" sz="1100" b="1" dirty="0" err="1">
                          <a:solidFill>
                            <a:srgbClr val="FFFFFF"/>
                          </a:solidFill>
                          <a:latin typeface="Times New Roman" panose="02020603050405020304" charset="0"/>
                          <a:ea typeface="微软雅黑" panose="020B0503020204020204" pitchFamily="34" charset="-122"/>
                        </a:rPr>
                        <a:t>材料类</a:t>
                      </a:r>
                      <a:endParaRPr lang="en-US" altLang="en-US" sz="1100" b="1" dirty="0">
                        <a:solidFill>
                          <a:srgbClr val="FFFFFF"/>
                        </a:solidFill>
                        <a:latin typeface="Times New Roman" panose="02020603050405020304" charset="0"/>
                        <a:ea typeface="微软雅黑" panose="020B0503020204020204" pitchFamily="34" charset="-122"/>
                      </a:endParaRPr>
                    </a:p>
                  </a:txBody>
                  <a:tcPr marL="12700" marR="12700" marT="12700" anchor="ctr">
                    <a:lnL>
                      <a:noFill/>
                    </a:lnL>
                    <a:lnR>
                      <a:noFill/>
                    </a:lnR>
                    <a:lnT>
                      <a:noFill/>
                    </a:lnT>
                    <a:lnB>
                      <a:noFill/>
                    </a:lnB>
                    <a:lnTlToBr>
                      <a:noFill/>
                    </a:lnTlToBr>
                    <a:lnBlToTr>
                      <a:noFill/>
                    </a:lnBlToTr>
                    <a:solidFill>
                      <a:srgbClr val="00BCD5"/>
                    </a:solidFill>
                  </a:tcPr>
                </a:tc>
                <a:tc>
                  <a:txBody>
                    <a:bodyPr/>
                    <a:lstStyle/>
                    <a:p>
                      <a:pPr indent="0" algn="ctr">
                        <a:buNone/>
                      </a:pPr>
                      <a:r>
                        <a:rPr lang="en-US" sz="1100" b="1" dirty="0" err="1">
                          <a:solidFill>
                            <a:srgbClr val="FFFFFF"/>
                          </a:solidFill>
                          <a:latin typeface="Times New Roman" panose="02020603050405020304" charset="0"/>
                          <a:ea typeface="微软雅黑" panose="020B0503020204020204" pitchFamily="34" charset="-122"/>
                        </a:rPr>
                        <a:t>教育行业</a:t>
                      </a:r>
                      <a:endParaRPr lang="en-US" altLang="en-US" sz="1100" b="1" dirty="0">
                        <a:solidFill>
                          <a:srgbClr val="FFFFFF"/>
                        </a:solidFill>
                        <a:latin typeface="Times New Roman" panose="02020603050405020304" charset="0"/>
                        <a:ea typeface="微软雅黑" panose="020B0503020204020204" pitchFamily="34" charset="-122"/>
                      </a:endParaRPr>
                    </a:p>
                  </a:txBody>
                  <a:tcPr marL="12700" marR="12700" marT="12700" anchor="ctr">
                    <a:lnL>
                      <a:noFill/>
                    </a:lnL>
                    <a:lnR>
                      <a:noFill/>
                    </a:lnR>
                    <a:lnT>
                      <a:noFill/>
                    </a:lnT>
                    <a:lnB>
                      <a:noFill/>
                    </a:lnB>
                    <a:lnTlToBr>
                      <a:noFill/>
                    </a:lnTlToBr>
                    <a:lnBlToTr>
                      <a:noFill/>
                    </a:lnBlToTr>
                    <a:solidFill>
                      <a:srgbClr val="009788"/>
                    </a:solidFill>
                  </a:tcPr>
                </a:tc>
                <a:tc>
                  <a:txBody>
                    <a:bodyPr/>
                    <a:lstStyle/>
                    <a:p>
                      <a:pPr indent="0" algn="ctr">
                        <a:buNone/>
                      </a:pPr>
                      <a:r>
                        <a:rPr lang="en-US" sz="1100" b="1" dirty="0" err="1">
                          <a:solidFill>
                            <a:srgbClr val="FFFFFF"/>
                          </a:solidFill>
                          <a:latin typeface="Times New Roman" panose="02020603050405020304" charset="0"/>
                          <a:ea typeface="微软雅黑" panose="020B0503020204020204" pitchFamily="34" charset="-122"/>
                        </a:rPr>
                        <a:t>其他</a:t>
                      </a:r>
                      <a:endParaRPr lang="en-US" altLang="en-US" sz="1100" b="1" dirty="0">
                        <a:solidFill>
                          <a:srgbClr val="FFFFFF"/>
                        </a:solidFill>
                        <a:latin typeface="Times New Roman" panose="02020603050405020304" charset="0"/>
                        <a:ea typeface="微软雅黑" panose="020B0503020204020204" pitchFamily="34" charset="-122"/>
                      </a:endParaRPr>
                    </a:p>
                  </a:txBody>
                  <a:tcPr marL="12700" marR="12700" marT="12700" anchor="ctr">
                    <a:lnL>
                      <a:noFill/>
                    </a:lnL>
                    <a:lnR>
                      <a:noFill/>
                    </a:lnR>
                    <a:lnT>
                      <a:noFill/>
                    </a:lnT>
                    <a:lnB>
                      <a:noFill/>
                    </a:lnB>
                    <a:lnTlToBr>
                      <a:noFill/>
                    </a:lnTlToBr>
                    <a:lnBlToTr>
                      <a:noFill/>
                    </a:lnBlToTr>
                    <a:solidFill>
                      <a:srgbClr val="4CB050"/>
                    </a:solidFill>
                  </a:tcPr>
                </a:tc>
                <a:extLst>
                  <a:ext uri="{0D108BD9-81ED-4DB2-BD59-A6C34878D82A}">
                    <a16:rowId xmlns:a16="http://schemas.microsoft.com/office/drawing/2014/main" val="10001"/>
                  </a:ext>
                </a:extLst>
              </a:tr>
              <a:tr h="244475">
                <a:tc>
                  <a:txBody>
                    <a:bodyPr/>
                    <a:lstStyle/>
                    <a:p>
                      <a:pPr indent="0" algn="ctr">
                        <a:buNone/>
                      </a:pPr>
                      <a:r>
                        <a:rPr lang="en-US" sz="1000" b="1" dirty="0" err="1">
                          <a:solidFill>
                            <a:srgbClr val="FF0000"/>
                          </a:solidFill>
                          <a:effectLst>
                            <a:outerShdw blurRad="38100" dist="38100" dir="2700000" algn="tl">
                              <a:srgbClr val="000000">
                                <a:alpha val="43137"/>
                              </a:srgbClr>
                            </a:outerShdw>
                          </a:effectLst>
                          <a:latin typeface="Times New Roman" panose="02020603050405020304" charset="0"/>
                          <a:ea typeface="微软雅黑" panose="020B0503020204020204" pitchFamily="34" charset="-122"/>
                        </a:rPr>
                        <a:t>化学工程与工艺</a:t>
                      </a:r>
                      <a:endParaRPr lang="en-US" altLang="en-US" sz="1000" b="1" dirty="0">
                        <a:solidFill>
                          <a:srgbClr val="FF0000"/>
                        </a:solidFill>
                        <a:effectLst>
                          <a:outerShdw blurRad="38100" dist="38100" dir="2700000" algn="tl">
                            <a:srgbClr val="000000">
                              <a:alpha val="43137"/>
                            </a:srgbClr>
                          </a:outerShdw>
                        </a:effectLst>
                        <a:latin typeface="Times New Roman" panose="02020603050405020304" charset="0"/>
                        <a:ea typeface="微软雅黑" panose="020B0503020204020204" pitchFamily="34" charset="-122"/>
                      </a:endParaRPr>
                    </a:p>
                  </a:txBody>
                  <a:tcPr marL="12700" marR="12700" marT="12700" anchor="ctr">
                    <a:lnL>
                      <a:noFill/>
                    </a:lnL>
                    <a:lnR w="12700">
                      <a:solidFill>
                        <a:srgbClr val="D9D9D9"/>
                      </a:solidFill>
                      <a:prstDash val="solid"/>
                    </a:lnR>
                    <a:lnT>
                      <a:noFill/>
                    </a:lnT>
                    <a:lnB>
                      <a:noFill/>
                    </a:lnB>
                    <a:lnTlToBr>
                      <a:noFill/>
                    </a:lnTlToBr>
                    <a:lnBlToTr>
                      <a:noFill/>
                    </a:lnBlToTr>
                    <a:solidFill>
                      <a:srgbClr val="FFFFFF"/>
                    </a:solidFill>
                  </a:tcPr>
                </a:tc>
                <a:tc>
                  <a:txBody>
                    <a:bodyPr/>
                    <a:lstStyle/>
                    <a:p>
                      <a:pPr indent="0" algn="ctr">
                        <a:buNone/>
                      </a:pPr>
                      <a:r>
                        <a:rPr lang="en-US" sz="1000" b="0">
                          <a:solidFill>
                            <a:srgbClr val="404040"/>
                          </a:solidFill>
                          <a:latin typeface="Times New Roman" panose="02020603050405020304" charset="0"/>
                          <a:ea typeface="微软雅黑" panose="020B0503020204020204" pitchFamily="34" charset="-122"/>
                          <a:cs typeface="Times New Roman" panose="02020603050405020304" charset="0"/>
                        </a:rPr>
                        <a:t>50.65%</a:t>
                      </a:r>
                      <a:endParaRPr lang="en-US" altLang="en-US" sz="1000" b="0">
                        <a:solidFill>
                          <a:srgbClr val="404040"/>
                        </a:solidFill>
                        <a:latin typeface="Times New Roman" panose="02020603050405020304" charset="0"/>
                        <a:ea typeface="微软雅黑" panose="020B0503020204020204" pitchFamily="34" charset="-122"/>
                        <a:cs typeface="Times New Roman" panose="02020603050405020304" charset="0"/>
                      </a:endParaRPr>
                    </a:p>
                  </a:txBody>
                  <a:tcPr marL="12700" marR="12700" marT="12700" anchor="ctr">
                    <a:lnL w="12700">
                      <a:solidFill>
                        <a:srgbClr val="D9D9D9"/>
                      </a:solidFill>
                      <a:prstDash val="solid"/>
                    </a:lnL>
                    <a:lnR w="6350">
                      <a:solidFill>
                        <a:srgbClr val="D9D9D9"/>
                      </a:solidFill>
                      <a:prstDash val="solid"/>
                    </a:lnR>
                    <a:lnT>
                      <a:noFill/>
                    </a:lnT>
                    <a:lnB>
                      <a:noFill/>
                    </a:lnB>
                    <a:lnTlToBr>
                      <a:noFill/>
                    </a:lnTlToBr>
                    <a:lnBlToTr>
                      <a:noFill/>
                    </a:lnBlToTr>
                    <a:solidFill>
                      <a:srgbClr val="FFFFFF"/>
                    </a:solidFill>
                  </a:tcPr>
                </a:tc>
                <a:tc>
                  <a:txBody>
                    <a:bodyPr/>
                    <a:lstStyle/>
                    <a:p>
                      <a:pPr indent="0" algn="ctr">
                        <a:buNone/>
                      </a:pPr>
                      <a:r>
                        <a:rPr lang="en-US" sz="1000" b="0">
                          <a:solidFill>
                            <a:srgbClr val="404040"/>
                          </a:solidFill>
                          <a:latin typeface="Times New Roman" panose="02020603050405020304" charset="0"/>
                          <a:ea typeface="微软雅黑" panose="020B0503020204020204" pitchFamily="34" charset="-122"/>
                          <a:cs typeface="Times New Roman" panose="02020603050405020304" charset="0"/>
                        </a:rPr>
                        <a:t>16.88%</a:t>
                      </a:r>
                      <a:endParaRPr lang="en-US" altLang="en-US" sz="1000" b="0">
                        <a:solidFill>
                          <a:srgbClr val="404040"/>
                        </a:solidFill>
                        <a:latin typeface="Times New Roman" panose="02020603050405020304" charset="0"/>
                        <a:ea typeface="微软雅黑" panose="020B0503020204020204" pitchFamily="34" charset="-122"/>
                        <a:cs typeface="Times New Roman" panose="02020603050405020304" charset="0"/>
                      </a:endParaRPr>
                    </a:p>
                  </a:txBody>
                  <a:tcPr marL="12700" marR="12700" marT="12700" anchor="ctr">
                    <a:lnL w="6350">
                      <a:solidFill>
                        <a:srgbClr val="D9D9D9"/>
                      </a:solidFill>
                      <a:prstDash val="solid"/>
                    </a:lnL>
                    <a:lnR w="6350">
                      <a:solidFill>
                        <a:srgbClr val="D9D9D9"/>
                      </a:solidFill>
                      <a:prstDash val="solid"/>
                    </a:lnR>
                    <a:lnT>
                      <a:noFill/>
                    </a:lnT>
                    <a:lnB>
                      <a:noFill/>
                    </a:lnB>
                    <a:lnTlToBr>
                      <a:noFill/>
                    </a:lnTlToBr>
                    <a:lnBlToTr>
                      <a:noFill/>
                    </a:lnBlToTr>
                    <a:solidFill>
                      <a:srgbClr val="FFFFFF"/>
                    </a:solidFill>
                  </a:tcPr>
                </a:tc>
                <a:tc>
                  <a:txBody>
                    <a:bodyPr/>
                    <a:lstStyle/>
                    <a:p>
                      <a:pPr indent="0" algn="ctr">
                        <a:buNone/>
                      </a:pPr>
                      <a:r>
                        <a:rPr lang="en-US" sz="1000" b="0" dirty="0">
                          <a:solidFill>
                            <a:srgbClr val="404040"/>
                          </a:solidFill>
                          <a:latin typeface="Times New Roman" panose="02020603050405020304" charset="0"/>
                          <a:ea typeface="微软雅黑" panose="020B0503020204020204" pitchFamily="34" charset="-122"/>
                          <a:cs typeface="Times New Roman" panose="02020603050405020304" charset="0"/>
                        </a:rPr>
                        <a:t>11.68%</a:t>
                      </a:r>
                      <a:endParaRPr lang="en-US" altLang="en-US" sz="1000" b="0" dirty="0">
                        <a:solidFill>
                          <a:srgbClr val="404040"/>
                        </a:solidFill>
                        <a:latin typeface="Times New Roman" panose="02020603050405020304" charset="0"/>
                        <a:ea typeface="微软雅黑" panose="020B0503020204020204" pitchFamily="34" charset="-122"/>
                        <a:cs typeface="Times New Roman" panose="02020603050405020304" charset="0"/>
                      </a:endParaRPr>
                    </a:p>
                  </a:txBody>
                  <a:tcPr marL="12700" marR="12700" marT="12700" anchor="ctr">
                    <a:lnL w="6350">
                      <a:solidFill>
                        <a:srgbClr val="D9D9D9"/>
                      </a:solidFill>
                      <a:prstDash val="solid"/>
                    </a:lnL>
                    <a:lnR w="6350">
                      <a:solidFill>
                        <a:srgbClr val="D9D9D9"/>
                      </a:solidFill>
                      <a:prstDash val="solid"/>
                    </a:lnR>
                    <a:lnT>
                      <a:noFill/>
                    </a:lnT>
                    <a:lnB>
                      <a:noFill/>
                    </a:lnB>
                    <a:lnTlToBr>
                      <a:noFill/>
                    </a:lnTlToBr>
                    <a:lnBlToTr>
                      <a:noFill/>
                    </a:lnBlToTr>
                    <a:solidFill>
                      <a:srgbClr val="FFFFFF"/>
                    </a:solidFill>
                  </a:tcPr>
                </a:tc>
                <a:tc>
                  <a:txBody>
                    <a:bodyPr/>
                    <a:lstStyle/>
                    <a:p>
                      <a:pPr indent="0" algn="ctr">
                        <a:buNone/>
                      </a:pPr>
                      <a:r>
                        <a:rPr lang="en-US" sz="1000" b="0">
                          <a:solidFill>
                            <a:srgbClr val="404040"/>
                          </a:solidFill>
                          <a:latin typeface="Times New Roman" panose="02020603050405020304" charset="0"/>
                          <a:ea typeface="微软雅黑" panose="020B0503020204020204" pitchFamily="34" charset="-122"/>
                          <a:cs typeface="Times New Roman" panose="02020603050405020304" charset="0"/>
                        </a:rPr>
                        <a:t>20.7%</a:t>
                      </a:r>
                      <a:endParaRPr lang="en-US" altLang="en-US" sz="1000" b="0">
                        <a:solidFill>
                          <a:srgbClr val="404040"/>
                        </a:solidFill>
                        <a:latin typeface="Times New Roman" panose="02020603050405020304" charset="0"/>
                        <a:ea typeface="微软雅黑" panose="020B0503020204020204" pitchFamily="34" charset="-122"/>
                        <a:cs typeface="Times New Roman" panose="02020603050405020304" charset="0"/>
                      </a:endParaRPr>
                    </a:p>
                  </a:txBody>
                  <a:tcPr marL="12700" marR="12700" marT="12700" anchor="ctr">
                    <a:lnL w="6350">
                      <a:solidFill>
                        <a:srgbClr val="D9D9D9"/>
                      </a:solidFill>
                      <a:prstDash val="solid"/>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2"/>
                  </a:ext>
                </a:extLst>
              </a:tr>
              <a:tr h="244475">
                <a:tc>
                  <a:txBody>
                    <a:bodyPr/>
                    <a:lstStyle/>
                    <a:p>
                      <a:pPr indent="0" algn="ctr">
                        <a:buNone/>
                      </a:pPr>
                      <a:r>
                        <a:rPr lang="en-US" sz="1000" b="0" dirty="0" err="1">
                          <a:solidFill>
                            <a:srgbClr val="404040"/>
                          </a:solidFill>
                          <a:latin typeface="Times New Roman" panose="02020603050405020304" charset="0"/>
                          <a:ea typeface="微软雅黑" panose="020B0503020204020204" pitchFamily="34" charset="-122"/>
                        </a:rPr>
                        <a:t>无机非金属材料工程</a:t>
                      </a:r>
                      <a:endParaRPr lang="en-US" altLang="en-US" sz="1000" b="0" dirty="0">
                        <a:solidFill>
                          <a:srgbClr val="404040"/>
                        </a:solidFill>
                        <a:latin typeface="Times New Roman" panose="02020603050405020304" charset="0"/>
                        <a:ea typeface="微软雅黑" panose="020B0503020204020204" pitchFamily="34" charset="-122"/>
                      </a:endParaRPr>
                    </a:p>
                  </a:txBody>
                  <a:tcPr marL="12700" marR="12700" marT="12700" anchor="ctr">
                    <a:lnL>
                      <a:noFill/>
                    </a:lnL>
                    <a:lnR w="12700">
                      <a:solidFill>
                        <a:srgbClr val="D9D9D9"/>
                      </a:solidFill>
                      <a:prstDash val="solid"/>
                    </a:lnR>
                    <a:lnT>
                      <a:noFill/>
                    </a:lnT>
                    <a:lnB>
                      <a:noFill/>
                    </a:lnB>
                    <a:lnTlToBr>
                      <a:noFill/>
                    </a:lnTlToBr>
                    <a:lnBlToTr>
                      <a:noFill/>
                    </a:lnBlToTr>
                    <a:solidFill>
                      <a:srgbClr val="F2F2F2"/>
                    </a:solidFill>
                  </a:tcPr>
                </a:tc>
                <a:tc>
                  <a:txBody>
                    <a:bodyPr/>
                    <a:lstStyle/>
                    <a:p>
                      <a:pPr indent="0" algn="ctr">
                        <a:buNone/>
                      </a:pPr>
                      <a:r>
                        <a:rPr lang="en-US" sz="1000" b="0" dirty="0">
                          <a:solidFill>
                            <a:srgbClr val="404040"/>
                          </a:solidFill>
                          <a:latin typeface="Times New Roman" panose="02020603050405020304" charset="0"/>
                          <a:ea typeface="微软雅黑" panose="020B0503020204020204" pitchFamily="34" charset="-122"/>
                          <a:cs typeface="Times New Roman" panose="02020603050405020304" charset="0"/>
                        </a:rPr>
                        <a:t>3.80%</a:t>
                      </a:r>
                      <a:endParaRPr lang="en-US" altLang="en-US" sz="1000" b="0" dirty="0">
                        <a:solidFill>
                          <a:srgbClr val="404040"/>
                        </a:solidFill>
                        <a:latin typeface="Times New Roman" panose="02020603050405020304" charset="0"/>
                        <a:ea typeface="微软雅黑" panose="020B0503020204020204" pitchFamily="34" charset="-122"/>
                        <a:cs typeface="Times New Roman" panose="02020603050405020304" charset="0"/>
                      </a:endParaRPr>
                    </a:p>
                  </a:txBody>
                  <a:tcPr marL="12700" marR="12700" marT="12700" anchor="ctr">
                    <a:lnL w="12700">
                      <a:solidFill>
                        <a:srgbClr val="D9D9D9"/>
                      </a:solidFill>
                      <a:prstDash val="solid"/>
                    </a:lnL>
                    <a:lnR w="6350">
                      <a:solidFill>
                        <a:srgbClr val="D9D9D9"/>
                      </a:solidFill>
                      <a:prstDash val="solid"/>
                    </a:lnR>
                    <a:lnT>
                      <a:noFill/>
                    </a:lnT>
                    <a:lnB>
                      <a:noFill/>
                    </a:lnB>
                    <a:lnTlToBr>
                      <a:noFill/>
                    </a:lnTlToBr>
                    <a:lnBlToTr>
                      <a:noFill/>
                    </a:lnBlToTr>
                    <a:solidFill>
                      <a:srgbClr val="F2F2F2"/>
                    </a:solidFill>
                  </a:tcPr>
                </a:tc>
                <a:tc>
                  <a:txBody>
                    <a:bodyPr/>
                    <a:lstStyle/>
                    <a:p>
                      <a:pPr indent="0" algn="ctr">
                        <a:buNone/>
                      </a:pPr>
                      <a:r>
                        <a:rPr lang="en-US" sz="1000" b="0" dirty="0">
                          <a:solidFill>
                            <a:srgbClr val="404040"/>
                          </a:solidFill>
                          <a:latin typeface="Times New Roman" panose="02020603050405020304" charset="0"/>
                          <a:ea typeface="微软雅黑" panose="020B0503020204020204" pitchFamily="34" charset="-122"/>
                          <a:cs typeface="Times New Roman" panose="02020603050405020304" charset="0"/>
                        </a:rPr>
                        <a:t>63.50%</a:t>
                      </a:r>
                      <a:endParaRPr lang="en-US" altLang="en-US" sz="1000" b="0" dirty="0">
                        <a:solidFill>
                          <a:srgbClr val="404040"/>
                        </a:solidFill>
                        <a:latin typeface="Times New Roman" panose="02020603050405020304" charset="0"/>
                        <a:ea typeface="微软雅黑" panose="020B0503020204020204" pitchFamily="34" charset="-122"/>
                        <a:cs typeface="Times New Roman" panose="02020603050405020304" charset="0"/>
                      </a:endParaRPr>
                    </a:p>
                  </a:txBody>
                  <a:tcPr marL="12700" marR="12700" marT="12700" anchor="ctr">
                    <a:lnL w="6350">
                      <a:solidFill>
                        <a:srgbClr val="D9D9D9"/>
                      </a:solidFill>
                      <a:prstDash val="solid"/>
                    </a:lnL>
                    <a:lnR w="6350">
                      <a:solidFill>
                        <a:srgbClr val="D9D9D9"/>
                      </a:solidFill>
                      <a:prstDash val="solid"/>
                    </a:lnR>
                    <a:lnT>
                      <a:noFill/>
                    </a:lnT>
                    <a:lnB>
                      <a:noFill/>
                    </a:lnB>
                    <a:lnTlToBr>
                      <a:noFill/>
                    </a:lnTlToBr>
                    <a:lnBlToTr>
                      <a:noFill/>
                    </a:lnBlToTr>
                    <a:solidFill>
                      <a:srgbClr val="F2F2F2"/>
                    </a:solidFill>
                  </a:tcPr>
                </a:tc>
                <a:tc>
                  <a:txBody>
                    <a:bodyPr/>
                    <a:lstStyle/>
                    <a:p>
                      <a:pPr indent="0" algn="ctr">
                        <a:buNone/>
                      </a:pPr>
                      <a:r>
                        <a:rPr lang="en-US" sz="1000" b="0" dirty="0">
                          <a:solidFill>
                            <a:srgbClr val="404040"/>
                          </a:solidFill>
                          <a:latin typeface="Times New Roman" panose="02020603050405020304" charset="0"/>
                          <a:ea typeface="微软雅黑" panose="020B0503020204020204" pitchFamily="34" charset="-122"/>
                          <a:cs typeface="Times New Roman" panose="02020603050405020304" charset="0"/>
                        </a:rPr>
                        <a:t>9.60%</a:t>
                      </a:r>
                      <a:endParaRPr lang="en-US" altLang="en-US" sz="1000" b="0" dirty="0">
                        <a:solidFill>
                          <a:srgbClr val="404040"/>
                        </a:solidFill>
                        <a:latin typeface="Times New Roman" panose="02020603050405020304" charset="0"/>
                        <a:ea typeface="微软雅黑" panose="020B0503020204020204" pitchFamily="34" charset="-122"/>
                        <a:cs typeface="Times New Roman" panose="02020603050405020304" charset="0"/>
                      </a:endParaRPr>
                    </a:p>
                  </a:txBody>
                  <a:tcPr marL="12700" marR="12700" marT="12700" anchor="ctr">
                    <a:lnL w="6350">
                      <a:solidFill>
                        <a:srgbClr val="D9D9D9"/>
                      </a:solidFill>
                      <a:prstDash val="solid"/>
                    </a:lnL>
                    <a:lnR w="6350">
                      <a:solidFill>
                        <a:srgbClr val="D9D9D9"/>
                      </a:solidFill>
                      <a:prstDash val="solid"/>
                    </a:lnR>
                    <a:lnT>
                      <a:noFill/>
                    </a:lnT>
                    <a:lnB>
                      <a:noFill/>
                    </a:lnB>
                    <a:lnTlToBr>
                      <a:noFill/>
                    </a:lnTlToBr>
                    <a:lnBlToTr>
                      <a:noFill/>
                    </a:lnBlToTr>
                    <a:solidFill>
                      <a:srgbClr val="F2F2F2"/>
                    </a:solidFill>
                  </a:tcPr>
                </a:tc>
                <a:tc>
                  <a:txBody>
                    <a:bodyPr/>
                    <a:lstStyle/>
                    <a:p>
                      <a:pPr indent="0" algn="ctr">
                        <a:buNone/>
                      </a:pPr>
                      <a:r>
                        <a:rPr lang="en-US" sz="1000" b="0" dirty="0">
                          <a:solidFill>
                            <a:srgbClr val="404040"/>
                          </a:solidFill>
                          <a:latin typeface="Times New Roman" panose="02020603050405020304" charset="0"/>
                          <a:ea typeface="微软雅黑" panose="020B0503020204020204" pitchFamily="34" charset="-122"/>
                          <a:cs typeface="Times New Roman" panose="02020603050405020304" charset="0"/>
                        </a:rPr>
                        <a:t>23.10%</a:t>
                      </a:r>
                      <a:endParaRPr lang="en-US" altLang="en-US" sz="1000" b="0" dirty="0">
                        <a:solidFill>
                          <a:srgbClr val="404040"/>
                        </a:solidFill>
                        <a:latin typeface="Times New Roman" panose="02020603050405020304" charset="0"/>
                        <a:ea typeface="微软雅黑" panose="020B0503020204020204" pitchFamily="34" charset="-122"/>
                        <a:cs typeface="Times New Roman" panose="02020603050405020304" charset="0"/>
                      </a:endParaRPr>
                    </a:p>
                  </a:txBody>
                  <a:tcPr marL="12700" marR="12700" marT="12700" anchor="ctr">
                    <a:lnL w="6350">
                      <a:solidFill>
                        <a:srgbClr val="D9D9D9"/>
                      </a:solidFill>
                      <a:prstDash val="solid"/>
                    </a:lnL>
                    <a:lnR>
                      <a:noFill/>
                    </a:lnR>
                    <a:lnT>
                      <a:noFill/>
                    </a:lnT>
                    <a:lnB>
                      <a:noFill/>
                    </a:lnB>
                    <a:lnTlToBr>
                      <a:noFill/>
                    </a:lnTlToBr>
                    <a:lnBlToTr>
                      <a:noFill/>
                    </a:lnBlToTr>
                    <a:solidFill>
                      <a:srgbClr val="F2F2F2"/>
                    </a:solidFill>
                  </a:tcPr>
                </a:tc>
                <a:extLst>
                  <a:ext uri="{0D108BD9-81ED-4DB2-BD59-A6C34878D82A}">
                    <a16:rowId xmlns:a16="http://schemas.microsoft.com/office/drawing/2014/main" val="10003"/>
                  </a:ext>
                </a:extLst>
              </a:tr>
              <a:tr h="244475">
                <a:tc>
                  <a:txBody>
                    <a:bodyPr/>
                    <a:lstStyle/>
                    <a:p>
                      <a:pPr indent="0" algn="ctr">
                        <a:buNone/>
                      </a:pPr>
                      <a:r>
                        <a:rPr lang="en-US" sz="1000" b="0">
                          <a:solidFill>
                            <a:srgbClr val="404040"/>
                          </a:solidFill>
                          <a:latin typeface="Times New Roman" panose="02020603050405020304" charset="0"/>
                          <a:ea typeface="微软雅黑" panose="020B0503020204020204" pitchFamily="34" charset="-122"/>
                        </a:rPr>
                        <a:t>粉体材料科学与工程</a:t>
                      </a:r>
                      <a:endParaRPr lang="en-US" altLang="en-US" sz="1000" b="0">
                        <a:solidFill>
                          <a:srgbClr val="404040"/>
                        </a:solidFill>
                        <a:latin typeface="Times New Roman" panose="02020603050405020304" charset="0"/>
                        <a:ea typeface="微软雅黑" panose="020B0503020204020204" pitchFamily="34" charset="-122"/>
                      </a:endParaRPr>
                    </a:p>
                  </a:txBody>
                  <a:tcPr marL="12700" marR="12700" marT="12700" anchor="ctr">
                    <a:lnL>
                      <a:noFill/>
                    </a:lnL>
                    <a:lnR w="12700">
                      <a:solidFill>
                        <a:srgbClr val="D9D9D9"/>
                      </a:solidFill>
                      <a:prstDash val="solid"/>
                    </a:lnR>
                    <a:lnT>
                      <a:noFill/>
                    </a:lnT>
                    <a:lnB>
                      <a:noFill/>
                    </a:lnB>
                    <a:lnTlToBr>
                      <a:noFill/>
                    </a:lnTlToBr>
                    <a:lnBlToTr>
                      <a:noFill/>
                    </a:lnBlToTr>
                    <a:solidFill>
                      <a:srgbClr val="FFFFFF"/>
                    </a:solidFill>
                  </a:tcPr>
                </a:tc>
                <a:tc>
                  <a:txBody>
                    <a:bodyPr/>
                    <a:lstStyle/>
                    <a:p>
                      <a:pPr indent="0" algn="ctr">
                        <a:buNone/>
                      </a:pPr>
                      <a:r>
                        <a:rPr lang="en-US" sz="1000" b="0">
                          <a:solidFill>
                            <a:srgbClr val="404040"/>
                          </a:solidFill>
                          <a:latin typeface="Times New Roman" panose="02020603050405020304" charset="0"/>
                          <a:ea typeface="微软雅黑" panose="020B0503020204020204" pitchFamily="34" charset="-122"/>
                          <a:cs typeface="Times New Roman" panose="02020603050405020304" charset="0"/>
                        </a:rPr>
                        <a:t>28.00%</a:t>
                      </a:r>
                      <a:endParaRPr lang="en-US" altLang="en-US" sz="1000" b="0">
                        <a:solidFill>
                          <a:srgbClr val="404040"/>
                        </a:solidFill>
                        <a:latin typeface="Times New Roman" panose="02020603050405020304" charset="0"/>
                        <a:ea typeface="微软雅黑" panose="020B0503020204020204" pitchFamily="34" charset="-122"/>
                        <a:cs typeface="Times New Roman" panose="02020603050405020304" charset="0"/>
                      </a:endParaRPr>
                    </a:p>
                  </a:txBody>
                  <a:tcPr marL="12700" marR="12700" marT="12700" anchor="ctr">
                    <a:lnL w="12700">
                      <a:solidFill>
                        <a:srgbClr val="D9D9D9"/>
                      </a:solidFill>
                      <a:prstDash val="solid"/>
                    </a:lnL>
                    <a:lnR w="6350">
                      <a:solidFill>
                        <a:srgbClr val="D9D9D9"/>
                      </a:solidFill>
                      <a:prstDash val="solid"/>
                    </a:lnR>
                    <a:lnT>
                      <a:noFill/>
                    </a:lnT>
                    <a:lnB>
                      <a:noFill/>
                    </a:lnB>
                    <a:lnTlToBr>
                      <a:noFill/>
                    </a:lnTlToBr>
                    <a:lnBlToTr>
                      <a:noFill/>
                    </a:lnBlToTr>
                    <a:solidFill>
                      <a:srgbClr val="FFFFFF"/>
                    </a:solidFill>
                  </a:tcPr>
                </a:tc>
                <a:tc>
                  <a:txBody>
                    <a:bodyPr/>
                    <a:lstStyle/>
                    <a:p>
                      <a:pPr indent="0" algn="ctr">
                        <a:buNone/>
                      </a:pPr>
                      <a:r>
                        <a:rPr lang="en-US" sz="1000" b="0" dirty="0">
                          <a:solidFill>
                            <a:srgbClr val="404040"/>
                          </a:solidFill>
                          <a:latin typeface="Times New Roman" panose="02020603050405020304" charset="0"/>
                          <a:ea typeface="微软雅黑" panose="020B0503020204020204" pitchFamily="34" charset="-122"/>
                          <a:cs typeface="Times New Roman" panose="02020603050405020304" charset="0"/>
                        </a:rPr>
                        <a:t>64.00%</a:t>
                      </a:r>
                      <a:endParaRPr lang="en-US" altLang="en-US" sz="1000" b="0" dirty="0">
                        <a:solidFill>
                          <a:srgbClr val="404040"/>
                        </a:solidFill>
                        <a:latin typeface="Times New Roman" panose="02020603050405020304" charset="0"/>
                        <a:ea typeface="微软雅黑" panose="020B0503020204020204" pitchFamily="34" charset="-122"/>
                        <a:cs typeface="Times New Roman" panose="02020603050405020304" charset="0"/>
                      </a:endParaRPr>
                    </a:p>
                  </a:txBody>
                  <a:tcPr marL="12700" marR="12700" marT="12700" anchor="ctr">
                    <a:lnL w="6350">
                      <a:solidFill>
                        <a:srgbClr val="D9D9D9"/>
                      </a:solidFill>
                      <a:prstDash val="solid"/>
                    </a:lnL>
                    <a:lnR w="6350">
                      <a:solidFill>
                        <a:srgbClr val="D9D9D9"/>
                      </a:solidFill>
                      <a:prstDash val="solid"/>
                    </a:lnR>
                    <a:lnT>
                      <a:noFill/>
                    </a:lnT>
                    <a:lnB>
                      <a:noFill/>
                    </a:lnB>
                    <a:lnTlToBr>
                      <a:noFill/>
                    </a:lnTlToBr>
                    <a:lnBlToTr>
                      <a:noFill/>
                    </a:lnBlToTr>
                    <a:solidFill>
                      <a:srgbClr val="FFFFFF"/>
                    </a:solidFill>
                  </a:tcPr>
                </a:tc>
                <a:tc>
                  <a:txBody>
                    <a:bodyPr/>
                    <a:lstStyle/>
                    <a:p>
                      <a:pPr indent="0" algn="ctr">
                        <a:buNone/>
                      </a:pPr>
                      <a:r>
                        <a:rPr lang="en-US" sz="1000" b="0" dirty="0">
                          <a:solidFill>
                            <a:srgbClr val="404040"/>
                          </a:solidFill>
                          <a:latin typeface="Times New Roman" panose="02020603050405020304" charset="0"/>
                          <a:ea typeface="微软雅黑" panose="020B0503020204020204" pitchFamily="34" charset="-122"/>
                          <a:cs typeface="Times New Roman" panose="02020603050405020304" charset="0"/>
                        </a:rPr>
                        <a:t>0</a:t>
                      </a:r>
                      <a:endParaRPr lang="en-US" altLang="en-US" sz="1000" b="0" dirty="0">
                        <a:solidFill>
                          <a:srgbClr val="404040"/>
                        </a:solidFill>
                        <a:latin typeface="Times New Roman" panose="02020603050405020304" charset="0"/>
                        <a:ea typeface="微软雅黑" panose="020B0503020204020204" pitchFamily="34" charset="-122"/>
                        <a:cs typeface="Times New Roman" panose="02020603050405020304" charset="0"/>
                      </a:endParaRPr>
                    </a:p>
                  </a:txBody>
                  <a:tcPr marL="12700" marR="12700" marT="12700" anchor="ctr">
                    <a:lnL w="6350">
                      <a:solidFill>
                        <a:srgbClr val="D9D9D9"/>
                      </a:solidFill>
                      <a:prstDash val="solid"/>
                    </a:lnL>
                    <a:lnR w="6350">
                      <a:solidFill>
                        <a:srgbClr val="D9D9D9"/>
                      </a:solidFill>
                      <a:prstDash val="solid"/>
                    </a:lnR>
                    <a:lnT>
                      <a:noFill/>
                    </a:lnT>
                    <a:lnB>
                      <a:noFill/>
                    </a:lnB>
                    <a:lnTlToBr>
                      <a:noFill/>
                    </a:lnTlToBr>
                    <a:lnBlToTr>
                      <a:noFill/>
                    </a:lnBlToTr>
                    <a:solidFill>
                      <a:srgbClr val="FFFFFF"/>
                    </a:solidFill>
                  </a:tcPr>
                </a:tc>
                <a:tc>
                  <a:txBody>
                    <a:bodyPr/>
                    <a:lstStyle/>
                    <a:p>
                      <a:pPr indent="0" algn="ctr">
                        <a:buNone/>
                      </a:pPr>
                      <a:r>
                        <a:rPr lang="en-US" sz="1000" b="0" dirty="0">
                          <a:solidFill>
                            <a:srgbClr val="404040"/>
                          </a:solidFill>
                          <a:latin typeface="Times New Roman" panose="02020603050405020304" charset="0"/>
                          <a:ea typeface="微软雅黑" panose="020B0503020204020204" pitchFamily="34" charset="-122"/>
                          <a:cs typeface="Times New Roman" panose="02020603050405020304" charset="0"/>
                        </a:rPr>
                        <a:t>8.00%</a:t>
                      </a:r>
                      <a:endParaRPr lang="en-US" altLang="en-US" sz="1000" b="0" dirty="0">
                        <a:solidFill>
                          <a:srgbClr val="404040"/>
                        </a:solidFill>
                        <a:latin typeface="Times New Roman" panose="02020603050405020304" charset="0"/>
                        <a:ea typeface="微软雅黑" panose="020B0503020204020204" pitchFamily="34" charset="-122"/>
                        <a:cs typeface="Times New Roman" panose="02020603050405020304" charset="0"/>
                      </a:endParaRPr>
                    </a:p>
                  </a:txBody>
                  <a:tcPr marL="12700" marR="12700" marT="12700" anchor="ctr">
                    <a:lnL w="6350">
                      <a:solidFill>
                        <a:srgbClr val="D9D9D9"/>
                      </a:solidFill>
                      <a:prstDash val="solid"/>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4"/>
                  </a:ext>
                </a:extLst>
              </a:tr>
              <a:tr h="244475">
                <a:tc>
                  <a:txBody>
                    <a:bodyPr/>
                    <a:lstStyle/>
                    <a:p>
                      <a:pPr indent="0" algn="ctr">
                        <a:buNone/>
                      </a:pPr>
                      <a:r>
                        <a:rPr lang="en-US" sz="1000" b="0">
                          <a:solidFill>
                            <a:srgbClr val="404040"/>
                          </a:solidFill>
                          <a:latin typeface="Times New Roman" panose="02020603050405020304" charset="0"/>
                          <a:ea typeface="微软雅黑" panose="020B0503020204020204" pitchFamily="34" charset="-122"/>
                        </a:rPr>
                        <a:t>能源化学工程</a:t>
                      </a:r>
                      <a:endParaRPr lang="en-US" altLang="en-US" sz="1000" b="0">
                        <a:solidFill>
                          <a:srgbClr val="404040"/>
                        </a:solidFill>
                        <a:latin typeface="Times New Roman" panose="02020603050405020304" charset="0"/>
                        <a:ea typeface="微软雅黑" panose="020B0503020204020204" pitchFamily="34" charset="-122"/>
                      </a:endParaRPr>
                    </a:p>
                  </a:txBody>
                  <a:tcPr marL="12700" marR="12700" marT="12700" anchor="ctr">
                    <a:lnL>
                      <a:noFill/>
                    </a:lnL>
                    <a:lnR w="12700">
                      <a:solidFill>
                        <a:srgbClr val="D9D9D9"/>
                      </a:solidFill>
                      <a:prstDash val="solid"/>
                    </a:lnR>
                    <a:lnT>
                      <a:noFill/>
                    </a:lnT>
                    <a:lnB w="19050">
                      <a:solidFill>
                        <a:srgbClr val="595959"/>
                      </a:solidFill>
                      <a:prstDash val="solid"/>
                    </a:lnB>
                    <a:lnTlToBr>
                      <a:noFill/>
                    </a:lnTlToBr>
                    <a:lnBlToTr>
                      <a:noFill/>
                    </a:lnBlToTr>
                    <a:solidFill>
                      <a:srgbClr val="F2F2F2"/>
                    </a:solidFill>
                  </a:tcPr>
                </a:tc>
                <a:tc>
                  <a:txBody>
                    <a:bodyPr/>
                    <a:lstStyle/>
                    <a:p>
                      <a:pPr indent="0" algn="ctr">
                        <a:buNone/>
                      </a:pPr>
                      <a:r>
                        <a:rPr lang="en-US" sz="1000" b="0">
                          <a:solidFill>
                            <a:srgbClr val="404040"/>
                          </a:solidFill>
                          <a:latin typeface="Times New Roman" panose="02020603050405020304" charset="0"/>
                          <a:ea typeface="微软雅黑" panose="020B0503020204020204" pitchFamily="34" charset="-122"/>
                          <a:cs typeface="Times New Roman" panose="02020603050405020304" charset="0"/>
                        </a:rPr>
                        <a:t>14.60%</a:t>
                      </a:r>
                      <a:endParaRPr lang="en-US" altLang="en-US" sz="1000" b="0">
                        <a:solidFill>
                          <a:srgbClr val="404040"/>
                        </a:solidFill>
                        <a:latin typeface="Times New Roman" panose="02020603050405020304" charset="0"/>
                        <a:ea typeface="微软雅黑" panose="020B0503020204020204" pitchFamily="34" charset="-122"/>
                        <a:cs typeface="Times New Roman" panose="02020603050405020304" charset="0"/>
                      </a:endParaRPr>
                    </a:p>
                  </a:txBody>
                  <a:tcPr marL="12700" marR="12700" marT="12700" anchor="ctr">
                    <a:lnL w="12700">
                      <a:solidFill>
                        <a:srgbClr val="D9D9D9"/>
                      </a:solidFill>
                      <a:prstDash val="solid"/>
                    </a:lnL>
                    <a:lnR w="6350">
                      <a:solidFill>
                        <a:srgbClr val="D9D9D9"/>
                      </a:solidFill>
                      <a:prstDash val="solid"/>
                    </a:lnR>
                    <a:lnT>
                      <a:noFill/>
                    </a:lnT>
                    <a:lnB w="19050">
                      <a:solidFill>
                        <a:srgbClr val="595959"/>
                      </a:solidFill>
                      <a:prstDash val="solid"/>
                    </a:lnB>
                    <a:lnTlToBr>
                      <a:noFill/>
                    </a:lnTlToBr>
                    <a:lnBlToTr>
                      <a:noFill/>
                    </a:lnBlToTr>
                    <a:solidFill>
                      <a:srgbClr val="F2F2F2"/>
                    </a:solidFill>
                  </a:tcPr>
                </a:tc>
                <a:tc>
                  <a:txBody>
                    <a:bodyPr/>
                    <a:lstStyle/>
                    <a:p>
                      <a:pPr indent="0" algn="ctr">
                        <a:buNone/>
                      </a:pPr>
                      <a:r>
                        <a:rPr lang="en-US" sz="1000" b="0">
                          <a:solidFill>
                            <a:srgbClr val="404040"/>
                          </a:solidFill>
                          <a:latin typeface="Times New Roman" panose="02020603050405020304" charset="0"/>
                          <a:ea typeface="微软雅黑" panose="020B0503020204020204" pitchFamily="34" charset="-122"/>
                          <a:cs typeface="Times New Roman" panose="02020603050405020304" charset="0"/>
                        </a:rPr>
                        <a:t>46.30%</a:t>
                      </a:r>
                      <a:endParaRPr lang="en-US" altLang="en-US" sz="1000" b="0">
                        <a:solidFill>
                          <a:srgbClr val="404040"/>
                        </a:solidFill>
                        <a:latin typeface="Times New Roman" panose="02020603050405020304" charset="0"/>
                        <a:ea typeface="微软雅黑" panose="020B0503020204020204" pitchFamily="34" charset="-122"/>
                        <a:cs typeface="Times New Roman" panose="02020603050405020304" charset="0"/>
                      </a:endParaRPr>
                    </a:p>
                  </a:txBody>
                  <a:tcPr marL="12700" marR="12700" marT="12700" anchor="ctr">
                    <a:lnL w="6350">
                      <a:solidFill>
                        <a:srgbClr val="D9D9D9"/>
                      </a:solidFill>
                      <a:prstDash val="solid"/>
                    </a:lnL>
                    <a:lnR w="6350">
                      <a:solidFill>
                        <a:srgbClr val="D9D9D9"/>
                      </a:solidFill>
                      <a:prstDash val="solid"/>
                    </a:lnR>
                    <a:lnT>
                      <a:noFill/>
                    </a:lnT>
                    <a:lnB w="19050">
                      <a:solidFill>
                        <a:srgbClr val="595959"/>
                      </a:solidFill>
                      <a:prstDash val="solid"/>
                    </a:lnB>
                    <a:lnTlToBr>
                      <a:noFill/>
                    </a:lnTlToBr>
                    <a:lnBlToTr>
                      <a:noFill/>
                    </a:lnBlToTr>
                    <a:solidFill>
                      <a:srgbClr val="F2F2F2"/>
                    </a:solidFill>
                  </a:tcPr>
                </a:tc>
                <a:tc>
                  <a:txBody>
                    <a:bodyPr/>
                    <a:lstStyle/>
                    <a:p>
                      <a:pPr indent="0" algn="ctr">
                        <a:buNone/>
                      </a:pPr>
                      <a:r>
                        <a:rPr lang="en-US" sz="1000" b="0" dirty="0">
                          <a:solidFill>
                            <a:srgbClr val="404040"/>
                          </a:solidFill>
                          <a:latin typeface="Times New Roman" panose="02020603050405020304" charset="0"/>
                          <a:ea typeface="微软雅黑" panose="020B0503020204020204" pitchFamily="34" charset="-122"/>
                          <a:cs typeface="Times New Roman" panose="02020603050405020304" charset="0"/>
                        </a:rPr>
                        <a:t>12.10%</a:t>
                      </a:r>
                      <a:endParaRPr lang="en-US" altLang="en-US" sz="1000" b="0" dirty="0">
                        <a:solidFill>
                          <a:srgbClr val="404040"/>
                        </a:solidFill>
                        <a:latin typeface="Times New Roman" panose="02020603050405020304" charset="0"/>
                        <a:ea typeface="微软雅黑" panose="020B0503020204020204" pitchFamily="34" charset="-122"/>
                        <a:cs typeface="Times New Roman" panose="02020603050405020304" charset="0"/>
                      </a:endParaRPr>
                    </a:p>
                  </a:txBody>
                  <a:tcPr marL="12700" marR="12700" marT="12700" anchor="ctr">
                    <a:lnL w="6350">
                      <a:solidFill>
                        <a:srgbClr val="D9D9D9"/>
                      </a:solidFill>
                      <a:prstDash val="solid"/>
                    </a:lnL>
                    <a:lnR w="6350">
                      <a:solidFill>
                        <a:srgbClr val="D9D9D9"/>
                      </a:solidFill>
                      <a:prstDash val="solid"/>
                    </a:lnR>
                    <a:lnT>
                      <a:noFill/>
                    </a:lnT>
                    <a:lnB w="19050">
                      <a:solidFill>
                        <a:srgbClr val="595959"/>
                      </a:solidFill>
                      <a:prstDash val="solid"/>
                    </a:lnB>
                    <a:lnTlToBr>
                      <a:noFill/>
                    </a:lnTlToBr>
                    <a:lnBlToTr>
                      <a:noFill/>
                    </a:lnBlToTr>
                    <a:solidFill>
                      <a:srgbClr val="F2F2F2"/>
                    </a:solidFill>
                  </a:tcPr>
                </a:tc>
                <a:tc>
                  <a:txBody>
                    <a:bodyPr/>
                    <a:lstStyle/>
                    <a:p>
                      <a:pPr indent="0" algn="ctr">
                        <a:buNone/>
                      </a:pPr>
                      <a:r>
                        <a:rPr lang="en-US" sz="1000" b="0" dirty="0">
                          <a:solidFill>
                            <a:srgbClr val="404040"/>
                          </a:solidFill>
                          <a:latin typeface="Times New Roman" panose="02020603050405020304" charset="0"/>
                          <a:ea typeface="微软雅黑" panose="020B0503020204020204" pitchFamily="34" charset="-122"/>
                          <a:cs typeface="Times New Roman" panose="02020603050405020304" charset="0"/>
                        </a:rPr>
                        <a:t>26.80%</a:t>
                      </a:r>
                      <a:endParaRPr lang="en-US" altLang="en-US" sz="1000" b="0" dirty="0">
                        <a:solidFill>
                          <a:srgbClr val="404040"/>
                        </a:solidFill>
                        <a:latin typeface="Times New Roman" panose="02020603050405020304" charset="0"/>
                        <a:ea typeface="微软雅黑" panose="020B0503020204020204" pitchFamily="34" charset="-122"/>
                        <a:cs typeface="Times New Roman" panose="02020603050405020304" charset="0"/>
                      </a:endParaRPr>
                    </a:p>
                  </a:txBody>
                  <a:tcPr marL="12700" marR="12700" marT="12700" anchor="ctr">
                    <a:lnL w="6350">
                      <a:solidFill>
                        <a:srgbClr val="D9D9D9"/>
                      </a:solidFill>
                      <a:prstDash val="solid"/>
                    </a:lnL>
                    <a:lnR>
                      <a:noFill/>
                    </a:lnR>
                    <a:lnT>
                      <a:noFill/>
                    </a:lnT>
                    <a:lnB w="19050">
                      <a:solidFill>
                        <a:srgbClr val="595959"/>
                      </a:solidFill>
                      <a:prstDash val="solid"/>
                    </a:lnB>
                    <a:lnTlToBr>
                      <a:noFill/>
                    </a:lnTlToBr>
                    <a:lnBlToTr>
                      <a:noFill/>
                    </a:lnBlToTr>
                    <a:solidFill>
                      <a:srgbClr val="F2F2F2"/>
                    </a:solidFill>
                  </a:tcPr>
                </a:tc>
                <a:extLst>
                  <a:ext uri="{0D108BD9-81ED-4DB2-BD59-A6C34878D82A}">
                    <a16:rowId xmlns:a16="http://schemas.microsoft.com/office/drawing/2014/main" val="10005"/>
                  </a:ext>
                </a:extLst>
              </a:tr>
            </a:tbl>
          </a:graphicData>
        </a:graphic>
      </p:graphicFrame>
      <p:graphicFrame>
        <p:nvGraphicFramePr>
          <p:cNvPr id="21" name="表格 20"/>
          <p:cNvGraphicFramePr/>
          <p:nvPr>
            <p:custDataLst>
              <p:tags r:id="rId2"/>
            </p:custDataLst>
            <p:extLst>
              <p:ext uri="{D42A27DB-BD31-4B8C-83A1-F6EECF244321}">
                <p14:modId xmlns:p14="http://schemas.microsoft.com/office/powerpoint/2010/main" val="2403219852"/>
              </p:ext>
            </p:extLst>
          </p:nvPr>
        </p:nvGraphicFramePr>
        <p:xfrm>
          <a:off x="5350071" y="1103243"/>
          <a:ext cx="3733799" cy="1511687"/>
        </p:xfrm>
        <a:graphic>
          <a:graphicData uri="http://schemas.openxmlformats.org/drawingml/2006/table">
            <a:tbl>
              <a:tblPr firstRow="1" bandRow="1">
                <a:tableStyleId>{5C22544A-7EE6-4342-B048-85BDC9FD1C3A}</a:tableStyleId>
              </a:tblPr>
              <a:tblGrid>
                <a:gridCol w="1625138">
                  <a:extLst>
                    <a:ext uri="{9D8B030D-6E8A-4147-A177-3AD203B41FA5}">
                      <a16:colId xmlns:a16="http://schemas.microsoft.com/office/drawing/2014/main" val="20000"/>
                    </a:ext>
                  </a:extLst>
                </a:gridCol>
                <a:gridCol w="389312">
                  <a:extLst>
                    <a:ext uri="{9D8B030D-6E8A-4147-A177-3AD203B41FA5}">
                      <a16:colId xmlns:a16="http://schemas.microsoft.com/office/drawing/2014/main" val="20001"/>
                    </a:ext>
                  </a:extLst>
                </a:gridCol>
                <a:gridCol w="1308793">
                  <a:extLst>
                    <a:ext uri="{9D8B030D-6E8A-4147-A177-3AD203B41FA5}">
                      <a16:colId xmlns:a16="http://schemas.microsoft.com/office/drawing/2014/main" val="20002"/>
                    </a:ext>
                  </a:extLst>
                </a:gridCol>
                <a:gridCol w="410556">
                  <a:extLst>
                    <a:ext uri="{9D8B030D-6E8A-4147-A177-3AD203B41FA5}">
                      <a16:colId xmlns:a16="http://schemas.microsoft.com/office/drawing/2014/main" val="20003"/>
                    </a:ext>
                  </a:extLst>
                </a:gridCol>
              </a:tblGrid>
              <a:tr h="282327">
                <a:tc gridSpan="4">
                  <a:txBody>
                    <a:bodyPr/>
                    <a:lstStyle/>
                    <a:p>
                      <a:pPr indent="0" algn="ctr">
                        <a:buNone/>
                      </a:pPr>
                      <a:r>
                        <a:rPr lang="en-US" altLang="zh-CN" sz="1400" b="1" dirty="0">
                          <a:solidFill>
                            <a:srgbClr val="FFFFFF"/>
                          </a:solidFill>
                          <a:latin typeface="Times New Roman" panose="02020603050405020304" charset="0"/>
                          <a:ea typeface="微软雅黑" panose="020B0503020204020204" pitchFamily="34" charset="-122"/>
                        </a:rPr>
                        <a:t>2020</a:t>
                      </a:r>
                      <a:r>
                        <a:rPr lang="zh-CN" altLang="en-US" sz="1400" b="1" dirty="0">
                          <a:solidFill>
                            <a:srgbClr val="FFFFFF"/>
                          </a:solidFill>
                          <a:latin typeface="Times New Roman" panose="02020603050405020304" charset="0"/>
                          <a:ea typeface="微软雅黑" panose="020B0503020204020204" pitchFamily="34" charset="-122"/>
                        </a:rPr>
                        <a:t>届部分就业企业一览表</a:t>
                      </a:r>
                    </a:p>
                  </a:txBody>
                  <a:tcPr marL="12700" marR="12700" marT="12700" anchor="ctr">
                    <a:lnL>
                      <a:noFill/>
                    </a:lnL>
                    <a:lnR>
                      <a:noFill/>
                    </a:lnR>
                    <a:lnT>
                      <a:noFill/>
                    </a:lnT>
                    <a:lnB>
                      <a:noFill/>
                    </a:lnB>
                    <a:lnTlToBr>
                      <a:noFill/>
                    </a:lnTlToBr>
                    <a:lnBlToTr>
                      <a:noFill/>
                    </a:lnBlToTr>
                    <a:solidFill>
                      <a:schemeClr val="accent3">
                        <a:lumMod val="75000"/>
                      </a:schemeClr>
                    </a:solidFill>
                  </a:tcPr>
                </a:tc>
                <a:tc hMerge="1">
                  <a:txBody>
                    <a:bodyPr/>
                    <a:lstStyle/>
                    <a:p>
                      <a:endParaRPr lang="zh-CN"/>
                    </a:p>
                  </a:txBody>
                  <a:tcPr marL="12700" marR="12700" marT="12700" anchor="ctr">
                    <a:lnL>
                      <a:noFill/>
                    </a:lnL>
                    <a:lnR>
                      <a:noFill/>
                    </a:lnR>
                    <a:lnT>
                      <a:noFill/>
                    </a:lnT>
                    <a:lnB>
                      <a:noFill/>
                    </a:lnB>
                    <a:lnTlToBr>
                      <a:noFill/>
                    </a:lnTlToBr>
                    <a:lnBlToTr>
                      <a:noFill/>
                    </a:lnBlToTr>
                    <a:solidFill>
                      <a:srgbClr val="FF6238"/>
                    </a:solidFill>
                  </a:tcPr>
                </a:tc>
                <a:tc hMerge="1">
                  <a:txBody>
                    <a:bodyPr/>
                    <a:lstStyle/>
                    <a:p>
                      <a:endParaRPr lang="zh-CN"/>
                    </a:p>
                  </a:txBody>
                  <a:tcPr marL="12700" marR="12700" marT="12700" anchor="ctr">
                    <a:lnL>
                      <a:noFill/>
                    </a:lnL>
                    <a:lnR>
                      <a:noFill/>
                    </a:lnR>
                    <a:lnT>
                      <a:noFill/>
                    </a:lnT>
                    <a:lnB>
                      <a:noFill/>
                    </a:lnB>
                    <a:lnTlToBr>
                      <a:noFill/>
                    </a:lnTlToBr>
                    <a:lnBlToTr>
                      <a:noFill/>
                    </a:lnBlToTr>
                    <a:solidFill>
                      <a:srgbClr val="FFD147"/>
                    </a:solidFill>
                  </a:tcPr>
                </a:tc>
                <a:tc hMerge="1">
                  <a:txBody>
                    <a:bodyPr/>
                    <a:lstStyle/>
                    <a:p>
                      <a:endParaRPr lang="zh-CN"/>
                    </a:p>
                  </a:txBody>
                  <a:tcPr marL="12700" marR="12700" marT="12700" anchor="ctr">
                    <a:lnL>
                      <a:noFill/>
                    </a:lnL>
                    <a:lnR>
                      <a:noFill/>
                    </a:lnR>
                    <a:lnT>
                      <a:noFill/>
                    </a:lnT>
                    <a:lnB>
                      <a:noFill/>
                    </a:lnB>
                    <a:lnTlToBr>
                      <a:noFill/>
                    </a:lnTlToBr>
                    <a:lnBlToTr>
                      <a:noFill/>
                    </a:lnBlToTr>
                    <a:solidFill>
                      <a:srgbClr val="FFB57D"/>
                    </a:solidFill>
                  </a:tcPr>
                </a:tc>
                <a:extLst>
                  <a:ext uri="{0D108BD9-81ED-4DB2-BD59-A6C34878D82A}">
                    <a16:rowId xmlns:a16="http://schemas.microsoft.com/office/drawing/2014/main" val="10000"/>
                  </a:ext>
                </a:extLst>
              </a:tr>
              <a:tr h="241300">
                <a:tc>
                  <a:txBody>
                    <a:bodyPr/>
                    <a:lstStyle/>
                    <a:p>
                      <a:pPr indent="0" algn="ctr">
                        <a:buNone/>
                      </a:pPr>
                      <a:r>
                        <a:rPr lang="zh-CN" sz="1100" b="1" dirty="0">
                          <a:solidFill>
                            <a:srgbClr val="FFFFFF"/>
                          </a:solidFill>
                          <a:latin typeface="Times New Roman" panose="02020603050405020304" charset="0"/>
                          <a:ea typeface="微软雅黑" panose="020B0503020204020204" pitchFamily="34" charset="-122"/>
                        </a:rPr>
                        <a:t>单位名称</a:t>
                      </a:r>
                      <a:endParaRPr lang="zh-CN" altLang="en-US" sz="1100" b="1" dirty="0">
                        <a:solidFill>
                          <a:srgbClr val="FFFFFF"/>
                        </a:solidFill>
                        <a:latin typeface="Times New Roman" panose="02020603050405020304" charset="0"/>
                        <a:ea typeface="微软雅黑" panose="020B0503020204020204" pitchFamily="34" charset="-122"/>
                      </a:endParaRPr>
                    </a:p>
                  </a:txBody>
                  <a:tcPr marL="12700" marR="12700" marT="12700" anchor="ctr">
                    <a:lnL>
                      <a:noFill/>
                    </a:lnL>
                    <a:lnR>
                      <a:noFill/>
                    </a:lnR>
                    <a:lnT>
                      <a:noFill/>
                    </a:lnT>
                    <a:lnB>
                      <a:noFill/>
                    </a:lnB>
                    <a:lnTlToBr>
                      <a:noFill/>
                    </a:lnTlToBr>
                    <a:lnBlToTr>
                      <a:noFill/>
                    </a:lnBlToTr>
                    <a:solidFill>
                      <a:srgbClr val="17B197"/>
                    </a:solidFill>
                  </a:tcPr>
                </a:tc>
                <a:tc>
                  <a:txBody>
                    <a:bodyPr/>
                    <a:lstStyle/>
                    <a:p>
                      <a:pPr indent="0" algn="ctr">
                        <a:buNone/>
                      </a:pPr>
                      <a:r>
                        <a:rPr lang="zh-CN" sz="1100" b="1" dirty="0">
                          <a:solidFill>
                            <a:srgbClr val="FFFFFF"/>
                          </a:solidFill>
                          <a:latin typeface="Times New Roman" panose="02020603050405020304" charset="0"/>
                          <a:ea typeface="微软雅黑" panose="020B0503020204020204" pitchFamily="34" charset="-122"/>
                        </a:rPr>
                        <a:t>人数</a:t>
                      </a:r>
                      <a:endParaRPr lang="zh-CN" altLang="en-US" sz="1100" b="1" dirty="0">
                        <a:solidFill>
                          <a:srgbClr val="FFFFFF"/>
                        </a:solidFill>
                        <a:latin typeface="Times New Roman" panose="02020603050405020304" charset="0"/>
                        <a:ea typeface="微软雅黑" panose="020B0503020204020204" pitchFamily="34" charset="-122"/>
                      </a:endParaRPr>
                    </a:p>
                  </a:txBody>
                  <a:tcPr marL="12700" marR="12700" marT="12700" anchor="ctr">
                    <a:lnL>
                      <a:noFill/>
                    </a:lnL>
                    <a:lnR>
                      <a:noFill/>
                    </a:lnR>
                    <a:lnT>
                      <a:noFill/>
                    </a:lnT>
                    <a:lnB>
                      <a:noFill/>
                    </a:lnB>
                    <a:lnTlToBr>
                      <a:noFill/>
                    </a:lnTlToBr>
                    <a:lnBlToTr>
                      <a:noFill/>
                    </a:lnBlToTr>
                    <a:solidFill>
                      <a:srgbClr val="FF6238"/>
                    </a:solidFill>
                  </a:tcPr>
                </a:tc>
                <a:tc>
                  <a:txBody>
                    <a:bodyPr/>
                    <a:lstStyle/>
                    <a:p>
                      <a:pPr indent="0" algn="ctr">
                        <a:buNone/>
                      </a:pPr>
                      <a:r>
                        <a:rPr lang="zh-CN" sz="1100" b="1" dirty="0">
                          <a:solidFill>
                            <a:srgbClr val="FFFFFF"/>
                          </a:solidFill>
                          <a:latin typeface="Times New Roman" panose="02020603050405020304" charset="0"/>
                          <a:ea typeface="微软雅黑" panose="020B0503020204020204" pitchFamily="34" charset="-122"/>
                        </a:rPr>
                        <a:t>单位名称</a:t>
                      </a:r>
                      <a:endParaRPr lang="zh-CN" altLang="en-US" sz="1100" b="1" dirty="0">
                        <a:solidFill>
                          <a:srgbClr val="FFFFFF"/>
                        </a:solidFill>
                        <a:latin typeface="Times New Roman" panose="02020603050405020304" charset="0"/>
                        <a:ea typeface="微软雅黑" panose="020B0503020204020204" pitchFamily="34" charset="-122"/>
                      </a:endParaRPr>
                    </a:p>
                  </a:txBody>
                  <a:tcPr marL="12700" marR="12700" marT="12700" anchor="ctr">
                    <a:lnL>
                      <a:noFill/>
                    </a:lnL>
                    <a:lnR>
                      <a:noFill/>
                    </a:lnR>
                    <a:lnT>
                      <a:noFill/>
                    </a:lnT>
                    <a:lnB>
                      <a:noFill/>
                    </a:lnB>
                    <a:lnTlToBr>
                      <a:noFill/>
                    </a:lnTlToBr>
                    <a:lnBlToTr>
                      <a:noFill/>
                    </a:lnBlToTr>
                    <a:solidFill>
                      <a:srgbClr val="FFD147"/>
                    </a:solidFill>
                  </a:tcPr>
                </a:tc>
                <a:tc>
                  <a:txBody>
                    <a:bodyPr/>
                    <a:lstStyle/>
                    <a:p>
                      <a:pPr indent="0" algn="ctr">
                        <a:buNone/>
                      </a:pPr>
                      <a:r>
                        <a:rPr lang="zh-CN" sz="1100" b="1" dirty="0">
                          <a:solidFill>
                            <a:srgbClr val="FFFFFF"/>
                          </a:solidFill>
                          <a:latin typeface="Times New Roman" panose="02020603050405020304" charset="0"/>
                          <a:ea typeface="微软雅黑" panose="020B0503020204020204" pitchFamily="34" charset="-122"/>
                        </a:rPr>
                        <a:t>人数</a:t>
                      </a:r>
                      <a:endParaRPr lang="zh-CN" altLang="en-US" sz="1100" b="1" dirty="0">
                        <a:solidFill>
                          <a:srgbClr val="FFFFFF"/>
                        </a:solidFill>
                        <a:latin typeface="Times New Roman" panose="02020603050405020304" charset="0"/>
                        <a:ea typeface="微软雅黑" panose="020B0503020204020204" pitchFamily="34" charset="-122"/>
                      </a:endParaRPr>
                    </a:p>
                  </a:txBody>
                  <a:tcPr marL="12700" marR="12700" marT="12700" anchor="ctr">
                    <a:lnL>
                      <a:noFill/>
                    </a:lnL>
                    <a:lnR>
                      <a:noFill/>
                    </a:lnR>
                    <a:lnT>
                      <a:noFill/>
                    </a:lnT>
                    <a:lnB>
                      <a:noFill/>
                    </a:lnB>
                    <a:lnTlToBr>
                      <a:noFill/>
                    </a:lnTlToBr>
                    <a:lnBlToTr>
                      <a:noFill/>
                    </a:lnBlToTr>
                    <a:solidFill>
                      <a:srgbClr val="FFB57D"/>
                    </a:solidFill>
                  </a:tcPr>
                </a:tc>
                <a:extLst>
                  <a:ext uri="{0D108BD9-81ED-4DB2-BD59-A6C34878D82A}">
                    <a16:rowId xmlns:a16="http://schemas.microsoft.com/office/drawing/2014/main" val="10001"/>
                  </a:ext>
                </a:extLst>
              </a:tr>
              <a:tr h="238760">
                <a:tc>
                  <a:txBody>
                    <a:bodyPr/>
                    <a:lstStyle/>
                    <a:p>
                      <a:pPr indent="0" algn="ctr">
                        <a:buNone/>
                      </a:pPr>
                      <a:r>
                        <a:rPr lang="zh-CN" sz="800" b="0" dirty="0">
                          <a:solidFill>
                            <a:srgbClr val="404040"/>
                          </a:solidFill>
                          <a:latin typeface="Times New Roman" panose="02020603050405020304" charset="0"/>
                          <a:ea typeface="微软雅黑" panose="020B0503020204020204" pitchFamily="34" charset="-122"/>
                        </a:rPr>
                        <a:t>庆鼎精密电子（淮安）有限公司</a:t>
                      </a:r>
                      <a:endParaRPr lang="zh-CN" altLang="en-US" sz="800" b="0" dirty="0">
                        <a:solidFill>
                          <a:srgbClr val="404040"/>
                        </a:solidFill>
                        <a:latin typeface="Times New Roman" panose="02020603050405020304" charset="0"/>
                        <a:ea typeface="微软雅黑" panose="020B0503020204020204" pitchFamily="34" charset="-122"/>
                      </a:endParaRPr>
                    </a:p>
                  </a:txBody>
                  <a:tcPr marL="12700" marR="12700" marT="12700" anchor="ctr">
                    <a:lnL>
                      <a:noFill/>
                    </a:lnL>
                    <a:lnR w="12700">
                      <a:solidFill>
                        <a:srgbClr val="D9D9D9"/>
                      </a:solidFill>
                      <a:prstDash val="solid"/>
                    </a:lnR>
                    <a:lnT>
                      <a:noFill/>
                    </a:lnT>
                    <a:lnB>
                      <a:noFill/>
                    </a:lnB>
                    <a:lnTlToBr>
                      <a:noFill/>
                    </a:lnTlToBr>
                    <a:lnBlToTr>
                      <a:noFill/>
                    </a:lnBlToTr>
                    <a:solidFill>
                      <a:srgbClr val="FFFFFF"/>
                    </a:solidFill>
                  </a:tcPr>
                </a:tc>
                <a:tc>
                  <a:txBody>
                    <a:bodyPr/>
                    <a:lstStyle/>
                    <a:p>
                      <a:pPr indent="0" algn="ctr">
                        <a:buNone/>
                      </a:pPr>
                      <a:r>
                        <a:rPr lang="en-US" sz="800" b="0" dirty="0">
                          <a:solidFill>
                            <a:srgbClr val="404040"/>
                          </a:solidFill>
                          <a:latin typeface="Times New Roman" panose="02020603050405020304" charset="0"/>
                          <a:ea typeface="微软雅黑" panose="020B0503020204020204" pitchFamily="34" charset="-122"/>
                          <a:cs typeface="Times New Roman" panose="02020603050405020304" charset="0"/>
                        </a:rPr>
                        <a:t>12</a:t>
                      </a:r>
                      <a:endParaRPr lang="en-US" altLang="en-US" sz="800" b="0" dirty="0">
                        <a:solidFill>
                          <a:srgbClr val="404040"/>
                        </a:solidFill>
                        <a:latin typeface="Times New Roman" panose="02020603050405020304" charset="0"/>
                        <a:ea typeface="微软雅黑" panose="020B0503020204020204" pitchFamily="34" charset="-122"/>
                        <a:cs typeface="Times New Roman" panose="02020603050405020304" charset="0"/>
                      </a:endParaRPr>
                    </a:p>
                  </a:txBody>
                  <a:tcPr marL="12700" marR="12700" marT="12700" anchor="ctr">
                    <a:lnL w="12700">
                      <a:solidFill>
                        <a:srgbClr val="D9D9D9"/>
                      </a:solidFill>
                      <a:prstDash val="solid"/>
                    </a:lnL>
                    <a:lnR w="6350">
                      <a:solidFill>
                        <a:srgbClr val="D9D9D9"/>
                      </a:solidFill>
                      <a:prstDash val="solid"/>
                    </a:lnR>
                    <a:lnT>
                      <a:noFill/>
                    </a:lnT>
                    <a:lnB>
                      <a:noFill/>
                    </a:lnB>
                    <a:lnTlToBr>
                      <a:noFill/>
                    </a:lnTlToBr>
                    <a:lnBlToTr>
                      <a:noFill/>
                    </a:lnBlToTr>
                    <a:solidFill>
                      <a:srgbClr val="FFFFFF"/>
                    </a:solidFill>
                  </a:tcPr>
                </a:tc>
                <a:tc>
                  <a:txBody>
                    <a:bodyPr/>
                    <a:lstStyle/>
                    <a:p>
                      <a:pPr indent="0" algn="ctr">
                        <a:buNone/>
                      </a:pPr>
                      <a:r>
                        <a:rPr lang="zh-CN" sz="800" b="0" dirty="0">
                          <a:solidFill>
                            <a:srgbClr val="404040"/>
                          </a:solidFill>
                          <a:latin typeface="Times New Roman" panose="02020603050405020304" charset="0"/>
                          <a:ea typeface="微软雅黑" panose="020B0503020204020204" pitchFamily="34" charset="-122"/>
                        </a:rPr>
                        <a:t>海螺集团</a:t>
                      </a:r>
                      <a:endParaRPr lang="zh-CN" altLang="en-US" sz="800" b="0" dirty="0">
                        <a:solidFill>
                          <a:srgbClr val="404040"/>
                        </a:solidFill>
                        <a:latin typeface="Times New Roman" panose="02020603050405020304" charset="0"/>
                        <a:ea typeface="微软雅黑" panose="020B0503020204020204" pitchFamily="34" charset="-122"/>
                      </a:endParaRPr>
                    </a:p>
                  </a:txBody>
                  <a:tcPr marL="12700" marR="12700" marT="12700" anchor="ctr">
                    <a:lnL w="6350">
                      <a:solidFill>
                        <a:srgbClr val="D9D9D9"/>
                      </a:solidFill>
                      <a:prstDash val="solid"/>
                    </a:lnL>
                    <a:lnR w="6350">
                      <a:solidFill>
                        <a:srgbClr val="D9D9D9"/>
                      </a:solidFill>
                      <a:prstDash val="solid"/>
                    </a:lnR>
                    <a:lnT>
                      <a:noFill/>
                    </a:lnT>
                    <a:lnB>
                      <a:noFill/>
                    </a:lnB>
                    <a:lnTlToBr>
                      <a:noFill/>
                    </a:lnTlToBr>
                    <a:lnBlToTr>
                      <a:noFill/>
                    </a:lnBlToTr>
                    <a:solidFill>
                      <a:srgbClr val="FFFFFF"/>
                    </a:solidFill>
                  </a:tcPr>
                </a:tc>
                <a:tc>
                  <a:txBody>
                    <a:bodyPr/>
                    <a:lstStyle/>
                    <a:p>
                      <a:pPr indent="0" algn="ctr">
                        <a:buNone/>
                      </a:pPr>
                      <a:r>
                        <a:rPr lang="en-US" sz="800" b="0" dirty="0">
                          <a:solidFill>
                            <a:srgbClr val="404040"/>
                          </a:solidFill>
                          <a:latin typeface="Times New Roman" panose="02020603050405020304" charset="0"/>
                          <a:ea typeface="微软雅黑" panose="020B0503020204020204" pitchFamily="34" charset="-122"/>
                          <a:cs typeface="Times New Roman" panose="02020603050405020304" charset="0"/>
                        </a:rPr>
                        <a:t>11</a:t>
                      </a:r>
                      <a:endParaRPr lang="en-US" altLang="en-US" sz="800" b="0" dirty="0">
                        <a:solidFill>
                          <a:srgbClr val="404040"/>
                        </a:solidFill>
                        <a:latin typeface="Times New Roman" panose="02020603050405020304" charset="0"/>
                        <a:ea typeface="微软雅黑" panose="020B0503020204020204" pitchFamily="34" charset="-122"/>
                        <a:cs typeface="Times New Roman" panose="02020603050405020304" charset="0"/>
                      </a:endParaRPr>
                    </a:p>
                  </a:txBody>
                  <a:tcPr marL="12700" marR="12700" marT="12700" anchor="ctr">
                    <a:lnL w="6350">
                      <a:solidFill>
                        <a:srgbClr val="D9D9D9"/>
                      </a:solidFill>
                      <a:prstDash val="solid"/>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2"/>
                  </a:ext>
                </a:extLst>
              </a:tr>
              <a:tr h="238125">
                <a:tc>
                  <a:txBody>
                    <a:bodyPr/>
                    <a:lstStyle/>
                    <a:p>
                      <a:pPr indent="0" algn="ctr">
                        <a:buNone/>
                      </a:pPr>
                      <a:r>
                        <a:rPr lang="zh-CN" sz="800" b="0" dirty="0">
                          <a:solidFill>
                            <a:srgbClr val="404040"/>
                          </a:solidFill>
                          <a:latin typeface="Times New Roman" panose="02020603050405020304" charset="0"/>
                          <a:ea typeface="微软雅黑" panose="020B0503020204020204" pitchFamily="34" charset="-122"/>
                        </a:rPr>
                        <a:t>上海美迪西生物医药股份有限公司</a:t>
                      </a:r>
                      <a:endParaRPr lang="zh-CN" altLang="en-US" sz="800" b="0" dirty="0">
                        <a:solidFill>
                          <a:srgbClr val="404040"/>
                        </a:solidFill>
                        <a:latin typeface="Times New Roman" panose="02020603050405020304" charset="0"/>
                        <a:ea typeface="微软雅黑" panose="020B0503020204020204" pitchFamily="34" charset="-122"/>
                      </a:endParaRPr>
                    </a:p>
                  </a:txBody>
                  <a:tcPr marL="12700" marR="12700" marT="12700" anchor="ctr">
                    <a:lnL>
                      <a:noFill/>
                    </a:lnL>
                    <a:lnR w="12700">
                      <a:solidFill>
                        <a:srgbClr val="D9D9D9"/>
                      </a:solidFill>
                      <a:prstDash val="solid"/>
                    </a:lnR>
                    <a:lnT>
                      <a:noFill/>
                    </a:lnT>
                    <a:lnB>
                      <a:noFill/>
                    </a:lnB>
                    <a:lnTlToBr>
                      <a:noFill/>
                    </a:lnTlToBr>
                    <a:lnBlToTr>
                      <a:noFill/>
                    </a:lnBlToTr>
                    <a:solidFill>
                      <a:srgbClr val="F2F2F2"/>
                    </a:solidFill>
                  </a:tcPr>
                </a:tc>
                <a:tc>
                  <a:txBody>
                    <a:bodyPr/>
                    <a:lstStyle/>
                    <a:p>
                      <a:pPr indent="0" algn="ctr">
                        <a:buNone/>
                      </a:pPr>
                      <a:r>
                        <a:rPr lang="en-US" sz="800" b="0" dirty="0">
                          <a:solidFill>
                            <a:srgbClr val="404040"/>
                          </a:solidFill>
                          <a:latin typeface="Times New Roman" panose="02020603050405020304" charset="0"/>
                          <a:ea typeface="微软雅黑" panose="020B0503020204020204" pitchFamily="34" charset="-122"/>
                          <a:cs typeface="Times New Roman" panose="02020603050405020304" charset="0"/>
                        </a:rPr>
                        <a:t>6</a:t>
                      </a:r>
                      <a:endParaRPr lang="en-US" altLang="en-US" sz="800" b="0" dirty="0">
                        <a:solidFill>
                          <a:srgbClr val="404040"/>
                        </a:solidFill>
                        <a:latin typeface="Times New Roman" panose="02020603050405020304" charset="0"/>
                        <a:ea typeface="微软雅黑" panose="020B0503020204020204" pitchFamily="34" charset="-122"/>
                        <a:cs typeface="Times New Roman" panose="02020603050405020304" charset="0"/>
                      </a:endParaRPr>
                    </a:p>
                  </a:txBody>
                  <a:tcPr marL="12700" marR="12700" marT="12700" anchor="ctr">
                    <a:lnL w="12700">
                      <a:solidFill>
                        <a:srgbClr val="D9D9D9"/>
                      </a:solidFill>
                      <a:prstDash val="solid"/>
                    </a:lnL>
                    <a:lnR w="6350">
                      <a:solidFill>
                        <a:srgbClr val="D9D9D9"/>
                      </a:solidFill>
                      <a:prstDash val="solid"/>
                    </a:lnR>
                    <a:lnT>
                      <a:noFill/>
                    </a:lnT>
                    <a:lnB>
                      <a:noFill/>
                    </a:lnB>
                    <a:lnTlToBr>
                      <a:noFill/>
                    </a:lnTlToBr>
                    <a:lnBlToTr>
                      <a:noFill/>
                    </a:lnBlToTr>
                    <a:solidFill>
                      <a:srgbClr val="F2F2F2"/>
                    </a:solidFill>
                  </a:tcPr>
                </a:tc>
                <a:tc>
                  <a:txBody>
                    <a:bodyPr/>
                    <a:lstStyle/>
                    <a:p>
                      <a:pPr indent="0" algn="ctr">
                        <a:buNone/>
                      </a:pPr>
                      <a:r>
                        <a:rPr lang="zh-CN" sz="800" b="0" dirty="0">
                          <a:solidFill>
                            <a:srgbClr val="404040"/>
                          </a:solidFill>
                          <a:latin typeface="Times New Roman" panose="02020603050405020304" charset="0"/>
                          <a:ea typeface="微软雅黑" panose="020B0503020204020204" pitchFamily="34" charset="-122"/>
                        </a:rPr>
                        <a:t>江西天新药业股份有限公司</a:t>
                      </a:r>
                      <a:endParaRPr lang="zh-CN" altLang="en-US" sz="800" b="0" dirty="0">
                        <a:solidFill>
                          <a:srgbClr val="404040"/>
                        </a:solidFill>
                        <a:latin typeface="Times New Roman" panose="02020603050405020304" charset="0"/>
                        <a:ea typeface="微软雅黑" panose="020B0503020204020204" pitchFamily="34" charset="-122"/>
                      </a:endParaRPr>
                    </a:p>
                  </a:txBody>
                  <a:tcPr marL="12700" marR="12700" marT="12700" anchor="ctr">
                    <a:lnL w="6350">
                      <a:solidFill>
                        <a:srgbClr val="D9D9D9"/>
                      </a:solidFill>
                      <a:prstDash val="solid"/>
                    </a:lnL>
                    <a:lnR w="6350">
                      <a:solidFill>
                        <a:srgbClr val="D9D9D9"/>
                      </a:solidFill>
                      <a:prstDash val="solid"/>
                    </a:lnR>
                    <a:lnT>
                      <a:noFill/>
                    </a:lnT>
                    <a:lnB>
                      <a:noFill/>
                    </a:lnB>
                    <a:lnTlToBr>
                      <a:noFill/>
                    </a:lnTlToBr>
                    <a:lnBlToTr>
                      <a:noFill/>
                    </a:lnBlToTr>
                    <a:solidFill>
                      <a:srgbClr val="F2F2F2"/>
                    </a:solidFill>
                  </a:tcPr>
                </a:tc>
                <a:tc>
                  <a:txBody>
                    <a:bodyPr/>
                    <a:lstStyle/>
                    <a:p>
                      <a:pPr indent="0" algn="ctr">
                        <a:buNone/>
                      </a:pPr>
                      <a:r>
                        <a:rPr lang="en-US" sz="800" b="0">
                          <a:solidFill>
                            <a:srgbClr val="404040"/>
                          </a:solidFill>
                          <a:latin typeface="Times New Roman" panose="02020603050405020304" charset="0"/>
                          <a:ea typeface="微软雅黑" panose="020B0503020204020204" pitchFamily="34" charset="-122"/>
                          <a:cs typeface="Times New Roman" panose="02020603050405020304" charset="0"/>
                        </a:rPr>
                        <a:t>3</a:t>
                      </a:r>
                      <a:endParaRPr lang="en-US" altLang="en-US" sz="800" b="0">
                        <a:solidFill>
                          <a:srgbClr val="404040"/>
                        </a:solidFill>
                        <a:latin typeface="Times New Roman" panose="02020603050405020304" charset="0"/>
                        <a:ea typeface="微软雅黑" panose="020B0503020204020204" pitchFamily="34" charset="-122"/>
                        <a:cs typeface="Times New Roman" panose="02020603050405020304" charset="0"/>
                      </a:endParaRPr>
                    </a:p>
                  </a:txBody>
                  <a:tcPr marL="12700" marR="12700" marT="12700" anchor="ctr">
                    <a:lnL w="6350">
                      <a:solidFill>
                        <a:srgbClr val="D9D9D9"/>
                      </a:solidFill>
                      <a:prstDash val="solid"/>
                    </a:lnL>
                    <a:lnR>
                      <a:noFill/>
                    </a:lnR>
                    <a:lnT>
                      <a:noFill/>
                    </a:lnT>
                    <a:lnB>
                      <a:noFill/>
                    </a:lnB>
                    <a:lnTlToBr>
                      <a:noFill/>
                    </a:lnTlToBr>
                    <a:lnBlToTr>
                      <a:noFill/>
                    </a:lnBlToTr>
                    <a:solidFill>
                      <a:srgbClr val="F2F2F2"/>
                    </a:solidFill>
                  </a:tcPr>
                </a:tc>
                <a:extLst>
                  <a:ext uri="{0D108BD9-81ED-4DB2-BD59-A6C34878D82A}">
                    <a16:rowId xmlns:a16="http://schemas.microsoft.com/office/drawing/2014/main" val="10003"/>
                  </a:ext>
                </a:extLst>
              </a:tr>
              <a:tr h="273050">
                <a:tc>
                  <a:txBody>
                    <a:bodyPr/>
                    <a:lstStyle/>
                    <a:p>
                      <a:pPr indent="0" algn="ctr">
                        <a:buNone/>
                      </a:pPr>
                      <a:r>
                        <a:rPr lang="zh-CN" sz="800" b="0">
                          <a:solidFill>
                            <a:srgbClr val="404040"/>
                          </a:solidFill>
                          <a:latin typeface="Times New Roman" panose="02020603050405020304" charset="0"/>
                          <a:ea typeface="微软雅黑" panose="020B0503020204020204" pitchFamily="34" charset="-122"/>
                        </a:rPr>
                        <a:t>上海药明康德新药开发有限公司</a:t>
                      </a:r>
                      <a:endParaRPr lang="zh-CN" altLang="en-US" sz="800" b="0">
                        <a:solidFill>
                          <a:srgbClr val="404040"/>
                        </a:solidFill>
                        <a:latin typeface="Times New Roman" panose="02020603050405020304" charset="0"/>
                        <a:ea typeface="微软雅黑" panose="020B0503020204020204" pitchFamily="34" charset="-122"/>
                      </a:endParaRPr>
                    </a:p>
                  </a:txBody>
                  <a:tcPr marL="12700" marR="12700" marT="12700" anchor="ctr">
                    <a:lnL>
                      <a:noFill/>
                    </a:lnL>
                    <a:lnR w="12700">
                      <a:solidFill>
                        <a:srgbClr val="D9D9D9"/>
                      </a:solidFill>
                      <a:prstDash val="solid"/>
                    </a:lnR>
                    <a:lnT>
                      <a:noFill/>
                    </a:lnT>
                    <a:lnB>
                      <a:noFill/>
                    </a:lnB>
                    <a:lnTlToBr>
                      <a:noFill/>
                    </a:lnTlToBr>
                    <a:lnBlToTr>
                      <a:noFill/>
                    </a:lnBlToTr>
                    <a:solidFill>
                      <a:srgbClr val="FFFFFF"/>
                    </a:solidFill>
                  </a:tcPr>
                </a:tc>
                <a:tc>
                  <a:txBody>
                    <a:bodyPr/>
                    <a:lstStyle/>
                    <a:p>
                      <a:pPr indent="0" algn="ctr">
                        <a:buNone/>
                      </a:pPr>
                      <a:r>
                        <a:rPr lang="en-US" sz="800" b="0" dirty="0">
                          <a:solidFill>
                            <a:srgbClr val="404040"/>
                          </a:solidFill>
                          <a:latin typeface="Times New Roman" panose="02020603050405020304" charset="0"/>
                          <a:ea typeface="微软雅黑" panose="020B0503020204020204" pitchFamily="34" charset="-122"/>
                          <a:cs typeface="Times New Roman" panose="02020603050405020304" charset="0"/>
                        </a:rPr>
                        <a:t>4</a:t>
                      </a:r>
                      <a:endParaRPr lang="en-US" altLang="en-US" sz="800" b="0" dirty="0">
                        <a:solidFill>
                          <a:srgbClr val="404040"/>
                        </a:solidFill>
                        <a:latin typeface="Times New Roman" panose="02020603050405020304" charset="0"/>
                        <a:ea typeface="微软雅黑" panose="020B0503020204020204" pitchFamily="34" charset="-122"/>
                        <a:cs typeface="Times New Roman" panose="02020603050405020304" charset="0"/>
                      </a:endParaRPr>
                    </a:p>
                  </a:txBody>
                  <a:tcPr marL="12700" marR="12700" marT="12700" anchor="ctr">
                    <a:lnL w="12700">
                      <a:solidFill>
                        <a:srgbClr val="D9D9D9"/>
                      </a:solidFill>
                      <a:prstDash val="solid"/>
                    </a:lnL>
                    <a:lnR w="6350">
                      <a:solidFill>
                        <a:srgbClr val="D9D9D9"/>
                      </a:solidFill>
                      <a:prstDash val="solid"/>
                    </a:lnR>
                    <a:lnT>
                      <a:noFill/>
                    </a:lnT>
                    <a:lnB>
                      <a:noFill/>
                    </a:lnB>
                    <a:lnTlToBr>
                      <a:noFill/>
                    </a:lnTlToBr>
                    <a:lnBlToTr>
                      <a:noFill/>
                    </a:lnBlToTr>
                    <a:solidFill>
                      <a:srgbClr val="FFFFFF"/>
                    </a:solidFill>
                  </a:tcPr>
                </a:tc>
                <a:tc>
                  <a:txBody>
                    <a:bodyPr/>
                    <a:lstStyle/>
                    <a:p>
                      <a:pPr indent="0" algn="ctr">
                        <a:buNone/>
                      </a:pPr>
                      <a:r>
                        <a:rPr lang="zh-CN" sz="800" dirty="0">
                          <a:solidFill>
                            <a:srgbClr val="404040"/>
                          </a:solidFill>
                          <a:latin typeface="Times New Roman" panose="02020603050405020304" charset="0"/>
                          <a:ea typeface="微软雅黑" panose="020B0503020204020204" pitchFamily="34" charset="-122"/>
                          <a:sym typeface="+mn-ea"/>
                        </a:rPr>
                        <a:t>上海合全药业股份有限公司</a:t>
                      </a:r>
                      <a:endParaRPr lang="zh-CN" altLang="en-US" sz="800" b="0" dirty="0">
                        <a:solidFill>
                          <a:srgbClr val="404040"/>
                        </a:solidFill>
                        <a:latin typeface="Times New Roman" panose="02020603050405020304" charset="0"/>
                        <a:ea typeface="微软雅黑" panose="020B0503020204020204" pitchFamily="34" charset="-122"/>
                      </a:endParaRPr>
                    </a:p>
                  </a:txBody>
                  <a:tcPr marL="12700" marR="12700" marT="12700" anchor="ctr">
                    <a:lnL w="6350">
                      <a:solidFill>
                        <a:srgbClr val="D9D9D9"/>
                      </a:solidFill>
                      <a:prstDash val="solid"/>
                    </a:lnL>
                    <a:lnR w="6350">
                      <a:solidFill>
                        <a:srgbClr val="D9D9D9"/>
                      </a:solidFill>
                      <a:prstDash val="solid"/>
                    </a:lnR>
                    <a:lnT>
                      <a:noFill/>
                    </a:lnT>
                    <a:lnB>
                      <a:noFill/>
                    </a:lnB>
                    <a:lnTlToBr>
                      <a:noFill/>
                    </a:lnTlToBr>
                    <a:lnBlToTr>
                      <a:noFill/>
                    </a:lnBlToTr>
                    <a:solidFill>
                      <a:srgbClr val="FFFFFF"/>
                    </a:solidFill>
                  </a:tcPr>
                </a:tc>
                <a:tc>
                  <a:txBody>
                    <a:bodyPr/>
                    <a:lstStyle/>
                    <a:p>
                      <a:pPr indent="0" algn="ctr">
                        <a:buNone/>
                      </a:pPr>
                      <a:r>
                        <a:rPr lang="en-US" sz="800" b="0">
                          <a:solidFill>
                            <a:srgbClr val="404040"/>
                          </a:solidFill>
                          <a:latin typeface="Times New Roman" panose="02020603050405020304" charset="0"/>
                          <a:ea typeface="微软雅黑" panose="020B0503020204020204" pitchFamily="34" charset="-122"/>
                          <a:cs typeface="Times New Roman" panose="02020603050405020304" charset="0"/>
                        </a:rPr>
                        <a:t>3</a:t>
                      </a:r>
                      <a:endParaRPr lang="en-US" altLang="en-US" sz="800" b="0">
                        <a:solidFill>
                          <a:srgbClr val="404040"/>
                        </a:solidFill>
                        <a:latin typeface="Times New Roman" panose="02020603050405020304" charset="0"/>
                        <a:ea typeface="微软雅黑" panose="020B0503020204020204" pitchFamily="34" charset="-122"/>
                        <a:cs typeface="Times New Roman" panose="02020603050405020304" charset="0"/>
                      </a:endParaRPr>
                    </a:p>
                  </a:txBody>
                  <a:tcPr marL="12700" marR="12700" marT="12700" anchor="ctr">
                    <a:lnL w="6350">
                      <a:solidFill>
                        <a:srgbClr val="D9D9D9"/>
                      </a:solidFill>
                      <a:prstDash val="solid"/>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4"/>
                  </a:ext>
                </a:extLst>
              </a:tr>
              <a:tr h="238125">
                <a:tc>
                  <a:txBody>
                    <a:bodyPr/>
                    <a:lstStyle/>
                    <a:p>
                      <a:pPr indent="0" algn="ctr">
                        <a:buNone/>
                      </a:pPr>
                      <a:r>
                        <a:rPr lang="zh-CN" sz="800" b="0">
                          <a:solidFill>
                            <a:srgbClr val="404040"/>
                          </a:solidFill>
                          <a:latin typeface="Times New Roman" panose="02020603050405020304" charset="0"/>
                          <a:ea typeface="微软雅黑" panose="020B0503020204020204" pitchFamily="34" charset="-122"/>
                        </a:rPr>
                        <a:t>上海泓博智源医药股份有限公司</a:t>
                      </a:r>
                      <a:endParaRPr lang="zh-CN" altLang="en-US" sz="800" b="0">
                        <a:solidFill>
                          <a:srgbClr val="404040"/>
                        </a:solidFill>
                        <a:latin typeface="Times New Roman" panose="02020603050405020304" charset="0"/>
                        <a:ea typeface="微软雅黑" panose="020B0503020204020204" pitchFamily="34" charset="-122"/>
                      </a:endParaRPr>
                    </a:p>
                  </a:txBody>
                  <a:tcPr marL="12700" marR="12700" marT="12700" anchor="ctr">
                    <a:lnL>
                      <a:noFill/>
                    </a:lnL>
                    <a:lnR w="12700">
                      <a:solidFill>
                        <a:srgbClr val="D9D9D9"/>
                      </a:solidFill>
                      <a:prstDash val="solid"/>
                    </a:lnR>
                    <a:lnT>
                      <a:noFill/>
                    </a:lnT>
                    <a:lnB w="19050">
                      <a:solidFill>
                        <a:srgbClr val="595959"/>
                      </a:solidFill>
                      <a:prstDash val="solid"/>
                    </a:lnB>
                    <a:lnTlToBr>
                      <a:noFill/>
                    </a:lnTlToBr>
                    <a:lnBlToTr>
                      <a:noFill/>
                    </a:lnBlToTr>
                    <a:solidFill>
                      <a:srgbClr val="F2F2F2"/>
                    </a:solidFill>
                  </a:tcPr>
                </a:tc>
                <a:tc>
                  <a:txBody>
                    <a:bodyPr/>
                    <a:lstStyle/>
                    <a:p>
                      <a:pPr indent="0" algn="ctr">
                        <a:buNone/>
                      </a:pPr>
                      <a:r>
                        <a:rPr lang="en-US" sz="800" b="0">
                          <a:solidFill>
                            <a:srgbClr val="404040"/>
                          </a:solidFill>
                          <a:latin typeface="Times New Roman" panose="02020603050405020304" charset="0"/>
                          <a:ea typeface="微软雅黑" panose="020B0503020204020204" pitchFamily="34" charset="-122"/>
                          <a:cs typeface="Times New Roman" panose="02020603050405020304" charset="0"/>
                        </a:rPr>
                        <a:t>5</a:t>
                      </a:r>
                      <a:endParaRPr lang="en-US" altLang="en-US" sz="800" b="0">
                        <a:solidFill>
                          <a:srgbClr val="404040"/>
                        </a:solidFill>
                        <a:latin typeface="Times New Roman" panose="02020603050405020304" charset="0"/>
                        <a:ea typeface="微软雅黑" panose="020B0503020204020204" pitchFamily="34" charset="-122"/>
                        <a:cs typeface="Times New Roman" panose="02020603050405020304" charset="0"/>
                      </a:endParaRPr>
                    </a:p>
                  </a:txBody>
                  <a:tcPr marL="12700" marR="12700" marT="12700" anchor="ctr">
                    <a:lnL w="12700">
                      <a:solidFill>
                        <a:srgbClr val="D9D9D9"/>
                      </a:solidFill>
                      <a:prstDash val="solid"/>
                    </a:lnL>
                    <a:lnR w="6350">
                      <a:solidFill>
                        <a:srgbClr val="D9D9D9"/>
                      </a:solidFill>
                      <a:prstDash val="solid"/>
                    </a:lnR>
                    <a:lnT>
                      <a:noFill/>
                    </a:lnT>
                    <a:lnB w="19050">
                      <a:solidFill>
                        <a:srgbClr val="595959"/>
                      </a:solidFill>
                      <a:prstDash val="solid"/>
                    </a:lnB>
                    <a:lnTlToBr>
                      <a:noFill/>
                    </a:lnTlToBr>
                    <a:lnBlToTr>
                      <a:noFill/>
                    </a:lnBlToTr>
                    <a:solidFill>
                      <a:srgbClr val="F2F2F2"/>
                    </a:solidFill>
                  </a:tcPr>
                </a:tc>
                <a:tc>
                  <a:txBody>
                    <a:bodyPr/>
                    <a:lstStyle/>
                    <a:p>
                      <a:pPr indent="0" algn="ctr">
                        <a:buNone/>
                      </a:pPr>
                      <a:r>
                        <a:rPr lang="zh-CN" sz="800" b="0" dirty="0">
                          <a:solidFill>
                            <a:srgbClr val="404040"/>
                          </a:solidFill>
                          <a:latin typeface="Times New Roman" panose="02020603050405020304" charset="0"/>
                          <a:ea typeface="微软雅黑" panose="020B0503020204020204" pitchFamily="34" charset="-122"/>
                        </a:rPr>
                        <a:t>新浦化学（泰兴）有限公司</a:t>
                      </a:r>
                      <a:endParaRPr lang="zh-CN" altLang="en-US" sz="800" b="0" dirty="0">
                        <a:solidFill>
                          <a:srgbClr val="404040"/>
                        </a:solidFill>
                        <a:latin typeface="Times New Roman" panose="02020603050405020304" charset="0"/>
                        <a:ea typeface="微软雅黑" panose="020B0503020204020204" pitchFamily="34" charset="-122"/>
                      </a:endParaRPr>
                    </a:p>
                  </a:txBody>
                  <a:tcPr marL="12700" marR="12700" marT="12700" anchor="ctr">
                    <a:lnL w="6350">
                      <a:solidFill>
                        <a:srgbClr val="D9D9D9"/>
                      </a:solidFill>
                      <a:prstDash val="solid"/>
                    </a:lnL>
                    <a:lnR w="6350">
                      <a:solidFill>
                        <a:srgbClr val="D9D9D9"/>
                      </a:solidFill>
                      <a:prstDash val="solid"/>
                    </a:lnR>
                    <a:lnT>
                      <a:noFill/>
                    </a:lnT>
                    <a:lnB w="19050">
                      <a:solidFill>
                        <a:srgbClr val="595959"/>
                      </a:solidFill>
                      <a:prstDash val="solid"/>
                    </a:lnB>
                    <a:lnTlToBr>
                      <a:noFill/>
                    </a:lnTlToBr>
                    <a:lnBlToTr>
                      <a:noFill/>
                    </a:lnBlToTr>
                    <a:solidFill>
                      <a:srgbClr val="F2F2F2"/>
                    </a:solidFill>
                  </a:tcPr>
                </a:tc>
                <a:tc>
                  <a:txBody>
                    <a:bodyPr/>
                    <a:lstStyle/>
                    <a:p>
                      <a:pPr indent="0" algn="ctr">
                        <a:buNone/>
                      </a:pPr>
                      <a:r>
                        <a:rPr lang="en-US" sz="800" b="0" dirty="0">
                          <a:solidFill>
                            <a:srgbClr val="404040"/>
                          </a:solidFill>
                          <a:latin typeface="Times New Roman" panose="02020603050405020304" charset="0"/>
                          <a:ea typeface="微软雅黑" panose="020B0503020204020204" pitchFamily="34" charset="-122"/>
                          <a:cs typeface="Times New Roman" panose="02020603050405020304" charset="0"/>
                        </a:rPr>
                        <a:t>7</a:t>
                      </a:r>
                      <a:endParaRPr lang="en-US" altLang="en-US" sz="800" b="0" dirty="0">
                        <a:solidFill>
                          <a:srgbClr val="404040"/>
                        </a:solidFill>
                        <a:latin typeface="Times New Roman" panose="02020603050405020304" charset="0"/>
                        <a:ea typeface="微软雅黑" panose="020B0503020204020204" pitchFamily="34" charset="-122"/>
                        <a:cs typeface="Times New Roman" panose="02020603050405020304" charset="0"/>
                      </a:endParaRPr>
                    </a:p>
                  </a:txBody>
                  <a:tcPr marL="12700" marR="12700" marT="12700" anchor="ctr">
                    <a:lnL w="6350">
                      <a:solidFill>
                        <a:srgbClr val="D9D9D9"/>
                      </a:solidFill>
                      <a:prstDash val="solid"/>
                    </a:lnL>
                    <a:lnR>
                      <a:noFill/>
                    </a:lnR>
                    <a:lnT>
                      <a:noFill/>
                    </a:lnT>
                    <a:lnB w="19050">
                      <a:solidFill>
                        <a:srgbClr val="595959"/>
                      </a:solidFill>
                      <a:prstDash val="solid"/>
                    </a:lnB>
                    <a:lnTlToBr>
                      <a:noFill/>
                    </a:lnTlToBr>
                    <a:lnBlToTr>
                      <a:noFill/>
                    </a:lnBlToTr>
                    <a:solidFill>
                      <a:srgbClr val="F2F2F2"/>
                    </a:solidFill>
                  </a:tcPr>
                </a:tc>
                <a:extLst>
                  <a:ext uri="{0D108BD9-81ED-4DB2-BD59-A6C34878D82A}">
                    <a16:rowId xmlns:a16="http://schemas.microsoft.com/office/drawing/2014/main" val="10005"/>
                  </a:ext>
                </a:extLst>
              </a:tr>
            </a:tbl>
          </a:graphicData>
        </a:graphic>
      </p:graphicFrame>
      <p:graphicFrame>
        <p:nvGraphicFramePr>
          <p:cNvPr id="22" name="表格 21"/>
          <p:cNvGraphicFramePr/>
          <p:nvPr>
            <p:custDataLst>
              <p:tags r:id="rId3"/>
            </p:custDataLst>
            <p:extLst>
              <p:ext uri="{D42A27DB-BD31-4B8C-83A1-F6EECF244321}">
                <p14:modId xmlns:p14="http://schemas.microsoft.com/office/powerpoint/2010/main" val="1161065343"/>
              </p:ext>
            </p:extLst>
          </p:nvPr>
        </p:nvGraphicFramePr>
        <p:xfrm>
          <a:off x="4648200" y="3525795"/>
          <a:ext cx="4114800" cy="1930094"/>
        </p:xfrm>
        <a:graphic>
          <a:graphicData uri="http://schemas.openxmlformats.org/drawingml/2006/table">
            <a:tbl>
              <a:tblPr firstRow="1" bandRow="1">
                <a:tableStyleId>{5C22544A-7EE6-4342-B048-85BDC9FD1C3A}</a:tableStyleId>
              </a:tblPr>
              <a:tblGrid>
                <a:gridCol w="1325360">
                  <a:extLst>
                    <a:ext uri="{9D8B030D-6E8A-4147-A177-3AD203B41FA5}">
                      <a16:colId xmlns:a16="http://schemas.microsoft.com/office/drawing/2014/main" val="20000"/>
                    </a:ext>
                  </a:extLst>
                </a:gridCol>
                <a:gridCol w="827636">
                  <a:extLst>
                    <a:ext uri="{9D8B030D-6E8A-4147-A177-3AD203B41FA5}">
                      <a16:colId xmlns:a16="http://schemas.microsoft.com/office/drawing/2014/main" val="20001"/>
                    </a:ext>
                  </a:extLst>
                </a:gridCol>
                <a:gridCol w="1198072">
                  <a:extLst>
                    <a:ext uri="{9D8B030D-6E8A-4147-A177-3AD203B41FA5}">
                      <a16:colId xmlns:a16="http://schemas.microsoft.com/office/drawing/2014/main" val="20002"/>
                    </a:ext>
                  </a:extLst>
                </a:gridCol>
                <a:gridCol w="763732">
                  <a:extLst>
                    <a:ext uri="{9D8B030D-6E8A-4147-A177-3AD203B41FA5}">
                      <a16:colId xmlns:a16="http://schemas.microsoft.com/office/drawing/2014/main" val="20003"/>
                    </a:ext>
                  </a:extLst>
                </a:gridCol>
              </a:tblGrid>
              <a:tr h="283779">
                <a:tc gridSpan="4">
                  <a:txBody>
                    <a:bodyPr/>
                    <a:lstStyle/>
                    <a:p>
                      <a:pPr indent="0" algn="ctr">
                        <a:buNone/>
                      </a:pPr>
                      <a:r>
                        <a:rPr lang="en-US" altLang="zh-CN" sz="1400" b="1" dirty="0">
                          <a:solidFill>
                            <a:schemeClr val="bg1"/>
                          </a:solidFill>
                          <a:latin typeface="Times New Roman" panose="02020603050405020304" charset="0"/>
                          <a:ea typeface="微软雅黑" panose="020B0503020204020204" pitchFamily="34" charset="-122"/>
                        </a:rPr>
                        <a:t>2020</a:t>
                      </a:r>
                      <a:r>
                        <a:rPr lang="zh-CN" altLang="en-US" sz="1400" b="1" dirty="0">
                          <a:solidFill>
                            <a:schemeClr val="bg1"/>
                          </a:solidFill>
                          <a:latin typeface="Times New Roman" panose="02020603050405020304" charset="0"/>
                          <a:ea typeface="微软雅黑" panose="020B0503020204020204" pitchFamily="34" charset="-122"/>
                        </a:rPr>
                        <a:t>届毕业生考研录取部分院校情况</a:t>
                      </a:r>
                    </a:p>
                  </a:txBody>
                  <a:tcPr marL="12700" marR="12700" marT="12700" anchor="ctr">
                    <a:lnL>
                      <a:noFill/>
                    </a:lnL>
                    <a:lnR>
                      <a:noFill/>
                    </a:lnR>
                    <a:lnT w="19050">
                      <a:solidFill>
                        <a:srgbClr val="595959"/>
                      </a:solidFill>
                      <a:prstDash val="solid"/>
                    </a:lnT>
                    <a:lnB>
                      <a:noFill/>
                    </a:lnB>
                    <a:lnTlToBr>
                      <a:noFill/>
                    </a:lnTlToBr>
                    <a:lnBlToTr>
                      <a:noFill/>
                    </a:lnBlToTr>
                    <a:solidFill>
                      <a:srgbClr val="0D8D97"/>
                    </a:solidFill>
                  </a:tcPr>
                </a:tc>
                <a:tc hMerge="1">
                  <a:txBody>
                    <a:bodyPr/>
                    <a:lstStyle/>
                    <a:p>
                      <a:endParaRPr lang="zh-CN"/>
                    </a:p>
                  </a:txBody>
                  <a:tcPr marL="12700" marR="12700" marT="12700" anchor="ctr">
                    <a:lnL>
                      <a:noFill/>
                    </a:lnL>
                    <a:lnR>
                      <a:noFill/>
                    </a:lnR>
                    <a:lnT w="19050">
                      <a:solidFill>
                        <a:srgbClr val="595959"/>
                      </a:solidFill>
                      <a:prstDash val="solid"/>
                    </a:lnT>
                    <a:lnB>
                      <a:noFill/>
                    </a:lnB>
                    <a:lnTlToBr>
                      <a:noFill/>
                    </a:lnTlToBr>
                    <a:lnBlToTr>
                      <a:noFill/>
                    </a:lnBlToTr>
                    <a:solidFill>
                      <a:srgbClr val="F98638"/>
                    </a:solidFill>
                  </a:tcPr>
                </a:tc>
                <a:tc hMerge="1">
                  <a:txBody>
                    <a:bodyPr/>
                    <a:lstStyle/>
                    <a:p>
                      <a:endParaRPr lang="zh-CN"/>
                    </a:p>
                  </a:txBody>
                  <a:tcPr marL="12700" marR="12700" marT="12700" anchor="ctr">
                    <a:lnL>
                      <a:noFill/>
                    </a:lnL>
                    <a:lnR>
                      <a:noFill/>
                    </a:lnR>
                    <a:lnT w="19050">
                      <a:solidFill>
                        <a:srgbClr val="595959"/>
                      </a:solidFill>
                      <a:prstDash val="solid"/>
                    </a:lnT>
                    <a:lnB>
                      <a:noFill/>
                    </a:lnB>
                    <a:lnTlToBr>
                      <a:noFill/>
                    </a:lnTlToBr>
                    <a:lnBlToTr>
                      <a:noFill/>
                    </a:lnBlToTr>
                    <a:solidFill>
                      <a:srgbClr val="FFB829"/>
                    </a:solidFill>
                  </a:tcPr>
                </a:tc>
                <a:tc hMerge="1">
                  <a:txBody>
                    <a:bodyPr/>
                    <a:lstStyle/>
                    <a:p>
                      <a:endParaRPr lang="zh-CN"/>
                    </a:p>
                  </a:txBody>
                  <a:tcPr marL="12700" marR="12700" marT="12700" anchor="ctr">
                    <a:lnL>
                      <a:noFill/>
                    </a:lnL>
                    <a:lnR>
                      <a:noFill/>
                    </a:lnR>
                    <a:lnT w="19050">
                      <a:solidFill>
                        <a:srgbClr val="595959"/>
                      </a:solidFill>
                      <a:prstDash val="solid"/>
                    </a:lnT>
                    <a:lnB>
                      <a:noFill/>
                    </a:lnB>
                    <a:lnTlToBr>
                      <a:noFill/>
                    </a:lnTlToBr>
                    <a:lnBlToTr>
                      <a:noFill/>
                    </a:lnBlToTr>
                    <a:solidFill>
                      <a:srgbClr val="37BECC"/>
                    </a:solidFill>
                  </a:tcPr>
                </a:tc>
                <a:extLst>
                  <a:ext uri="{0D108BD9-81ED-4DB2-BD59-A6C34878D82A}">
                    <a16:rowId xmlns:a16="http://schemas.microsoft.com/office/drawing/2014/main" val="10000"/>
                  </a:ext>
                </a:extLst>
              </a:tr>
              <a:tr h="269192">
                <a:tc>
                  <a:txBody>
                    <a:bodyPr/>
                    <a:lstStyle/>
                    <a:p>
                      <a:pPr indent="0" algn="ctr">
                        <a:buNone/>
                      </a:pPr>
                      <a:r>
                        <a:rPr lang="zh-CN" sz="900" b="1" dirty="0">
                          <a:solidFill>
                            <a:srgbClr val="FFFFFF"/>
                          </a:solidFill>
                          <a:latin typeface="Times New Roman" panose="02020603050405020304" charset="0"/>
                          <a:ea typeface="微软雅黑" panose="020B0503020204020204" pitchFamily="34" charset="-122"/>
                        </a:rPr>
                        <a:t>考研录取学校</a:t>
                      </a:r>
                      <a:endParaRPr lang="zh-CN" altLang="en-US" sz="900" b="1" dirty="0">
                        <a:solidFill>
                          <a:srgbClr val="FFFFFF"/>
                        </a:solidFill>
                        <a:latin typeface="Times New Roman" panose="02020603050405020304" charset="0"/>
                        <a:ea typeface="微软雅黑" panose="020B0503020204020204" pitchFamily="34" charset="-122"/>
                      </a:endParaRPr>
                    </a:p>
                  </a:txBody>
                  <a:tcPr marL="12700" marR="12700" marT="12700" anchor="ctr">
                    <a:lnL>
                      <a:noFill/>
                    </a:lnL>
                    <a:lnR>
                      <a:noFill/>
                    </a:lnR>
                    <a:lnT>
                      <a:noFill/>
                    </a:lnT>
                    <a:lnB>
                      <a:noFill/>
                    </a:lnB>
                    <a:lnTlToBr>
                      <a:noFill/>
                    </a:lnTlToBr>
                    <a:lnBlToTr>
                      <a:noFill/>
                    </a:lnBlToTr>
                    <a:solidFill>
                      <a:srgbClr val="00B0F0"/>
                    </a:solidFill>
                  </a:tcPr>
                </a:tc>
                <a:tc>
                  <a:txBody>
                    <a:bodyPr/>
                    <a:lstStyle/>
                    <a:p>
                      <a:pPr indent="0" algn="ctr">
                        <a:buNone/>
                      </a:pPr>
                      <a:r>
                        <a:rPr lang="zh-CN" sz="900" b="1">
                          <a:solidFill>
                            <a:srgbClr val="FFFFFF"/>
                          </a:solidFill>
                          <a:latin typeface="Times New Roman" panose="02020603050405020304" charset="0"/>
                          <a:ea typeface="微软雅黑" panose="020B0503020204020204" pitchFamily="34" charset="-122"/>
                        </a:rPr>
                        <a:t>人数</a:t>
                      </a:r>
                      <a:endParaRPr lang="zh-CN" altLang="en-US" sz="900" b="1">
                        <a:solidFill>
                          <a:srgbClr val="FFFFFF"/>
                        </a:solidFill>
                        <a:latin typeface="Times New Roman" panose="02020603050405020304" charset="0"/>
                        <a:ea typeface="微软雅黑" panose="020B0503020204020204" pitchFamily="34" charset="-122"/>
                      </a:endParaRPr>
                    </a:p>
                  </a:txBody>
                  <a:tcPr marL="12700" marR="12700" marT="12700" anchor="ctr">
                    <a:lnL>
                      <a:noFill/>
                    </a:lnL>
                    <a:lnR>
                      <a:noFill/>
                    </a:lnR>
                    <a:lnT>
                      <a:noFill/>
                    </a:lnT>
                    <a:lnB>
                      <a:noFill/>
                    </a:lnB>
                    <a:lnTlToBr>
                      <a:noFill/>
                    </a:lnTlToBr>
                    <a:lnBlToTr>
                      <a:noFill/>
                    </a:lnBlToTr>
                    <a:solidFill>
                      <a:srgbClr val="F98638"/>
                    </a:solidFill>
                  </a:tcPr>
                </a:tc>
                <a:tc>
                  <a:txBody>
                    <a:bodyPr/>
                    <a:lstStyle/>
                    <a:p>
                      <a:pPr indent="0" algn="ctr">
                        <a:buNone/>
                      </a:pPr>
                      <a:r>
                        <a:rPr lang="zh-CN" sz="900" b="1">
                          <a:solidFill>
                            <a:srgbClr val="FFFFFF"/>
                          </a:solidFill>
                          <a:latin typeface="Times New Roman" panose="02020603050405020304" charset="0"/>
                          <a:ea typeface="微软雅黑" panose="020B0503020204020204" pitchFamily="34" charset="-122"/>
                        </a:rPr>
                        <a:t>考研录取学校</a:t>
                      </a:r>
                      <a:endParaRPr lang="zh-CN" altLang="en-US" sz="900" b="1">
                        <a:solidFill>
                          <a:srgbClr val="FFFFFF"/>
                        </a:solidFill>
                        <a:latin typeface="Times New Roman" panose="02020603050405020304" charset="0"/>
                        <a:ea typeface="微软雅黑" panose="020B0503020204020204" pitchFamily="34" charset="-122"/>
                      </a:endParaRPr>
                    </a:p>
                  </a:txBody>
                  <a:tcPr marL="12700" marR="12700" marT="12700" anchor="ctr">
                    <a:lnL>
                      <a:noFill/>
                    </a:lnL>
                    <a:lnR>
                      <a:noFill/>
                    </a:lnR>
                    <a:lnT>
                      <a:noFill/>
                    </a:lnT>
                    <a:lnB>
                      <a:noFill/>
                    </a:lnB>
                    <a:lnTlToBr>
                      <a:noFill/>
                    </a:lnTlToBr>
                    <a:lnBlToTr>
                      <a:noFill/>
                    </a:lnBlToTr>
                    <a:solidFill>
                      <a:srgbClr val="FFB829"/>
                    </a:solidFill>
                  </a:tcPr>
                </a:tc>
                <a:tc>
                  <a:txBody>
                    <a:bodyPr/>
                    <a:lstStyle/>
                    <a:p>
                      <a:pPr indent="0" algn="ctr">
                        <a:buNone/>
                      </a:pPr>
                      <a:r>
                        <a:rPr lang="zh-CN" sz="900" b="1">
                          <a:solidFill>
                            <a:srgbClr val="FFFFFF"/>
                          </a:solidFill>
                          <a:latin typeface="Times New Roman" panose="02020603050405020304" charset="0"/>
                          <a:ea typeface="微软雅黑" panose="020B0503020204020204" pitchFamily="34" charset="-122"/>
                        </a:rPr>
                        <a:t>人数</a:t>
                      </a:r>
                      <a:endParaRPr lang="zh-CN" altLang="en-US" sz="900" b="1">
                        <a:solidFill>
                          <a:srgbClr val="FFFFFF"/>
                        </a:solidFill>
                        <a:latin typeface="Times New Roman" panose="02020603050405020304" charset="0"/>
                        <a:ea typeface="微软雅黑" panose="020B0503020204020204" pitchFamily="34" charset="-122"/>
                      </a:endParaRPr>
                    </a:p>
                  </a:txBody>
                  <a:tcPr marL="12700" marR="12700" marT="12700" anchor="ctr">
                    <a:lnL>
                      <a:noFill/>
                    </a:lnL>
                    <a:lnR>
                      <a:noFill/>
                    </a:lnR>
                    <a:lnT>
                      <a:noFill/>
                    </a:lnT>
                    <a:lnB>
                      <a:noFill/>
                    </a:lnB>
                    <a:lnTlToBr>
                      <a:noFill/>
                    </a:lnTlToBr>
                    <a:lnBlToTr>
                      <a:noFill/>
                    </a:lnBlToTr>
                    <a:solidFill>
                      <a:srgbClr val="37BECC"/>
                    </a:solidFill>
                  </a:tcPr>
                </a:tc>
                <a:extLst>
                  <a:ext uri="{0D108BD9-81ED-4DB2-BD59-A6C34878D82A}">
                    <a16:rowId xmlns:a16="http://schemas.microsoft.com/office/drawing/2014/main" val="10001"/>
                  </a:ext>
                </a:extLst>
              </a:tr>
              <a:tr h="268529">
                <a:tc>
                  <a:txBody>
                    <a:bodyPr/>
                    <a:lstStyle/>
                    <a:p>
                      <a:pPr indent="0" algn="ctr">
                        <a:buNone/>
                      </a:pPr>
                      <a:r>
                        <a:rPr lang="zh-CN" sz="900" b="0" dirty="0">
                          <a:solidFill>
                            <a:srgbClr val="404040"/>
                          </a:solidFill>
                          <a:latin typeface="Times New Roman" panose="02020603050405020304" charset="0"/>
                          <a:ea typeface="微软雅黑" panose="020B0503020204020204" pitchFamily="34" charset="-122"/>
                        </a:rPr>
                        <a:t>合肥工业大学</a:t>
                      </a:r>
                      <a:endParaRPr lang="zh-CN" altLang="en-US" sz="900" b="0" dirty="0">
                        <a:solidFill>
                          <a:srgbClr val="404040"/>
                        </a:solidFill>
                        <a:latin typeface="Times New Roman" panose="02020603050405020304" charset="0"/>
                        <a:ea typeface="微软雅黑" panose="020B0503020204020204" pitchFamily="34" charset="-122"/>
                      </a:endParaRPr>
                    </a:p>
                  </a:txBody>
                  <a:tcPr marL="12700" marR="12700" marT="12700" anchor="ctr">
                    <a:lnL>
                      <a:noFill/>
                    </a:lnL>
                    <a:lnR w="12700">
                      <a:solidFill>
                        <a:srgbClr val="D9D9D9"/>
                      </a:solidFill>
                      <a:prstDash val="solid"/>
                    </a:lnR>
                    <a:lnT>
                      <a:noFill/>
                    </a:lnT>
                    <a:lnB>
                      <a:noFill/>
                    </a:lnB>
                    <a:lnTlToBr>
                      <a:noFill/>
                    </a:lnTlToBr>
                    <a:lnBlToTr>
                      <a:noFill/>
                    </a:lnBlToTr>
                    <a:solidFill>
                      <a:srgbClr val="FFFFFF"/>
                    </a:solidFill>
                  </a:tcPr>
                </a:tc>
                <a:tc>
                  <a:txBody>
                    <a:bodyPr/>
                    <a:lstStyle/>
                    <a:p>
                      <a:pPr indent="0" algn="ctr">
                        <a:buNone/>
                      </a:pPr>
                      <a:r>
                        <a:rPr lang="en-US" sz="900" b="0" dirty="0">
                          <a:solidFill>
                            <a:srgbClr val="404040"/>
                          </a:solidFill>
                          <a:latin typeface="Times New Roman" panose="02020603050405020304" charset="0"/>
                          <a:ea typeface="微软雅黑" panose="020B0503020204020204" pitchFamily="34" charset="-122"/>
                          <a:cs typeface="Times New Roman" panose="02020603050405020304" charset="0"/>
                        </a:rPr>
                        <a:t>6</a:t>
                      </a:r>
                      <a:endParaRPr lang="en-US" altLang="en-US" sz="900" b="0" dirty="0">
                        <a:solidFill>
                          <a:srgbClr val="404040"/>
                        </a:solidFill>
                        <a:latin typeface="Times New Roman" panose="02020603050405020304" charset="0"/>
                        <a:ea typeface="微软雅黑" panose="020B0503020204020204" pitchFamily="34" charset="-122"/>
                        <a:cs typeface="Times New Roman" panose="02020603050405020304" charset="0"/>
                      </a:endParaRPr>
                    </a:p>
                  </a:txBody>
                  <a:tcPr marL="12700" marR="12700" marT="12700" anchor="ctr">
                    <a:lnL w="12700">
                      <a:solidFill>
                        <a:srgbClr val="D9D9D9"/>
                      </a:solidFill>
                      <a:prstDash val="solid"/>
                    </a:lnL>
                    <a:lnR w="6350">
                      <a:solidFill>
                        <a:srgbClr val="D9D9D9"/>
                      </a:solidFill>
                      <a:prstDash val="solid"/>
                    </a:lnR>
                    <a:lnT>
                      <a:noFill/>
                    </a:lnT>
                    <a:lnB>
                      <a:noFill/>
                    </a:lnB>
                    <a:lnTlToBr>
                      <a:noFill/>
                    </a:lnTlToBr>
                    <a:lnBlToTr>
                      <a:noFill/>
                    </a:lnBlToTr>
                    <a:solidFill>
                      <a:srgbClr val="FFFFFF"/>
                    </a:solidFill>
                  </a:tcPr>
                </a:tc>
                <a:tc>
                  <a:txBody>
                    <a:bodyPr/>
                    <a:lstStyle/>
                    <a:p>
                      <a:pPr indent="0" algn="ctr">
                        <a:buNone/>
                      </a:pPr>
                      <a:r>
                        <a:rPr lang="zh-CN" sz="900" b="0">
                          <a:solidFill>
                            <a:srgbClr val="404040"/>
                          </a:solidFill>
                          <a:latin typeface="Times New Roman" panose="02020603050405020304" charset="0"/>
                          <a:ea typeface="微软雅黑" panose="020B0503020204020204" pitchFamily="34" charset="-122"/>
                        </a:rPr>
                        <a:t>南京工业大学</a:t>
                      </a:r>
                      <a:endParaRPr lang="zh-CN" altLang="en-US" sz="900" b="0">
                        <a:solidFill>
                          <a:srgbClr val="404040"/>
                        </a:solidFill>
                        <a:latin typeface="Times New Roman" panose="02020603050405020304" charset="0"/>
                        <a:ea typeface="微软雅黑" panose="020B0503020204020204" pitchFamily="34" charset="-122"/>
                      </a:endParaRPr>
                    </a:p>
                  </a:txBody>
                  <a:tcPr marL="12700" marR="12700" marT="12700" anchor="ctr">
                    <a:lnL w="6350">
                      <a:solidFill>
                        <a:srgbClr val="D9D9D9"/>
                      </a:solidFill>
                      <a:prstDash val="solid"/>
                    </a:lnL>
                    <a:lnR w="6350">
                      <a:solidFill>
                        <a:srgbClr val="D9D9D9"/>
                      </a:solidFill>
                      <a:prstDash val="solid"/>
                    </a:lnR>
                    <a:lnT>
                      <a:noFill/>
                    </a:lnT>
                    <a:lnB>
                      <a:noFill/>
                    </a:lnB>
                    <a:lnTlToBr>
                      <a:noFill/>
                    </a:lnTlToBr>
                    <a:lnBlToTr>
                      <a:noFill/>
                    </a:lnBlToTr>
                    <a:solidFill>
                      <a:srgbClr val="FFFFFF"/>
                    </a:solidFill>
                  </a:tcPr>
                </a:tc>
                <a:tc>
                  <a:txBody>
                    <a:bodyPr/>
                    <a:lstStyle/>
                    <a:p>
                      <a:pPr indent="0" algn="ctr">
                        <a:buNone/>
                      </a:pPr>
                      <a:r>
                        <a:rPr lang="en-US" sz="900" b="0">
                          <a:solidFill>
                            <a:srgbClr val="404040"/>
                          </a:solidFill>
                          <a:latin typeface="Times New Roman" panose="02020603050405020304" charset="0"/>
                          <a:ea typeface="微软雅黑" panose="020B0503020204020204" pitchFamily="34" charset="-122"/>
                          <a:cs typeface="Times New Roman" panose="02020603050405020304" charset="0"/>
                        </a:rPr>
                        <a:t>6</a:t>
                      </a:r>
                      <a:endParaRPr lang="en-US" altLang="en-US" sz="900" b="0">
                        <a:solidFill>
                          <a:srgbClr val="404040"/>
                        </a:solidFill>
                        <a:latin typeface="Times New Roman" panose="02020603050405020304" charset="0"/>
                        <a:ea typeface="微软雅黑" panose="020B0503020204020204" pitchFamily="34" charset="-122"/>
                        <a:cs typeface="Times New Roman" panose="02020603050405020304" charset="0"/>
                      </a:endParaRPr>
                    </a:p>
                  </a:txBody>
                  <a:tcPr marL="12700" marR="12700" marT="12700" anchor="ctr">
                    <a:lnL w="6350">
                      <a:solidFill>
                        <a:srgbClr val="D9D9D9"/>
                      </a:solidFill>
                      <a:prstDash val="solid"/>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2"/>
                  </a:ext>
                </a:extLst>
              </a:tr>
              <a:tr h="269855">
                <a:tc>
                  <a:txBody>
                    <a:bodyPr/>
                    <a:lstStyle/>
                    <a:p>
                      <a:pPr indent="0" algn="ctr">
                        <a:buNone/>
                      </a:pPr>
                      <a:r>
                        <a:rPr lang="zh-CN" sz="900" b="0">
                          <a:solidFill>
                            <a:srgbClr val="404040"/>
                          </a:solidFill>
                          <a:latin typeface="Times New Roman" panose="02020603050405020304" charset="0"/>
                          <a:ea typeface="微软雅黑" panose="020B0503020204020204" pitchFamily="34" charset="-122"/>
                        </a:rPr>
                        <a:t>中国科学技术大学</a:t>
                      </a:r>
                      <a:endParaRPr lang="zh-CN" altLang="en-US" sz="900" b="0">
                        <a:solidFill>
                          <a:srgbClr val="404040"/>
                        </a:solidFill>
                        <a:latin typeface="Times New Roman" panose="02020603050405020304" charset="0"/>
                        <a:ea typeface="微软雅黑" panose="020B0503020204020204" pitchFamily="34" charset="-122"/>
                      </a:endParaRPr>
                    </a:p>
                  </a:txBody>
                  <a:tcPr marL="12700" marR="12700" marT="12700" anchor="ctr">
                    <a:lnL>
                      <a:noFill/>
                    </a:lnL>
                    <a:lnR w="12700">
                      <a:solidFill>
                        <a:srgbClr val="D9D9D9"/>
                      </a:solidFill>
                      <a:prstDash val="solid"/>
                    </a:lnR>
                    <a:lnT>
                      <a:noFill/>
                    </a:lnT>
                    <a:lnB>
                      <a:noFill/>
                    </a:lnB>
                    <a:lnTlToBr>
                      <a:noFill/>
                    </a:lnTlToBr>
                    <a:lnBlToTr>
                      <a:noFill/>
                    </a:lnBlToTr>
                    <a:solidFill>
                      <a:srgbClr val="F2F2F2"/>
                    </a:solidFill>
                  </a:tcPr>
                </a:tc>
                <a:tc>
                  <a:txBody>
                    <a:bodyPr/>
                    <a:lstStyle/>
                    <a:p>
                      <a:pPr indent="0" algn="ctr">
                        <a:buNone/>
                      </a:pPr>
                      <a:r>
                        <a:rPr lang="en-US" sz="900" b="0" dirty="0">
                          <a:solidFill>
                            <a:srgbClr val="404040"/>
                          </a:solidFill>
                          <a:latin typeface="Times New Roman" panose="02020603050405020304" charset="0"/>
                          <a:ea typeface="微软雅黑" panose="020B0503020204020204" pitchFamily="34" charset="-122"/>
                          <a:cs typeface="Times New Roman" panose="02020603050405020304" charset="0"/>
                        </a:rPr>
                        <a:t>5</a:t>
                      </a:r>
                      <a:endParaRPr lang="en-US" altLang="en-US" sz="900" b="0" dirty="0">
                        <a:solidFill>
                          <a:srgbClr val="404040"/>
                        </a:solidFill>
                        <a:latin typeface="Times New Roman" panose="02020603050405020304" charset="0"/>
                        <a:ea typeface="微软雅黑" panose="020B0503020204020204" pitchFamily="34" charset="-122"/>
                        <a:cs typeface="Times New Roman" panose="02020603050405020304" charset="0"/>
                      </a:endParaRPr>
                    </a:p>
                  </a:txBody>
                  <a:tcPr marL="12700" marR="12700" marT="12700" anchor="ctr">
                    <a:lnL w="12700">
                      <a:solidFill>
                        <a:srgbClr val="D9D9D9"/>
                      </a:solidFill>
                      <a:prstDash val="solid"/>
                    </a:lnL>
                    <a:lnR w="6350">
                      <a:solidFill>
                        <a:srgbClr val="D9D9D9"/>
                      </a:solidFill>
                      <a:prstDash val="solid"/>
                    </a:lnR>
                    <a:lnT>
                      <a:noFill/>
                    </a:lnT>
                    <a:lnB>
                      <a:noFill/>
                    </a:lnB>
                    <a:lnTlToBr>
                      <a:noFill/>
                    </a:lnTlToBr>
                    <a:lnBlToTr>
                      <a:noFill/>
                    </a:lnBlToTr>
                    <a:solidFill>
                      <a:srgbClr val="F2F2F2"/>
                    </a:solidFill>
                  </a:tcPr>
                </a:tc>
                <a:tc>
                  <a:txBody>
                    <a:bodyPr/>
                    <a:lstStyle/>
                    <a:p>
                      <a:pPr indent="0" algn="ctr">
                        <a:buNone/>
                      </a:pPr>
                      <a:r>
                        <a:rPr lang="zh-CN" sz="900" b="0" dirty="0">
                          <a:solidFill>
                            <a:srgbClr val="404040"/>
                          </a:solidFill>
                          <a:latin typeface="Times New Roman" panose="02020603050405020304" charset="0"/>
                          <a:ea typeface="微软雅黑" panose="020B0503020204020204" pitchFamily="34" charset="-122"/>
                        </a:rPr>
                        <a:t>浙江工业大学</a:t>
                      </a:r>
                      <a:endParaRPr lang="zh-CN" altLang="en-US" sz="900" b="0" dirty="0">
                        <a:solidFill>
                          <a:srgbClr val="404040"/>
                        </a:solidFill>
                        <a:latin typeface="Times New Roman" panose="02020603050405020304" charset="0"/>
                        <a:ea typeface="微软雅黑" panose="020B0503020204020204" pitchFamily="34" charset="-122"/>
                      </a:endParaRPr>
                    </a:p>
                  </a:txBody>
                  <a:tcPr marL="12700" marR="12700" marT="12700" anchor="ctr">
                    <a:lnL w="6350">
                      <a:solidFill>
                        <a:srgbClr val="D9D9D9"/>
                      </a:solidFill>
                      <a:prstDash val="solid"/>
                    </a:lnL>
                    <a:lnR w="6350">
                      <a:solidFill>
                        <a:srgbClr val="D9D9D9"/>
                      </a:solidFill>
                      <a:prstDash val="solid"/>
                    </a:lnR>
                    <a:lnT>
                      <a:noFill/>
                    </a:lnT>
                    <a:lnB>
                      <a:noFill/>
                    </a:lnB>
                    <a:lnTlToBr>
                      <a:noFill/>
                    </a:lnTlToBr>
                    <a:lnBlToTr>
                      <a:noFill/>
                    </a:lnBlToTr>
                    <a:solidFill>
                      <a:srgbClr val="F2F2F2"/>
                    </a:solidFill>
                  </a:tcPr>
                </a:tc>
                <a:tc>
                  <a:txBody>
                    <a:bodyPr/>
                    <a:lstStyle/>
                    <a:p>
                      <a:pPr indent="0" algn="ctr">
                        <a:buNone/>
                      </a:pPr>
                      <a:r>
                        <a:rPr lang="en-US" sz="900" b="0">
                          <a:solidFill>
                            <a:srgbClr val="404040"/>
                          </a:solidFill>
                          <a:latin typeface="Times New Roman" panose="02020603050405020304" charset="0"/>
                          <a:ea typeface="微软雅黑" panose="020B0503020204020204" pitchFamily="34" charset="-122"/>
                          <a:cs typeface="Times New Roman" panose="02020603050405020304" charset="0"/>
                        </a:rPr>
                        <a:t>6</a:t>
                      </a:r>
                      <a:endParaRPr lang="en-US" altLang="en-US" sz="900" b="0">
                        <a:solidFill>
                          <a:srgbClr val="404040"/>
                        </a:solidFill>
                        <a:latin typeface="Times New Roman" panose="02020603050405020304" charset="0"/>
                        <a:ea typeface="微软雅黑" panose="020B0503020204020204" pitchFamily="34" charset="-122"/>
                        <a:cs typeface="Times New Roman" panose="02020603050405020304" charset="0"/>
                      </a:endParaRPr>
                    </a:p>
                  </a:txBody>
                  <a:tcPr marL="12700" marR="12700" marT="12700" anchor="ctr">
                    <a:lnL w="6350">
                      <a:solidFill>
                        <a:srgbClr val="D9D9D9"/>
                      </a:solidFill>
                      <a:prstDash val="solid"/>
                    </a:lnL>
                    <a:lnR>
                      <a:noFill/>
                    </a:lnR>
                    <a:lnT>
                      <a:noFill/>
                    </a:lnT>
                    <a:lnB>
                      <a:noFill/>
                    </a:lnB>
                    <a:lnTlToBr>
                      <a:noFill/>
                    </a:lnTlToBr>
                    <a:lnBlToTr>
                      <a:noFill/>
                    </a:lnBlToTr>
                    <a:solidFill>
                      <a:srgbClr val="F2F2F2"/>
                    </a:solidFill>
                  </a:tcPr>
                </a:tc>
                <a:extLst>
                  <a:ext uri="{0D108BD9-81ED-4DB2-BD59-A6C34878D82A}">
                    <a16:rowId xmlns:a16="http://schemas.microsoft.com/office/drawing/2014/main" val="10003"/>
                  </a:ext>
                </a:extLst>
              </a:tr>
              <a:tr h="300355">
                <a:tc>
                  <a:txBody>
                    <a:bodyPr/>
                    <a:lstStyle/>
                    <a:p>
                      <a:pPr indent="0" algn="ctr">
                        <a:buNone/>
                      </a:pPr>
                      <a:r>
                        <a:rPr lang="zh-CN" sz="900" b="0">
                          <a:solidFill>
                            <a:srgbClr val="404040"/>
                          </a:solidFill>
                          <a:latin typeface="Times New Roman" panose="02020603050405020304" charset="0"/>
                          <a:ea typeface="微软雅黑" panose="020B0503020204020204" pitchFamily="34" charset="-122"/>
                        </a:rPr>
                        <a:t>安徽大学</a:t>
                      </a:r>
                      <a:endParaRPr lang="zh-CN" altLang="en-US" sz="900" b="0">
                        <a:solidFill>
                          <a:srgbClr val="404040"/>
                        </a:solidFill>
                        <a:latin typeface="Times New Roman" panose="02020603050405020304" charset="0"/>
                        <a:ea typeface="微软雅黑" panose="020B0503020204020204" pitchFamily="34" charset="-122"/>
                      </a:endParaRPr>
                    </a:p>
                  </a:txBody>
                  <a:tcPr marL="12700" marR="12700" marT="12700" anchor="ctr">
                    <a:lnL>
                      <a:noFill/>
                    </a:lnL>
                    <a:lnR w="12700">
                      <a:solidFill>
                        <a:srgbClr val="D9D9D9"/>
                      </a:solidFill>
                      <a:prstDash val="solid"/>
                    </a:lnR>
                    <a:lnT>
                      <a:noFill/>
                    </a:lnT>
                    <a:lnB>
                      <a:noFill/>
                    </a:lnB>
                    <a:lnTlToBr>
                      <a:noFill/>
                    </a:lnTlToBr>
                    <a:lnBlToTr>
                      <a:noFill/>
                    </a:lnBlToTr>
                    <a:solidFill>
                      <a:srgbClr val="FFFFFF"/>
                    </a:solidFill>
                  </a:tcPr>
                </a:tc>
                <a:tc>
                  <a:txBody>
                    <a:bodyPr/>
                    <a:lstStyle/>
                    <a:p>
                      <a:pPr indent="0" algn="ctr">
                        <a:buNone/>
                      </a:pPr>
                      <a:r>
                        <a:rPr lang="en-US" sz="900" b="0">
                          <a:solidFill>
                            <a:srgbClr val="404040"/>
                          </a:solidFill>
                          <a:latin typeface="Times New Roman" panose="02020603050405020304" charset="0"/>
                          <a:ea typeface="微软雅黑" panose="020B0503020204020204" pitchFamily="34" charset="-122"/>
                          <a:cs typeface="Times New Roman" panose="02020603050405020304" charset="0"/>
                        </a:rPr>
                        <a:t>3</a:t>
                      </a:r>
                      <a:endParaRPr lang="en-US" altLang="en-US" sz="900" b="0">
                        <a:solidFill>
                          <a:srgbClr val="404040"/>
                        </a:solidFill>
                        <a:latin typeface="Times New Roman" panose="02020603050405020304" charset="0"/>
                        <a:ea typeface="微软雅黑" panose="020B0503020204020204" pitchFamily="34" charset="-122"/>
                        <a:cs typeface="Times New Roman" panose="02020603050405020304" charset="0"/>
                      </a:endParaRPr>
                    </a:p>
                  </a:txBody>
                  <a:tcPr marL="12700" marR="12700" marT="12700" anchor="ctr">
                    <a:lnL w="12700">
                      <a:solidFill>
                        <a:srgbClr val="D9D9D9"/>
                      </a:solidFill>
                      <a:prstDash val="solid"/>
                    </a:lnL>
                    <a:lnR w="6350">
                      <a:solidFill>
                        <a:srgbClr val="D9D9D9"/>
                      </a:solidFill>
                      <a:prstDash val="solid"/>
                    </a:lnR>
                    <a:lnT>
                      <a:noFill/>
                    </a:lnT>
                    <a:lnB>
                      <a:noFill/>
                    </a:lnB>
                    <a:lnTlToBr>
                      <a:noFill/>
                    </a:lnTlToBr>
                    <a:lnBlToTr>
                      <a:noFill/>
                    </a:lnBlToTr>
                    <a:solidFill>
                      <a:srgbClr val="FFFFFF"/>
                    </a:solidFill>
                  </a:tcPr>
                </a:tc>
                <a:tc>
                  <a:txBody>
                    <a:bodyPr/>
                    <a:lstStyle/>
                    <a:p>
                      <a:pPr indent="0" algn="ctr">
                        <a:buNone/>
                      </a:pPr>
                      <a:r>
                        <a:rPr lang="zh-CN" sz="900" b="0" dirty="0">
                          <a:solidFill>
                            <a:srgbClr val="404040"/>
                          </a:solidFill>
                          <a:latin typeface="Times New Roman" panose="02020603050405020304" charset="0"/>
                          <a:ea typeface="微软雅黑" panose="020B0503020204020204" pitchFamily="34" charset="-122"/>
                        </a:rPr>
                        <a:t>上海工程技术大学</a:t>
                      </a:r>
                      <a:endParaRPr lang="zh-CN" altLang="en-US" sz="900" b="0" dirty="0">
                        <a:solidFill>
                          <a:srgbClr val="404040"/>
                        </a:solidFill>
                        <a:latin typeface="Times New Roman" panose="02020603050405020304" charset="0"/>
                        <a:ea typeface="微软雅黑" panose="020B0503020204020204" pitchFamily="34" charset="-122"/>
                      </a:endParaRPr>
                    </a:p>
                  </a:txBody>
                  <a:tcPr marL="12700" marR="12700" marT="12700" anchor="ctr">
                    <a:lnL w="6350">
                      <a:solidFill>
                        <a:srgbClr val="D9D9D9"/>
                      </a:solidFill>
                      <a:prstDash val="solid"/>
                    </a:lnL>
                    <a:lnR w="6350">
                      <a:solidFill>
                        <a:srgbClr val="D9D9D9"/>
                      </a:solidFill>
                      <a:prstDash val="solid"/>
                    </a:lnR>
                    <a:lnT>
                      <a:noFill/>
                    </a:lnT>
                    <a:lnB>
                      <a:noFill/>
                    </a:lnB>
                    <a:lnTlToBr>
                      <a:noFill/>
                    </a:lnTlToBr>
                    <a:lnBlToTr>
                      <a:noFill/>
                    </a:lnBlToTr>
                    <a:solidFill>
                      <a:srgbClr val="FFFFFF"/>
                    </a:solidFill>
                  </a:tcPr>
                </a:tc>
                <a:tc>
                  <a:txBody>
                    <a:bodyPr/>
                    <a:lstStyle/>
                    <a:p>
                      <a:pPr indent="0" algn="ctr">
                        <a:buNone/>
                      </a:pPr>
                      <a:r>
                        <a:rPr lang="en-US" sz="900" b="0">
                          <a:solidFill>
                            <a:srgbClr val="404040"/>
                          </a:solidFill>
                          <a:latin typeface="Times New Roman" panose="02020603050405020304" charset="0"/>
                          <a:ea typeface="微软雅黑" panose="020B0503020204020204" pitchFamily="34" charset="-122"/>
                          <a:cs typeface="Times New Roman" panose="02020603050405020304" charset="0"/>
                        </a:rPr>
                        <a:t>3</a:t>
                      </a:r>
                      <a:endParaRPr lang="en-US" altLang="en-US" sz="900" b="0">
                        <a:solidFill>
                          <a:srgbClr val="404040"/>
                        </a:solidFill>
                        <a:latin typeface="Times New Roman" panose="02020603050405020304" charset="0"/>
                        <a:ea typeface="微软雅黑" panose="020B0503020204020204" pitchFamily="34" charset="-122"/>
                        <a:cs typeface="Times New Roman" panose="02020603050405020304" charset="0"/>
                      </a:endParaRPr>
                    </a:p>
                  </a:txBody>
                  <a:tcPr marL="12700" marR="12700" marT="12700" anchor="ctr">
                    <a:lnL w="6350">
                      <a:solidFill>
                        <a:srgbClr val="D9D9D9"/>
                      </a:solidFill>
                      <a:prstDash val="solid"/>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4"/>
                  </a:ext>
                </a:extLst>
              </a:tr>
              <a:tr h="269192">
                <a:tc>
                  <a:txBody>
                    <a:bodyPr/>
                    <a:lstStyle/>
                    <a:p>
                      <a:pPr indent="0" algn="ctr">
                        <a:buNone/>
                      </a:pPr>
                      <a:r>
                        <a:rPr lang="zh-CN" sz="900" b="0">
                          <a:solidFill>
                            <a:srgbClr val="404040"/>
                          </a:solidFill>
                          <a:latin typeface="Times New Roman" panose="02020603050405020304" charset="0"/>
                          <a:ea typeface="微软雅黑" panose="020B0503020204020204" pitchFamily="34" charset="-122"/>
                        </a:rPr>
                        <a:t>浙江理工大学</a:t>
                      </a:r>
                      <a:endParaRPr lang="zh-CN" altLang="en-US" sz="900" b="0">
                        <a:solidFill>
                          <a:srgbClr val="404040"/>
                        </a:solidFill>
                        <a:latin typeface="Times New Roman" panose="02020603050405020304" charset="0"/>
                        <a:ea typeface="微软雅黑" panose="020B0503020204020204" pitchFamily="34" charset="-122"/>
                      </a:endParaRPr>
                    </a:p>
                  </a:txBody>
                  <a:tcPr marL="12700" marR="12700" marT="12700" anchor="ctr">
                    <a:lnL>
                      <a:noFill/>
                    </a:lnL>
                    <a:lnR w="12700">
                      <a:solidFill>
                        <a:srgbClr val="D9D9D9"/>
                      </a:solidFill>
                      <a:prstDash val="solid"/>
                    </a:lnR>
                    <a:lnT>
                      <a:noFill/>
                    </a:lnT>
                    <a:lnB>
                      <a:noFill/>
                    </a:lnB>
                    <a:lnTlToBr>
                      <a:noFill/>
                    </a:lnTlToBr>
                    <a:lnBlToTr>
                      <a:noFill/>
                    </a:lnBlToTr>
                    <a:solidFill>
                      <a:srgbClr val="F2F2F2"/>
                    </a:solidFill>
                  </a:tcPr>
                </a:tc>
                <a:tc>
                  <a:txBody>
                    <a:bodyPr/>
                    <a:lstStyle/>
                    <a:p>
                      <a:pPr indent="0" algn="ctr">
                        <a:buNone/>
                      </a:pPr>
                      <a:r>
                        <a:rPr lang="en-US" sz="900" b="0" dirty="0">
                          <a:solidFill>
                            <a:srgbClr val="404040"/>
                          </a:solidFill>
                          <a:latin typeface="Times New Roman" panose="02020603050405020304" charset="0"/>
                          <a:ea typeface="微软雅黑" panose="020B0503020204020204" pitchFamily="34" charset="-122"/>
                          <a:cs typeface="Times New Roman" panose="02020603050405020304" charset="0"/>
                        </a:rPr>
                        <a:t>3</a:t>
                      </a:r>
                      <a:endParaRPr lang="en-US" altLang="en-US" sz="900" b="0" dirty="0">
                        <a:solidFill>
                          <a:srgbClr val="404040"/>
                        </a:solidFill>
                        <a:latin typeface="Times New Roman" panose="02020603050405020304" charset="0"/>
                        <a:ea typeface="微软雅黑" panose="020B0503020204020204" pitchFamily="34" charset="-122"/>
                        <a:cs typeface="Times New Roman" panose="02020603050405020304" charset="0"/>
                      </a:endParaRPr>
                    </a:p>
                  </a:txBody>
                  <a:tcPr marL="12700" marR="12700" marT="12700" anchor="ctr">
                    <a:lnL w="12700">
                      <a:solidFill>
                        <a:srgbClr val="D9D9D9"/>
                      </a:solidFill>
                      <a:prstDash val="solid"/>
                    </a:lnL>
                    <a:lnR w="6350">
                      <a:solidFill>
                        <a:srgbClr val="D9D9D9"/>
                      </a:solidFill>
                      <a:prstDash val="solid"/>
                    </a:lnR>
                    <a:lnT>
                      <a:noFill/>
                    </a:lnT>
                    <a:lnB>
                      <a:noFill/>
                    </a:lnB>
                    <a:lnTlToBr>
                      <a:noFill/>
                    </a:lnTlToBr>
                    <a:lnBlToTr>
                      <a:noFill/>
                    </a:lnBlToTr>
                    <a:solidFill>
                      <a:srgbClr val="F2F2F2"/>
                    </a:solidFill>
                  </a:tcPr>
                </a:tc>
                <a:tc>
                  <a:txBody>
                    <a:bodyPr/>
                    <a:lstStyle/>
                    <a:p>
                      <a:pPr indent="0" algn="ctr">
                        <a:buNone/>
                      </a:pPr>
                      <a:r>
                        <a:rPr lang="zh-CN" sz="900" b="0" dirty="0">
                          <a:solidFill>
                            <a:srgbClr val="404040"/>
                          </a:solidFill>
                          <a:latin typeface="Times New Roman" panose="02020603050405020304" charset="0"/>
                          <a:ea typeface="微软雅黑" panose="020B0503020204020204" pitchFamily="34" charset="-122"/>
                        </a:rPr>
                        <a:t>东南大学</a:t>
                      </a:r>
                      <a:endParaRPr lang="zh-CN" altLang="en-US" sz="900" b="0" dirty="0">
                        <a:solidFill>
                          <a:srgbClr val="404040"/>
                        </a:solidFill>
                        <a:latin typeface="Times New Roman" panose="02020603050405020304" charset="0"/>
                        <a:ea typeface="微软雅黑" panose="020B0503020204020204" pitchFamily="34" charset="-122"/>
                      </a:endParaRPr>
                    </a:p>
                  </a:txBody>
                  <a:tcPr marL="12700" marR="12700" marT="12700" anchor="ctr">
                    <a:lnL w="6350">
                      <a:solidFill>
                        <a:srgbClr val="D9D9D9"/>
                      </a:solidFill>
                      <a:prstDash val="solid"/>
                    </a:lnL>
                    <a:lnR w="6350">
                      <a:solidFill>
                        <a:srgbClr val="D9D9D9"/>
                      </a:solidFill>
                      <a:prstDash val="solid"/>
                    </a:lnR>
                    <a:lnT>
                      <a:noFill/>
                    </a:lnT>
                    <a:lnB>
                      <a:noFill/>
                    </a:lnB>
                    <a:lnTlToBr>
                      <a:noFill/>
                    </a:lnTlToBr>
                    <a:lnBlToTr>
                      <a:noFill/>
                    </a:lnBlToTr>
                    <a:solidFill>
                      <a:srgbClr val="F2F2F2"/>
                    </a:solidFill>
                  </a:tcPr>
                </a:tc>
                <a:tc>
                  <a:txBody>
                    <a:bodyPr/>
                    <a:lstStyle/>
                    <a:p>
                      <a:pPr indent="0" algn="ctr">
                        <a:buNone/>
                      </a:pPr>
                      <a:r>
                        <a:rPr lang="en-US" sz="900" b="0" dirty="0">
                          <a:solidFill>
                            <a:srgbClr val="404040"/>
                          </a:solidFill>
                          <a:latin typeface="Times New Roman" panose="02020603050405020304" charset="0"/>
                          <a:ea typeface="微软雅黑" panose="020B0503020204020204" pitchFamily="34" charset="-122"/>
                          <a:cs typeface="Times New Roman" panose="02020603050405020304" charset="0"/>
                        </a:rPr>
                        <a:t>2</a:t>
                      </a:r>
                      <a:endParaRPr lang="en-US" altLang="en-US" sz="900" b="0" dirty="0">
                        <a:solidFill>
                          <a:srgbClr val="404040"/>
                        </a:solidFill>
                        <a:latin typeface="Times New Roman" panose="02020603050405020304" charset="0"/>
                        <a:ea typeface="微软雅黑" panose="020B0503020204020204" pitchFamily="34" charset="-122"/>
                        <a:cs typeface="Times New Roman" panose="02020603050405020304" charset="0"/>
                      </a:endParaRPr>
                    </a:p>
                  </a:txBody>
                  <a:tcPr marL="12700" marR="12700" marT="12700" anchor="ctr">
                    <a:lnL w="6350">
                      <a:solidFill>
                        <a:srgbClr val="D9D9D9"/>
                      </a:solidFill>
                      <a:prstDash val="solid"/>
                    </a:lnL>
                    <a:lnR>
                      <a:noFill/>
                    </a:lnR>
                    <a:lnT>
                      <a:noFill/>
                    </a:lnT>
                    <a:lnB>
                      <a:noFill/>
                    </a:lnB>
                    <a:lnTlToBr>
                      <a:noFill/>
                    </a:lnTlToBr>
                    <a:lnBlToTr>
                      <a:noFill/>
                    </a:lnBlToTr>
                    <a:solidFill>
                      <a:srgbClr val="F2F2F2"/>
                    </a:solidFill>
                  </a:tcPr>
                </a:tc>
                <a:extLst>
                  <a:ext uri="{0D108BD9-81ED-4DB2-BD59-A6C34878D82A}">
                    <a16:rowId xmlns:a16="http://schemas.microsoft.com/office/drawing/2014/main" val="10005"/>
                  </a:ext>
                </a:extLst>
              </a:tr>
              <a:tr h="269192">
                <a:tc>
                  <a:txBody>
                    <a:bodyPr/>
                    <a:lstStyle/>
                    <a:p>
                      <a:pPr indent="0" algn="ctr">
                        <a:buNone/>
                      </a:pPr>
                      <a:r>
                        <a:rPr lang="zh-CN" sz="900" b="0">
                          <a:solidFill>
                            <a:srgbClr val="404040"/>
                          </a:solidFill>
                          <a:latin typeface="Times New Roman" panose="02020603050405020304" charset="0"/>
                          <a:ea typeface="微软雅黑" panose="020B0503020204020204" pitchFamily="34" charset="-122"/>
                        </a:rPr>
                        <a:t>华东理工大学</a:t>
                      </a:r>
                      <a:endParaRPr lang="zh-CN" altLang="en-US" sz="900" b="0">
                        <a:solidFill>
                          <a:srgbClr val="404040"/>
                        </a:solidFill>
                        <a:latin typeface="Times New Roman" panose="02020603050405020304" charset="0"/>
                        <a:ea typeface="微软雅黑" panose="020B0503020204020204" pitchFamily="34" charset="-122"/>
                      </a:endParaRPr>
                    </a:p>
                  </a:txBody>
                  <a:tcPr marL="12700" marR="12700" marT="12700" anchor="ctr">
                    <a:lnL>
                      <a:noFill/>
                    </a:lnL>
                    <a:lnR w="12700">
                      <a:solidFill>
                        <a:srgbClr val="D9D9D9"/>
                      </a:solidFill>
                      <a:prstDash val="solid"/>
                    </a:lnR>
                    <a:lnT>
                      <a:noFill/>
                    </a:lnT>
                    <a:lnB w="19050">
                      <a:solidFill>
                        <a:srgbClr val="595959"/>
                      </a:solidFill>
                      <a:prstDash val="solid"/>
                    </a:lnB>
                    <a:lnTlToBr>
                      <a:noFill/>
                    </a:lnTlToBr>
                    <a:lnBlToTr>
                      <a:noFill/>
                    </a:lnBlToTr>
                    <a:solidFill>
                      <a:srgbClr val="FFFFFF"/>
                    </a:solidFill>
                  </a:tcPr>
                </a:tc>
                <a:tc>
                  <a:txBody>
                    <a:bodyPr/>
                    <a:lstStyle/>
                    <a:p>
                      <a:pPr indent="0" algn="ctr">
                        <a:buNone/>
                      </a:pPr>
                      <a:r>
                        <a:rPr lang="en-US" sz="900" b="0">
                          <a:solidFill>
                            <a:srgbClr val="404040"/>
                          </a:solidFill>
                          <a:latin typeface="Times New Roman" panose="02020603050405020304" charset="0"/>
                          <a:ea typeface="微软雅黑" panose="020B0503020204020204" pitchFamily="34" charset="-122"/>
                          <a:cs typeface="Times New Roman" panose="02020603050405020304" charset="0"/>
                        </a:rPr>
                        <a:t>2</a:t>
                      </a:r>
                      <a:endParaRPr lang="en-US" altLang="en-US" sz="900" b="0">
                        <a:solidFill>
                          <a:srgbClr val="404040"/>
                        </a:solidFill>
                        <a:latin typeface="Times New Roman" panose="02020603050405020304" charset="0"/>
                        <a:ea typeface="微软雅黑" panose="020B0503020204020204" pitchFamily="34" charset="-122"/>
                        <a:cs typeface="Times New Roman" panose="02020603050405020304" charset="0"/>
                      </a:endParaRPr>
                    </a:p>
                  </a:txBody>
                  <a:tcPr marL="12700" marR="12700" marT="12700" anchor="ctr">
                    <a:lnL w="12700">
                      <a:solidFill>
                        <a:srgbClr val="D9D9D9"/>
                      </a:solidFill>
                      <a:prstDash val="solid"/>
                    </a:lnL>
                    <a:lnR w="6350">
                      <a:solidFill>
                        <a:srgbClr val="D9D9D9"/>
                      </a:solidFill>
                      <a:prstDash val="solid"/>
                    </a:lnR>
                    <a:lnT>
                      <a:noFill/>
                    </a:lnT>
                    <a:lnB w="19050">
                      <a:solidFill>
                        <a:srgbClr val="595959"/>
                      </a:solidFill>
                      <a:prstDash val="solid"/>
                    </a:lnB>
                    <a:lnTlToBr>
                      <a:noFill/>
                    </a:lnTlToBr>
                    <a:lnBlToTr>
                      <a:noFill/>
                    </a:lnBlToTr>
                    <a:solidFill>
                      <a:srgbClr val="FFFFFF"/>
                    </a:solidFill>
                  </a:tcPr>
                </a:tc>
                <a:tc>
                  <a:txBody>
                    <a:bodyPr/>
                    <a:lstStyle/>
                    <a:p>
                      <a:pPr indent="0" algn="ctr">
                        <a:buNone/>
                      </a:pPr>
                      <a:r>
                        <a:rPr lang="zh-CN" sz="900" b="0">
                          <a:solidFill>
                            <a:srgbClr val="404040"/>
                          </a:solidFill>
                          <a:latin typeface="Arial" panose="020B0604020202020204" pitchFamily="34" charset="0"/>
                          <a:ea typeface="宋体" panose="02010600030101010101" pitchFamily="2" charset="-122"/>
                        </a:rPr>
                        <a:t>上海大学</a:t>
                      </a:r>
                      <a:endParaRPr lang="zh-CN" altLang="en-US" sz="900" b="0">
                        <a:solidFill>
                          <a:srgbClr val="404040"/>
                        </a:solidFill>
                        <a:latin typeface="Arial" panose="020B0604020202020204" pitchFamily="34" charset="0"/>
                        <a:ea typeface="宋体" panose="02010600030101010101" pitchFamily="2" charset="-122"/>
                      </a:endParaRPr>
                    </a:p>
                  </a:txBody>
                  <a:tcPr marL="12700" marR="12700" marT="12700" anchor="ctr">
                    <a:lnL w="6350">
                      <a:solidFill>
                        <a:srgbClr val="D9D9D9"/>
                      </a:solidFill>
                      <a:prstDash val="solid"/>
                    </a:lnL>
                    <a:lnR w="6350">
                      <a:solidFill>
                        <a:srgbClr val="D9D9D9"/>
                      </a:solidFill>
                      <a:prstDash val="solid"/>
                    </a:lnR>
                    <a:lnT>
                      <a:noFill/>
                    </a:lnT>
                    <a:lnB w="19050">
                      <a:solidFill>
                        <a:srgbClr val="595959"/>
                      </a:solidFill>
                      <a:prstDash val="solid"/>
                    </a:lnB>
                    <a:lnTlToBr>
                      <a:noFill/>
                    </a:lnTlToBr>
                    <a:lnBlToTr>
                      <a:noFill/>
                    </a:lnBlToTr>
                    <a:solidFill>
                      <a:srgbClr val="FFFFFF"/>
                    </a:solidFill>
                  </a:tcPr>
                </a:tc>
                <a:tc>
                  <a:txBody>
                    <a:bodyPr/>
                    <a:lstStyle/>
                    <a:p>
                      <a:pPr indent="0" algn="ctr">
                        <a:buNone/>
                      </a:pPr>
                      <a:r>
                        <a:rPr lang="en-US" sz="900" b="0" dirty="0">
                          <a:solidFill>
                            <a:srgbClr val="404040"/>
                          </a:solidFill>
                          <a:latin typeface="宋体" panose="02010600030101010101" pitchFamily="2" charset="-122"/>
                        </a:rPr>
                        <a:t>2</a:t>
                      </a:r>
                      <a:endParaRPr lang="en-US" altLang="en-US" sz="900" b="0" dirty="0">
                        <a:solidFill>
                          <a:srgbClr val="404040"/>
                        </a:solidFill>
                        <a:latin typeface="宋体" panose="02010600030101010101" pitchFamily="2" charset="-122"/>
                      </a:endParaRPr>
                    </a:p>
                  </a:txBody>
                  <a:tcPr marL="12700" marR="12700" marT="12700" anchor="ctr">
                    <a:lnL w="6350">
                      <a:solidFill>
                        <a:srgbClr val="D9D9D9"/>
                      </a:solidFill>
                      <a:prstDash val="solid"/>
                    </a:lnL>
                    <a:lnR>
                      <a:noFill/>
                    </a:lnR>
                    <a:lnT>
                      <a:noFill/>
                    </a:lnT>
                    <a:lnB w="19050">
                      <a:solidFill>
                        <a:srgbClr val="595959"/>
                      </a:solidFill>
                      <a:prstDash val="solid"/>
                    </a:lnB>
                    <a:lnTlToBr>
                      <a:noFill/>
                    </a:lnTlToBr>
                    <a:lnBlToTr>
                      <a:noFill/>
                    </a:lnBlToTr>
                    <a:solidFill>
                      <a:srgbClr val="FFFFFF"/>
                    </a:solidFill>
                  </a:tcPr>
                </a:tc>
                <a:extLst>
                  <a:ext uri="{0D108BD9-81ED-4DB2-BD59-A6C34878D82A}">
                    <a16:rowId xmlns:a16="http://schemas.microsoft.com/office/drawing/2014/main" val="10006"/>
                  </a:ext>
                </a:extLst>
              </a:tr>
            </a:tbl>
          </a:graphicData>
        </a:graphic>
      </p:graphicFrame>
      <p:graphicFrame>
        <p:nvGraphicFramePr>
          <p:cNvPr id="23" name="图表 4"/>
          <p:cNvGraphicFramePr/>
          <p:nvPr>
            <p:extLst>
              <p:ext uri="{D42A27DB-BD31-4B8C-83A1-F6EECF244321}">
                <p14:modId xmlns:p14="http://schemas.microsoft.com/office/powerpoint/2010/main" val="2874199549"/>
              </p:ext>
            </p:extLst>
          </p:nvPr>
        </p:nvGraphicFramePr>
        <p:xfrm>
          <a:off x="4215422" y="4111266"/>
          <a:ext cx="1551329" cy="1451333"/>
        </p:xfrm>
        <a:graphic>
          <a:graphicData uri="http://schemas.openxmlformats.org/drawingml/2006/chart">
            <c:chart xmlns:c="http://schemas.openxmlformats.org/drawingml/2006/chart" xmlns:r="http://schemas.openxmlformats.org/officeDocument/2006/relationships" r:id="rId7"/>
          </a:graphicData>
        </a:graphic>
      </p:graphicFrame>
      <p:sp>
        <p:nvSpPr>
          <p:cNvPr id="27" name="文本框 26"/>
          <p:cNvSpPr txBox="1"/>
          <p:nvPr/>
        </p:nvSpPr>
        <p:spPr>
          <a:xfrm>
            <a:off x="170180" y="2870239"/>
            <a:ext cx="3872230" cy="306705"/>
          </a:xfrm>
          <a:prstGeom prst="rect">
            <a:avLst/>
          </a:prstGeom>
          <a:noFill/>
        </p:spPr>
        <p:txBody>
          <a:bodyPr wrap="square" rtlCol="0" anchor="t">
            <a:spAutoFit/>
          </a:bodyPr>
          <a:lstStyle/>
          <a:p>
            <a:pPr algn="ctr"/>
            <a:r>
              <a:rPr lang="zh-CN" altLang="en-US" sz="1400" b="1">
                <a:latin typeface="Times New Roman" panose="02020603050405020304" charset="0"/>
                <a:ea typeface="微软雅黑" panose="020B0503020204020204" pitchFamily="34" charset="-122"/>
                <a:cs typeface="Times New Roman" panose="02020603050405020304" charset="0"/>
              </a:rPr>
              <a:t>20</a:t>
            </a:r>
            <a:r>
              <a:rPr lang="en-US" altLang="zh-CN" sz="1400" b="1">
                <a:latin typeface="Times New Roman" panose="02020603050405020304" charset="0"/>
                <a:ea typeface="微软雅黑" panose="020B0503020204020204" pitchFamily="34" charset="-122"/>
                <a:cs typeface="Times New Roman" panose="02020603050405020304" charset="0"/>
              </a:rPr>
              <a:t>20</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届毕业生就业区域分布图</a:t>
            </a:r>
          </a:p>
        </p:txBody>
      </p:sp>
      <p:sp>
        <p:nvSpPr>
          <p:cNvPr id="3" name="矩形 2"/>
          <p:cNvSpPr/>
          <p:nvPr/>
        </p:nvSpPr>
        <p:spPr>
          <a:xfrm>
            <a:off x="1191895" y="455603"/>
            <a:ext cx="6705600" cy="584775"/>
          </a:xfrm>
          <a:prstGeom prst="rect">
            <a:avLst/>
          </a:prstGeom>
        </p:spPr>
        <p:txBody>
          <a:bodyPr wrap="square">
            <a:spAutoFit/>
          </a:bodyPr>
          <a:lstStyle/>
          <a:p>
            <a:pPr lvl="0" algn="ctr">
              <a:defRPr/>
            </a:pPr>
            <a:r>
              <a:rPr lang="en-US" altLang="zh-CN" sz="3200" b="1" dirty="0" smtClean="0">
                <a:solidFill>
                  <a:srgbClr val="000066"/>
                </a:solidFill>
                <a:effectLst>
                  <a:outerShdw blurRad="38100" dist="38100" dir="2700000" algn="tl">
                    <a:srgbClr val="C0C0C0"/>
                  </a:outerShdw>
                </a:effectLst>
                <a:latin typeface="Georgia" pitchFamily="18" charset="0"/>
                <a:ea typeface="华文中宋" pitchFamily="2" charset="-122"/>
              </a:rPr>
              <a:t>2020</a:t>
            </a:r>
            <a:r>
              <a:rPr lang="zh-CN" altLang="en-US" sz="3200" b="1" dirty="0" smtClean="0">
                <a:solidFill>
                  <a:srgbClr val="000066"/>
                </a:solidFill>
                <a:effectLst>
                  <a:outerShdw blurRad="38100" dist="38100" dir="2700000" algn="tl">
                    <a:srgbClr val="C0C0C0"/>
                  </a:outerShdw>
                </a:effectLst>
                <a:latin typeface="Georgia" pitchFamily="18" charset="0"/>
                <a:ea typeface="华文中宋" pitchFamily="2" charset="-122"/>
              </a:rPr>
              <a:t>届</a:t>
            </a:r>
            <a:r>
              <a:rPr lang="zh-CN" altLang="en-US" sz="3200" b="1" dirty="0">
                <a:solidFill>
                  <a:srgbClr val="000066"/>
                </a:solidFill>
                <a:effectLst>
                  <a:outerShdw blurRad="38100" dist="38100" dir="2700000" algn="tl">
                    <a:srgbClr val="C0C0C0"/>
                  </a:outerShdw>
                </a:effectLst>
                <a:latin typeface="Georgia" pitchFamily="18" charset="0"/>
                <a:ea typeface="华文中宋" pitchFamily="2" charset="-122"/>
              </a:rPr>
              <a:t>化工系专业学生就业与考研</a:t>
            </a: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609600" y="381000"/>
            <a:ext cx="8229600" cy="639763"/>
          </a:xfrm>
          <a:noFill/>
        </p:spPr>
        <p:txBody>
          <a:bodyPr/>
          <a:lstStyle/>
          <a:p>
            <a:r>
              <a:rPr lang="zh-CN" altLang="en-US" sz="3600" b="1" dirty="0">
                <a:ea typeface="黑体" pitchFamily="49" charset="-122"/>
              </a:rPr>
              <a:t>化工学生</a:t>
            </a:r>
            <a:r>
              <a:rPr lang="zh-CN" altLang="zh-CN" sz="3600" b="1" dirty="0">
                <a:ea typeface="黑体" pitchFamily="49" charset="-122"/>
              </a:rPr>
              <a:t>创新和实践能力培养</a:t>
            </a:r>
            <a:endParaRPr lang="en-US" altLang="zh-CN" sz="3600" b="1" dirty="0">
              <a:ea typeface="黑体" pitchFamily="49" charset="-122"/>
            </a:endParaRPr>
          </a:p>
        </p:txBody>
      </p:sp>
      <p:pic>
        <p:nvPicPr>
          <p:cNvPr id="31753" name="Picture 14"/>
          <p:cNvPicPr>
            <a:picLocks noChangeAspect="1" noChangeArrowheads="1"/>
          </p:cNvPicPr>
          <p:nvPr/>
        </p:nvPicPr>
        <p:blipFill>
          <a:blip r:embed="rId3" cstate="print"/>
          <a:srcRect/>
          <a:stretch>
            <a:fillRect/>
          </a:stretch>
        </p:blipFill>
        <p:spPr bwMode="auto">
          <a:xfrm>
            <a:off x="0" y="0"/>
            <a:ext cx="1447800" cy="1524000"/>
          </a:xfrm>
          <a:prstGeom prst="rect">
            <a:avLst/>
          </a:prstGeom>
          <a:noFill/>
          <a:ln w="9525">
            <a:noFill/>
            <a:miter lim="800000"/>
            <a:headEnd/>
            <a:tailEnd/>
          </a:ln>
        </p:spPr>
      </p:pic>
      <p:sp>
        <p:nvSpPr>
          <p:cNvPr id="19471" name="Line 15"/>
          <p:cNvSpPr>
            <a:spLocks noChangeShapeType="1"/>
          </p:cNvSpPr>
          <p:nvPr/>
        </p:nvSpPr>
        <p:spPr bwMode="auto">
          <a:xfrm>
            <a:off x="2819400" y="1143000"/>
            <a:ext cx="3962400" cy="0"/>
          </a:xfrm>
          <a:prstGeom prst="line">
            <a:avLst/>
          </a:prstGeom>
          <a:noFill/>
          <a:ln w="57150" cmpd="thinThick">
            <a:solidFill>
              <a:srgbClr val="FF0000"/>
            </a:solidFill>
            <a:round/>
            <a:headEnd/>
            <a:tailEnd/>
          </a:ln>
          <a:effectLst/>
        </p:spPr>
        <p:txBody>
          <a:bodyPr/>
          <a:lstStyle/>
          <a:p>
            <a:pPr>
              <a:defRPr/>
            </a:pPr>
            <a:endParaRPr lang="zh-CN" altLang="en-US" sz="1800" b="1">
              <a:latin typeface="黑体" pitchFamily="49" charset="-122"/>
              <a:ea typeface="黑体" pitchFamily="49" charset="-122"/>
            </a:endParaRPr>
          </a:p>
        </p:txBody>
      </p:sp>
      <p:sp>
        <p:nvSpPr>
          <p:cNvPr id="19472" name="Text Box 16"/>
          <p:cNvSpPr txBox="1">
            <a:spLocks noChangeArrowheads="1"/>
          </p:cNvSpPr>
          <p:nvPr/>
        </p:nvSpPr>
        <p:spPr bwMode="auto">
          <a:xfrm>
            <a:off x="2743200" y="6096000"/>
            <a:ext cx="3657600" cy="946150"/>
          </a:xfrm>
          <a:prstGeom prst="rect">
            <a:avLst/>
          </a:prstGeom>
          <a:solidFill>
            <a:schemeClr val="bg1"/>
          </a:solidFill>
          <a:ln w="9525">
            <a:noFill/>
            <a:miter lim="800000"/>
            <a:headEnd/>
            <a:tailEnd/>
          </a:ln>
          <a:effectLst/>
        </p:spPr>
        <p:txBody>
          <a:bodyPr>
            <a:spAutoFit/>
          </a:bodyPr>
          <a:lstStyle/>
          <a:p>
            <a:pPr algn="ctr">
              <a:defRPr/>
            </a:pPr>
            <a:r>
              <a:rPr lang="en-US" altLang="zh-CN" sz="2800" b="1" dirty="0">
                <a:solidFill>
                  <a:srgbClr val="000066"/>
                </a:solidFill>
                <a:effectLst>
                  <a:outerShdw blurRad="38100" dist="38100" dir="2700000" algn="tl">
                    <a:srgbClr val="C0C0C0"/>
                  </a:outerShdw>
                </a:effectLst>
                <a:latin typeface="Georgia" pitchFamily="18" charset="0"/>
                <a:ea typeface="宋体" pitchFamily="2" charset="-122"/>
              </a:rPr>
              <a:t>Hefei University</a:t>
            </a:r>
          </a:p>
          <a:p>
            <a:pPr algn="ctr">
              <a:defRPr/>
            </a:pPr>
            <a:endParaRPr lang="en-US" altLang="zh-CN" sz="2800" b="1" dirty="0">
              <a:solidFill>
                <a:srgbClr val="000066"/>
              </a:solidFill>
              <a:effectLst>
                <a:outerShdw blurRad="38100" dist="38100" dir="2700000" algn="tl">
                  <a:srgbClr val="C0C0C0"/>
                </a:outerShdw>
              </a:effectLst>
              <a:ea typeface="宋体" pitchFamily="2" charset="-122"/>
            </a:endParaRPr>
          </a:p>
        </p:txBody>
      </p:sp>
      <p:grpSp>
        <p:nvGrpSpPr>
          <p:cNvPr id="12" name="组合 28"/>
          <p:cNvGrpSpPr>
            <a:grpSpLocks/>
          </p:cNvGrpSpPr>
          <p:nvPr/>
        </p:nvGrpSpPr>
        <p:grpSpPr bwMode="auto">
          <a:xfrm>
            <a:off x="639763" y="1492250"/>
            <a:ext cx="288925" cy="288925"/>
            <a:chOff x="957263" y="3209925"/>
            <a:chExt cx="288925" cy="288925"/>
          </a:xfrm>
        </p:grpSpPr>
        <p:sp>
          <p:nvSpPr>
            <p:cNvPr id="13" name="Oval 15"/>
            <p:cNvSpPr>
              <a:spLocks noChangeArrowheads="1"/>
            </p:cNvSpPr>
            <p:nvPr/>
          </p:nvSpPr>
          <p:spPr bwMode="auto">
            <a:xfrm>
              <a:off x="957263" y="3209925"/>
              <a:ext cx="288925" cy="288925"/>
            </a:xfrm>
            <a:prstGeom prst="ellipse">
              <a:avLst/>
            </a:prstGeom>
            <a:solidFill>
              <a:schemeClr val="accent3"/>
            </a:solidFill>
            <a:ln w="28575" cap="flat">
              <a:solidFill>
                <a:schemeClr val="accent2"/>
              </a:solidFill>
              <a:prstDash val="solid"/>
              <a:miter lim="800000"/>
            </a:ln>
          </p:spPr>
          <p:txBody>
            <a:bodyPr/>
            <a:lstStyle/>
            <a:p>
              <a:endParaRPr lang="zh-CN" altLang="en-US" sz="1800" b="1" noProof="1">
                <a:latin typeface="Georgia" pitchFamily="18" charset="0"/>
                <a:ea typeface="黑体" pitchFamily="49" charset="-122"/>
              </a:endParaRPr>
            </a:p>
          </p:txBody>
        </p:sp>
        <p:sp>
          <p:nvSpPr>
            <p:cNvPr id="14" name="Freeform 16"/>
            <p:cNvSpPr>
              <a:spLocks noChangeArrowheads="1"/>
            </p:cNvSpPr>
            <p:nvPr/>
          </p:nvSpPr>
          <p:spPr bwMode="auto">
            <a:xfrm>
              <a:off x="1057275" y="3282950"/>
              <a:ext cx="130175" cy="150813"/>
            </a:xfrm>
            <a:custGeom>
              <a:avLst/>
              <a:gdLst/>
              <a:ahLst/>
              <a:cxnLst>
                <a:cxn ang="0">
                  <a:pos x="166" y="89"/>
                </a:cxn>
                <a:cxn ang="0">
                  <a:pos x="99" y="51"/>
                </a:cxn>
                <a:cxn ang="0">
                  <a:pos x="32" y="12"/>
                </a:cxn>
                <a:cxn ang="0">
                  <a:pos x="0" y="30"/>
                </a:cxn>
                <a:cxn ang="0">
                  <a:pos x="0" y="108"/>
                </a:cxn>
                <a:cxn ang="0">
                  <a:pos x="0" y="185"/>
                </a:cxn>
                <a:cxn ang="0">
                  <a:pos x="32" y="204"/>
                </a:cxn>
                <a:cxn ang="0">
                  <a:pos x="99" y="165"/>
                </a:cxn>
                <a:cxn ang="0">
                  <a:pos x="166" y="126"/>
                </a:cxn>
                <a:cxn ang="0">
                  <a:pos x="166" y="8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w="9525">
              <a:noFill/>
              <a:round/>
              <a:headEnd/>
              <a:tailEnd/>
            </a:ln>
          </p:spPr>
          <p:txBody>
            <a:bodyPr/>
            <a:lstStyle/>
            <a:p>
              <a:endParaRPr lang="zh-CN" altLang="en-US" sz="1800" b="1">
                <a:latin typeface="Georgia" pitchFamily="18" charset="0"/>
                <a:ea typeface="黑体" pitchFamily="49" charset="-122"/>
              </a:endParaRPr>
            </a:p>
          </p:txBody>
        </p:sp>
      </p:grpSp>
      <p:sp>
        <p:nvSpPr>
          <p:cNvPr id="15" name="TextBox 31"/>
          <p:cNvSpPr txBox="1">
            <a:spLocks noChangeArrowheads="1"/>
          </p:cNvSpPr>
          <p:nvPr/>
        </p:nvSpPr>
        <p:spPr bwMode="auto">
          <a:xfrm>
            <a:off x="1066800" y="1447800"/>
            <a:ext cx="7446961" cy="369332"/>
          </a:xfrm>
          <a:prstGeom prst="rect">
            <a:avLst/>
          </a:prstGeom>
          <a:noFill/>
          <a:ln w="9525">
            <a:noFill/>
            <a:miter lim="800000"/>
            <a:headEnd/>
            <a:tailEnd/>
          </a:ln>
        </p:spPr>
        <p:txBody>
          <a:bodyPr wrap="square">
            <a:spAutoFit/>
          </a:bodyPr>
          <a:lstStyle/>
          <a:p>
            <a:pPr algn="just"/>
            <a:r>
              <a:rPr lang="zh-CN" altLang="en-US" sz="1800" b="1" dirty="0">
                <a:latin typeface="Georgia" pitchFamily="18" charset="0"/>
                <a:ea typeface="黑体" pitchFamily="49" charset="-122"/>
                <a:sym typeface="微软雅黑" pitchFamily="34" charset="-122"/>
              </a:rPr>
              <a:t>安徽省“互联网+”大学生创新创业大赛中获得省金奖</a:t>
            </a:r>
            <a:r>
              <a:rPr lang="en-US" altLang="zh-CN" sz="1800" b="1" dirty="0">
                <a:latin typeface="Georgia" pitchFamily="18" charset="0"/>
                <a:ea typeface="黑体" pitchFamily="49" charset="-122"/>
                <a:sym typeface="微软雅黑" pitchFamily="34" charset="-122"/>
              </a:rPr>
              <a:t>1</a:t>
            </a:r>
            <a:r>
              <a:rPr lang="zh-CN" altLang="en-US" sz="1800" b="1" dirty="0">
                <a:latin typeface="Georgia" pitchFamily="18" charset="0"/>
                <a:ea typeface="黑体" pitchFamily="49" charset="-122"/>
                <a:sym typeface="微软雅黑" pitchFamily="34" charset="-122"/>
              </a:rPr>
              <a:t>项、银奖</a:t>
            </a:r>
            <a:r>
              <a:rPr lang="en-US" altLang="zh-CN" sz="1800" b="1" dirty="0">
                <a:latin typeface="Georgia" pitchFamily="18" charset="0"/>
                <a:ea typeface="黑体" pitchFamily="49" charset="-122"/>
                <a:sym typeface="微软雅黑" pitchFamily="34" charset="-122"/>
              </a:rPr>
              <a:t>1</a:t>
            </a:r>
            <a:r>
              <a:rPr lang="zh-CN" altLang="en-US" sz="1800" b="1" dirty="0">
                <a:latin typeface="Georgia" pitchFamily="18" charset="0"/>
                <a:ea typeface="黑体" pitchFamily="49" charset="-122"/>
                <a:sym typeface="微软雅黑" pitchFamily="34" charset="-122"/>
              </a:rPr>
              <a:t>项</a:t>
            </a:r>
            <a:endParaRPr lang="zh-CN" altLang="en-US" sz="1800" b="1" dirty="0">
              <a:latin typeface="Georgia" pitchFamily="18" charset="0"/>
              <a:ea typeface="黑体" pitchFamily="49" charset="-122"/>
            </a:endParaRPr>
          </a:p>
        </p:txBody>
      </p:sp>
      <p:grpSp>
        <p:nvGrpSpPr>
          <p:cNvPr id="16" name="组合 32"/>
          <p:cNvGrpSpPr>
            <a:grpSpLocks/>
          </p:cNvGrpSpPr>
          <p:nvPr/>
        </p:nvGrpSpPr>
        <p:grpSpPr bwMode="auto">
          <a:xfrm>
            <a:off x="639763" y="2071688"/>
            <a:ext cx="288925" cy="288925"/>
            <a:chOff x="957263" y="3209925"/>
            <a:chExt cx="288925" cy="288925"/>
          </a:xfrm>
        </p:grpSpPr>
        <p:sp>
          <p:nvSpPr>
            <p:cNvPr id="17" name="Oval 15"/>
            <p:cNvSpPr>
              <a:spLocks noChangeArrowheads="1"/>
            </p:cNvSpPr>
            <p:nvPr/>
          </p:nvSpPr>
          <p:spPr bwMode="auto">
            <a:xfrm>
              <a:off x="957263" y="3209925"/>
              <a:ext cx="288925" cy="288925"/>
            </a:xfrm>
            <a:prstGeom prst="ellipse">
              <a:avLst/>
            </a:prstGeom>
            <a:solidFill>
              <a:schemeClr val="accent3"/>
            </a:solidFill>
            <a:ln w="28575" cap="flat">
              <a:solidFill>
                <a:schemeClr val="accent2"/>
              </a:solidFill>
              <a:prstDash val="solid"/>
              <a:miter lim="800000"/>
            </a:ln>
          </p:spPr>
          <p:txBody>
            <a:bodyPr/>
            <a:lstStyle/>
            <a:p>
              <a:endParaRPr lang="zh-CN" altLang="en-US" sz="1800" b="1" noProof="1">
                <a:latin typeface="Georgia" pitchFamily="18" charset="0"/>
                <a:ea typeface="黑体" pitchFamily="49" charset="-122"/>
              </a:endParaRPr>
            </a:p>
          </p:txBody>
        </p:sp>
        <p:sp>
          <p:nvSpPr>
            <p:cNvPr id="18" name="Freeform 16"/>
            <p:cNvSpPr>
              <a:spLocks noChangeArrowheads="1"/>
            </p:cNvSpPr>
            <p:nvPr/>
          </p:nvSpPr>
          <p:spPr bwMode="auto">
            <a:xfrm>
              <a:off x="1057275" y="3282950"/>
              <a:ext cx="130175" cy="150813"/>
            </a:xfrm>
            <a:custGeom>
              <a:avLst/>
              <a:gdLst/>
              <a:ahLst/>
              <a:cxnLst>
                <a:cxn ang="0">
                  <a:pos x="166" y="89"/>
                </a:cxn>
                <a:cxn ang="0">
                  <a:pos x="99" y="51"/>
                </a:cxn>
                <a:cxn ang="0">
                  <a:pos x="32" y="12"/>
                </a:cxn>
                <a:cxn ang="0">
                  <a:pos x="0" y="30"/>
                </a:cxn>
                <a:cxn ang="0">
                  <a:pos x="0" y="108"/>
                </a:cxn>
                <a:cxn ang="0">
                  <a:pos x="0" y="185"/>
                </a:cxn>
                <a:cxn ang="0">
                  <a:pos x="32" y="204"/>
                </a:cxn>
                <a:cxn ang="0">
                  <a:pos x="99" y="165"/>
                </a:cxn>
                <a:cxn ang="0">
                  <a:pos x="166" y="126"/>
                </a:cxn>
                <a:cxn ang="0">
                  <a:pos x="166" y="8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w="9525">
              <a:noFill/>
              <a:round/>
              <a:headEnd/>
              <a:tailEnd/>
            </a:ln>
          </p:spPr>
          <p:txBody>
            <a:bodyPr/>
            <a:lstStyle/>
            <a:p>
              <a:endParaRPr lang="zh-CN" altLang="en-US" sz="1800" b="1">
                <a:latin typeface="Georgia" pitchFamily="18" charset="0"/>
                <a:ea typeface="黑体" pitchFamily="49" charset="-122"/>
              </a:endParaRPr>
            </a:p>
          </p:txBody>
        </p:sp>
      </p:grpSp>
      <p:sp>
        <p:nvSpPr>
          <p:cNvPr id="19" name="TextBox 35"/>
          <p:cNvSpPr txBox="1">
            <a:spLocks noChangeArrowheads="1"/>
          </p:cNvSpPr>
          <p:nvPr/>
        </p:nvSpPr>
        <p:spPr bwMode="auto">
          <a:xfrm>
            <a:off x="1016977" y="2008868"/>
            <a:ext cx="7523162" cy="369332"/>
          </a:xfrm>
          <a:prstGeom prst="rect">
            <a:avLst/>
          </a:prstGeom>
          <a:noFill/>
          <a:ln w="9525">
            <a:noFill/>
            <a:miter lim="800000"/>
            <a:headEnd/>
            <a:tailEnd/>
          </a:ln>
        </p:spPr>
        <p:txBody>
          <a:bodyPr wrap="square">
            <a:spAutoFit/>
          </a:bodyPr>
          <a:lstStyle/>
          <a:p>
            <a:pPr algn="just"/>
            <a:r>
              <a:rPr lang="zh-CN" altLang="en-US" sz="1800" b="1" dirty="0" smtClean="0">
                <a:latin typeface="Georgia" pitchFamily="18" charset="0"/>
                <a:ea typeface="黑体" pitchFamily="49" charset="-122"/>
                <a:sym typeface="微软雅黑" pitchFamily="34" charset="-122"/>
              </a:rPr>
              <a:t>第十四届</a:t>
            </a:r>
            <a:r>
              <a:rPr lang="zh-CN" altLang="en-US" sz="1800" b="1" dirty="0">
                <a:latin typeface="Georgia" pitchFamily="18" charset="0"/>
                <a:ea typeface="黑体" pitchFamily="49" charset="-122"/>
                <a:sym typeface="微软雅黑" pitchFamily="34" charset="-122"/>
              </a:rPr>
              <a:t>全国大学生化工设计竞赛中获得国家级</a:t>
            </a:r>
            <a:r>
              <a:rPr lang="en-US" altLang="zh-CN" sz="1800" b="1" dirty="0">
                <a:latin typeface="Georgia" pitchFamily="18" charset="0"/>
                <a:ea typeface="黑体" pitchFamily="49" charset="-122"/>
                <a:sym typeface="微软雅黑" pitchFamily="34" charset="-122"/>
              </a:rPr>
              <a:t>1</a:t>
            </a:r>
            <a:r>
              <a:rPr lang="zh-CN" altLang="en-US" sz="1800" b="1" dirty="0">
                <a:latin typeface="Georgia" pitchFamily="18" charset="0"/>
                <a:ea typeface="黑体" pitchFamily="49" charset="-122"/>
                <a:sym typeface="微软雅黑" pitchFamily="34" charset="-122"/>
              </a:rPr>
              <a:t>等</a:t>
            </a:r>
            <a:r>
              <a:rPr lang="zh-CN" altLang="en-US" sz="1800" b="1" dirty="0" smtClean="0">
                <a:latin typeface="Georgia" pitchFamily="18" charset="0"/>
                <a:ea typeface="黑体" pitchFamily="49" charset="-122"/>
                <a:sym typeface="微软雅黑" pitchFamily="34" charset="-122"/>
              </a:rPr>
              <a:t>奖</a:t>
            </a:r>
            <a:r>
              <a:rPr lang="en-US" altLang="zh-CN" sz="1800" b="1" dirty="0" smtClean="0">
                <a:latin typeface="Georgia" pitchFamily="18" charset="0"/>
                <a:ea typeface="黑体" pitchFamily="49" charset="-122"/>
                <a:sym typeface="微软雅黑" pitchFamily="34" charset="-122"/>
              </a:rPr>
              <a:t>1</a:t>
            </a:r>
            <a:r>
              <a:rPr lang="zh-CN" altLang="en-US" sz="1800" b="1" dirty="0" smtClean="0">
                <a:latin typeface="Georgia" pitchFamily="18" charset="0"/>
                <a:ea typeface="黑体" pitchFamily="49" charset="-122"/>
                <a:sym typeface="微软雅黑" pitchFamily="34" charset="-122"/>
              </a:rPr>
              <a:t>项</a:t>
            </a:r>
            <a:r>
              <a:rPr lang="zh-CN" altLang="en-US" sz="1800" b="1" dirty="0">
                <a:latin typeface="Georgia" pitchFamily="18" charset="0"/>
                <a:ea typeface="黑体" pitchFamily="49" charset="-122"/>
                <a:sym typeface="微软雅黑" pitchFamily="34" charset="-122"/>
              </a:rPr>
              <a:t>、</a:t>
            </a:r>
            <a:r>
              <a:rPr lang="en-US" altLang="zh-CN" sz="1800" b="1" dirty="0">
                <a:latin typeface="Georgia" pitchFamily="18" charset="0"/>
                <a:ea typeface="黑体" pitchFamily="49" charset="-122"/>
                <a:sym typeface="微软雅黑" pitchFamily="34" charset="-122"/>
              </a:rPr>
              <a:t>2</a:t>
            </a:r>
            <a:r>
              <a:rPr lang="zh-CN" altLang="en-US" sz="1800" b="1" dirty="0">
                <a:latin typeface="Georgia" pitchFamily="18" charset="0"/>
                <a:ea typeface="黑体" pitchFamily="49" charset="-122"/>
                <a:sym typeface="微软雅黑" pitchFamily="34" charset="-122"/>
              </a:rPr>
              <a:t>等</a:t>
            </a:r>
            <a:r>
              <a:rPr lang="zh-CN" altLang="en-US" sz="1800" b="1" dirty="0" smtClean="0">
                <a:latin typeface="Georgia" pitchFamily="18" charset="0"/>
                <a:ea typeface="黑体" pitchFamily="49" charset="-122"/>
                <a:sym typeface="微软雅黑" pitchFamily="34" charset="-122"/>
              </a:rPr>
              <a:t>奖</a:t>
            </a:r>
            <a:r>
              <a:rPr lang="en-US" altLang="zh-CN" sz="1800" b="1" dirty="0" smtClean="0">
                <a:latin typeface="Georgia" pitchFamily="18" charset="0"/>
                <a:ea typeface="黑体" pitchFamily="49" charset="-122"/>
                <a:sym typeface="微软雅黑" pitchFamily="34" charset="-122"/>
              </a:rPr>
              <a:t>2</a:t>
            </a:r>
            <a:r>
              <a:rPr lang="zh-CN" altLang="en-US" sz="1800" b="1" dirty="0" smtClean="0">
                <a:latin typeface="Georgia" pitchFamily="18" charset="0"/>
                <a:ea typeface="黑体" pitchFamily="49" charset="-122"/>
                <a:sym typeface="微软雅黑" pitchFamily="34" charset="-122"/>
              </a:rPr>
              <a:t>项，</a:t>
            </a:r>
            <a:endParaRPr lang="zh-CN" altLang="en-US" sz="1800" b="1" dirty="0">
              <a:latin typeface="Georgia" pitchFamily="18" charset="0"/>
              <a:ea typeface="黑体" pitchFamily="49" charset="-122"/>
            </a:endParaRPr>
          </a:p>
        </p:txBody>
      </p:sp>
      <p:grpSp>
        <p:nvGrpSpPr>
          <p:cNvPr id="20" name="组合 36"/>
          <p:cNvGrpSpPr>
            <a:grpSpLocks/>
          </p:cNvGrpSpPr>
          <p:nvPr/>
        </p:nvGrpSpPr>
        <p:grpSpPr bwMode="auto">
          <a:xfrm>
            <a:off x="639763" y="2730500"/>
            <a:ext cx="288925" cy="288925"/>
            <a:chOff x="957263" y="3209925"/>
            <a:chExt cx="288925" cy="288925"/>
          </a:xfrm>
        </p:grpSpPr>
        <p:sp>
          <p:nvSpPr>
            <p:cNvPr id="21" name="Oval 15"/>
            <p:cNvSpPr>
              <a:spLocks noChangeArrowheads="1"/>
            </p:cNvSpPr>
            <p:nvPr/>
          </p:nvSpPr>
          <p:spPr bwMode="auto">
            <a:xfrm>
              <a:off x="957263" y="3209925"/>
              <a:ext cx="288925" cy="288925"/>
            </a:xfrm>
            <a:prstGeom prst="ellipse">
              <a:avLst/>
            </a:prstGeom>
            <a:solidFill>
              <a:schemeClr val="accent3"/>
            </a:solidFill>
            <a:ln w="28575" cap="flat">
              <a:solidFill>
                <a:schemeClr val="accent2"/>
              </a:solidFill>
              <a:prstDash val="solid"/>
              <a:miter lim="800000"/>
            </a:ln>
          </p:spPr>
          <p:txBody>
            <a:bodyPr/>
            <a:lstStyle/>
            <a:p>
              <a:endParaRPr lang="zh-CN" altLang="en-US" sz="1800" b="1" noProof="1">
                <a:latin typeface="Georgia" pitchFamily="18" charset="0"/>
                <a:ea typeface="黑体" pitchFamily="49" charset="-122"/>
              </a:endParaRPr>
            </a:p>
          </p:txBody>
        </p:sp>
        <p:sp>
          <p:nvSpPr>
            <p:cNvPr id="22" name="Freeform 16"/>
            <p:cNvSpPr>
              <a:spLocks noChangeArrowheads="1"/>
            </p:cNvSpPr>
            <p:nvPr/>
          </p:nvSpPr>
          <p:spPr bwMode="auto">
            <a:xfrm>
              <a:off x="1057275" y="3282950"/>
              <a:ext cx="130175" cy="150813"/>
            </a:xfrm>
            <a:custGeom>
              <a:avLst/>
              <a:gdLst/>
              <a:ahLst/>
              <a:cxnLst>
                <a:cxn ang="0">
                  <a:pos x="166" y="89"/>
                </a:cxn>
                <a:cxn ang="0">
                  <a:pos x="99" y="51"/>
                </a:cxn>
                <a:cxn ang="0">
                  <a:pos x="32" y="12"/>
                </a:cxn>
                <a:cxn ang="0">
                  <a:pos x="0" y="30"/>
                </a:cxn>
                <a:cxn ang="0">
                  <a:pos x="0" y="108"/>
                </a:cxn>
                <a:cxn ang="0">
                  <a:pos x="0" y="185"/>
                </a:cxn>
                <a:cxn ang="0">
                  <a:pos x="32" y="204"/>
                </a:cxn>
                <a:cxn ang="0">
                  <a:pos x="99" y="165"/>
                </a:cxn>
                <a:cxn ang="0">
                  <a:pos x="166" y="126"/>
                </a:cxn>
                <a:cxn ang="0">
                  <a:pos x="166" y="8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w="9525">
              <a:noFill/>
              <a:round/>
              <a:headEnd/>
              <a:tailEnd/>
            </a:ln>
          </p:spPr>
          <p:txBody>
            <a:bodyPr/>
            <a:lstStyle/>
            <a:p>
              <a:endParaRPr lang="zh-CN" altLang="en-US" sz="1800" b="1">
                <a:latin typeface="Georgia" pitchFamily="18" charset="0"/>
                <a:ea typeface="黑体" pitchFamily="49" charset="-122"/>
              </a:endParaRPr>
            </a:p>
          </p:txBody>
        </p:sp>
      </p:grpSp>
      <p:sp>
        <p:nvSpPr>
          <p:cNvPr id="23" name="TextBox 39"/>
          <p:cNvSpPr txBox="1">
            <a:spLocks noChangeArrowheads="1"/>
          </p:cNvSpPr>
          <p:nvPr/>
        </p:nvSpPr>
        <p:spPr bwMode="auto">
          <a:xfrm>
            <a:off x="1066800" y="2667000"/>
            <a:ext cx="7446961" cy="646331"/>
          </a:xfrm>
          <a:prstGeom prst="rect">
            <a:avLst/>
          </a:prstGeom>
          <a:noFill/>
          <a:ln w="9525">
            <a:noFill/>
            <a:miter lim="800000"/>
            <a:headEnd/>
            <a:tailEnd/>
          </a:ln>
        </p:spPr>
        <p:txBody>
          <a:bodyPr wrap="square">
            <a:spAutoFit/>
          </a:bodyPr>
          <a:lstStyle/>
          <a:p>
            <a:pPr algn="just"/>
            <a:r>
              <a:rPr lang="zh-CN" altLang="en-US" sz="1800" b="1" dirty="0">
                <a:latin typeface="Georgia" pitchFamily="18" charset="0"/>
                <a:ea typeface="黑体" pitchFamily="49" charset="-122"/>
                <a:sym typeface="微软雅黑" pitchFamily="34" charset="-122"/>
              </a:rPr>
              <a:t>安徽省第二届普通高等学校大学生化学竞赛中67人获奖，其中</a:t>
            </a:r>
            <a:r>
              <a:rPr lang="en-US" altLang="zh-CN" sz="1800" b="1" dirty="0">
                <a:latin typeface="Georgia" pitchFamily="18" charset="0"/>
                <a:ea typeface="黑体" pitchFamily="49" charset="-122"/>
                <a:sym typeface="微软雅黑" pitchFamily="34" charset="-122"/>
              </a:rPr>
              <a:t>1</a:t>
            </a:r>
            <a:r>
              <a:rPr lang="zh-CN" altLang="en-US" sz="1800" b="1" dirty="0">
                <a:latin typeface="Georgia" pitchFamily="18" charset="0"/>
                <a:ea typeface="黑体" pitchFamily="49" charset="-122"/>
                <a:sym typeface="微软雅黑" pitchFamily="34" charset="-122"/>
              </a:rPr>
              <a:t>等奖1名、</a:t>
            </a:r>
            <a:r>
              <a:rPr lang="en-US" altLang="zh-CN" sz="1800" b="1" dirty="0">
                <a:latin typeface="Georgia" pitchFamily="18" charset="0"/>
                <a:ea typeface="黑体" pitchFamily="49" charset="-122"/>
                <a:sym typeface="微软雅黑" pitchFamily="34" charset="-122"/>
              </a:rPr>
              <a:t>2</a:t>
            </a:r>
            <a:r>
              <a:rPr lang="zh-CN" altLang="en-US" sz="1800" b="1" dirty="0">
                <a:latin typeface="Georgia" pitchFamily="18" charset="0"/>
                <a:ea typeface="黑体" pitchFamily="49" charset="-122"/>
                <a:sym typeface="微软雅黑" pitchFamily="34" charset="-122"/>
              </a:rPr>
              <a:t>等奖4名、三等奖62名</a:t>
            </a:r>
            <a:endParaRPr lang="zh-CN" altLang="en-US" sz="1800" b="1" dirty="0">
              <a:latin typeface="Georgia" pitchFamily="18" charset="0"/>
              <a:ea typeface="黑体" pitchFamily="49" charset="-122"/>
            </a:endParaRP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200" y="3411146"/>
            <a:ext cx="4032000" cy="2814096"/>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3504219"/>
            <a:ext cx="4032000" cy="2591781"/>
          </a:xfrm>
          <a:prstGeom prst="rect">
            <a:avLst/>
          </a:prstGeom>
        </p:spPr>
      </p:pic>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800" name="Text Box 8"/>
          <p:cNvSpPr txBox="1">
            <a:spLocks noChangeArrowheads="1"/>
          </p:cNvSpPr>
          <p:nvPr/>
        </p:nvSpPr>
        <p:spPr bwMode="auto">
          <a:xfrm>
            <a:off x="0" y="14072"/>
            <a:ext cx="2964273" cy="646331"/>
          </a:xfrm>
          <a:prstGeom prst="rect">
            <a:avLst/>
          </a:prstGeom>
          <a:noFill/>
          <a:ln w="9525">
            <a:noFill/>
            <a:miter lim="800000"/>
            <a:headEnd/>
            <a:tailEnd/>
          </a:ln>
        </p:spPr>
        <p:txBody>
          <a:bodyPr wrap="none">
            <a:spAutoFit/>
          </a:bodyPr>
          <a:lstStyle/>
          <a:p>
            <a:pPr eaLnBrk="1" hangingPunct="1"/>
            <a:r>
              <a:rPr lang="zh-CN" altLang="zh-CN" b="1" dirty="0">
                <a:solidFill>
                  <a:srgbClr val="000066"/>
                </a:solidFill>
                <a:latin typeface="+mj-lt"/>
                <a:ea typeface="黑体" pitchFamily="49" charset="-122"/>
                <a:cs typeface="+mj-cs"/>
              </a:rPr>
              <a:t>部分优秀校友</a:t>
            </a:r>
            <a:endParaRPr lang="zh-CN" altLang="en-US" b="1" dirty="0">
              <a:solidFill>
                <a:srgbClr val="000066"/>
              </a:solidFill>
              <a:latin typeface="+mj-lt"/>
              <a:ea typeface="黑体" pitchFamily="49" charset="-122"/>
              <a:cs typeface="+mj-cs"/>
            </a:endParaRPr>
          </a:p>
        </p:txBody>
      </p:sp>
      <p:pic>
        <p:nvPicPr>
          <p:cNvPr id="14" name="图片 13" descr="http://www.hfuu.edu.cn/_upload/article/images/f1/78/fa4d46b84847b62a69ef67073d0c/fbde4223-eeb3-434b-bee4-3c8b34c23be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685800"/>
            <a:ext cx="1387475" cy="1699230"/>
          </a:xfrm>
          <a:prstGeom prst="rect">
            <a:avLst/>
          </a:prstGeom>
          <a:noFill/>
          <a:ln>
            <a:noFill/>
          </a:ln>
        </p:spPr>
      </p:pic>
      <p:sp>
        <p:nvSpPr>
          <p:cNvPr id="2" name="矩形 1"/>
          <p:cNvSpPr/>
          <p:nvPr/>
        </p:nvSpPr>
        <p:spPr>
          <a:xfrm>
            <a:off x="46037" y="2713041"/>
            <a:ext cx="3835400" cy="784830"/>
          </a:xfrm>
          <a:prstGeom prst="rect">
            <a:avLst/>
          </a:prstGeom>
        </p:spPr>
        <p:txBody>
          <a:bodyPr wrap="square">
            <a:spAutoFit/>
          </a:bodyPr>
          <a:lstStyle/>
          <a:p>
            <a:pPr indent="266700" algn="just">
              <a:lnSpc>
                <a:spcPct val="125000"/>
              </a:lnSpc>
              <a:spcAft>
                <a:spcPts val="0"/>
              </a:spcAft>
            </a:pPr>
            <a:r>
              <a:rPr lang="zh-CN" altLang="zh-CN" sz="1200" b="1" kern="100" dirty="0">
                <a:ea typeface="楷体" panose="02010609060101010101" pitchFamily="49" charset="-122"/>
                <a:cs typeface="Times New Roman" panose="02020603050405020304" pitchFamily="18" charset="0"/>
              </a:rPr>
              <a:t>陈传云，男，</a:t>
            </a:r>
            <a:r>
              <a:rPr lang="en-US" altLang="zh-CN" sz="1200" b="1" kern="100" dirty="0">
                <a:ea typeface="楷体" panose="02010609060101010101" pitchFamily="49" charset="-122"/>
                <a:cs typeface="Times New Roman" panose="02020603050405020304" pitchFamily="18" charset="0"/>
              </a:rPr>
              <a:t>1993</a:t>
            </a:r>
            <a:r>
              <a:rPr lang="zh-CN" altLang="zh-CN" sz="1200" b="1" kern="100" dirty="0">
                <a:ea typeface="楷体" panose="02010609060101010101" pitchFamily="49" charset="-122"/>
                <a:cs typeface="Times New Roman" panose="02020603050405020304" pitchFamily="18" charset="0"/>
              </a:rPr>
              <a:t>年</a:t>
            </a:r>
            <a:r>
              <a:rPr lang="en-US" altLang="zh-CN" sz="1200" b="1" kern="100" dirty="0">
                <a:ea typeface="楷体" panose="02010609060101010101" pitchFamily="49" charset="-122"/>
                <a:cs typeface="Times New Roman" panose="02020603050405020304" pitchFamily="18" charset="0"/>
              </a:rPr>
              <a:t>7</a:t>
            </a:r>
            <a:r>
              <a:rPr lang="zh-CN" altLang="zh-CN" sz="1200" b="1" kern="100" dirty="0">
                <a:ea typeface="楷体" panose="02010609060101010101" pitchFamily="49" charset="-122"/>
                <a:cs typeface="Times New Roman" panose="02020603050405020304" pitchFamily="18" charset="0"/>
              </a:rPr>
              <a:t>月毕业于原合肥联合大学化工系应用化工专业，现任合肥信达膜科技有限公司法人、总经理。</a:t>
            </a:r>
            <a:endParaRPr lang="zh-CN" altLang="zh-CN" sz="1200" b="1" kern="100" dirty="0">
              <a:latin typeface="等线" panose="02010600030101010101" pitchFamily="2" charset="-122"/>
              <a:ea typeface="等线" panose="02010600030101010101" pitchFamily="2" charset="-122"/>
              <a:cs typeface="Times New Roman" panose="02020603050405020304" pitchFamily="18" charset="0"/>
            </a:endParaRPr>
          </a:p>
        </p:txBody>
      </p:sp>
      <p:pic>
        <p:nvPicPr>
          <p:cNvPr id="16" name="图片 15" descr="http://www.hfuu.edu.cn/_upload/article/images/5d/27/e8770cd64466878b9bef45bb3256/3ec6b7fd-2807-48fa-8956-729986cf88e9.jpg"/>
          <p:cNvPicPr/>
          <p:nvPr/>
        </p:nvPicPr>
        <p:blipFill rotWithShape="1">
          <a:blip r:embed="rId3" cstate="print">
            <a:extLst>
              <a:ext uri="{28A0092B-C50C-407E-A947-70E740481C1C}">
                <a14:useLocalDpi xmlns:a14="http://schemas.microsoft.com/office/drawing/2010/main" val="0"/>
              </a:ext>
            </a:extLst>
          </a:blip>
          <a:srcRect l="21991" r="23031"/>
          <a:stretch/>
        </p:blipFill>
        <p:spPr bwMode="auto">
          <a:xfrm>
            <a:off x="6248400" y="675202"/>
            <a:ext cx="1386000" cy="1699200"/>
          </a:xfrm>
          <a:prstGeom prst="rect">
            <a:avLst/>
          </a:prstGeom>
          <a:noFill/>
          <a:ln>
            <a:noFill/>
          </a:ln>
        </p:spPr>
      </p:pic>
      <p:sp>
        <p:nvSpPr>
          <p:cNvPr id="3" name="矩形 2"/>
          <p:cNvSpPr/>
          <p:nvPr/>
        </p:nvSpPr>
        <p:spPr>
          <a:xfrm>
            <a:off x="4551485" y="2709259"/>
            <a:ext cx="4572000" cy="830997"/>
          </a:xfrm>
          <a:prstGeom prst="rect">
            <a:avLst/>
          </a:prstGeom>
        </p:spPr>
        <p:txBody>
          <a:bodyPr>
            <a:spAutoFit/>
          </a:bodyPr>
          <a:lstStyle/>
          <a:p>
            <a:r>
              <a:rPr lang="en-US" altLang="zh-CN" sz="1200" b="1" kern="100" dirty="0" smtClean="0">
                <a:ea typeface="楷体" panose="02010609060101010101" pitchFamily="49" charset="-122"/>
                <a:cs typeface="Times New Roman" panose="02020603050405020304" pitchFamily="18" charset="0"/>
              </a:rPr>
              <a:t>     </a:t>
            </a:r>
            <a:r>
              <a:rPr lang="zh-CN" altLang="zh-CN" sz="1200" b="1" kern="100" dirty="0" smtClean="0">
                <a:ea typeface="楷体" panose="02010609060101010101" pitchFamily="49" charset="-122"/>
                <a:cs typeface="Times New Roman" panose="02020603050405020304" pitchFamily="18" charset="0"/>
              </a:rPr>
              <a:t>黄</a:t>
            </a:r>
            <a:r>
              <a:rPr lang="zh-CN" altLang="zh-CN" sz="1200" b="1" kern="100" dirty="0">
                <a:ea typeface="楷体" panose="02010609060101010101" pitchFamily="49" charset="-122"/>
                <a:cs typeface="Times New Roman" panose="02020603050405020304" pitchFamily="18" charset="0"/>
              </a:rPr>
              <a:t>智锋</a:t>
            </a:r>
            <a:r>
              <a:rPr lang="en-US" altLang="zh-CN" sz="1200" b="1" kern="100" dirty="0">
                <a:ea typeface="楷体" panose="02010609060101010101" pitchFamily="49" charset="-122"/>
                <a:cs typeface="Times New Roman" panose="02020603050405020304" pitchFamily="18" charset="0"/>
              </a:rPr>
              <a:t>2002</a:t>
            </a:r>
            <a:r>
              <a:rPr lang="zh-CN" altLang="zh-CN" sz="1200" b="1" kern="100" dirty="0">
                <a:ea typeface="楷体" panose="02010609060101010101" pitchFamily="49" charset="-122"/>
                <a:cs typeface="Times New Roman" panose="02020603050405020304" pitchFamily="18" charset="0"/>
              </a:rPr>
              <a:t>年毕业于合肥学院（原合肥联合大学）化工系化学工程专业，先后工作于中国科学技术大学固体化学与无机膜研究所，合肥长城新元膜科技有限责任公司，历任研发工程师，工程技术部经理，市场部经理等职。</a:t>
            </a:r>
            <a:endParaRPr lang="zh-CN" altLang="en-US" sz="1200" b="1" kern="100" dirty="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29836"/>
          <a:stretch/>
        </p:blipFill>
        <p:spPr>
          <a:xfrm>
            <a:off x="1317737" y="3951413"/>
            <a:ext cx="1800000" cy="1399328"/>
          </a:xfrm>
          <a:prstGeom prst="rect">
            <a:avLst/>
          </a:prstGeom>
        </p:spPr>
      </p:pic>
      <p:sp>
        <p:nvSpPr>
          <p:cNvPr id="5" name="矩形 4"/>
          <p:cNvSpPr/>
          <p:nvPr/>
        </p:nvSpPr>
        <p:spPr>
          <a:xfrm>
            <a:off x="46037" y="5664206"/>
            <a:ext cx="4572000" cy="830997"/>
          </a:xfrm>
          <a:prstGeom prst="rect">
            <a:avLst/>
          </a:prstGeom>
        </p:spPr>
        <p:txBody>
          <a:bodyPr>
            <a:spAutoFit/>
          </a:bodyPr>
          <a:lstStyle/>
          <a:p>
            <a:r>
              <a:rPr lang="zh-CN" altLang="en-US" sz="1200" b="1" kern="100" dirty="0">
                <a:ea typeface="楷体" panose="02010609060101010101" pitchFamily="49" charset="-122"/>
                <a:cs typeface="Times New Roman" panose="02020603050405020304" pitchFamily="18" charset="0"/>
              </a:rPr>
              <a:t>王小明： </a:t>
            </a:r>
            <a:r>
              <a:rPr lang="en-US" altLang="zh-CN" sz="1200" b="1" kern="100" dirty="0">
                <a:ea typeface="楷体" panose="02010609060101010101" pitchFamily="49" charset="-122"/>
                <a:cs typeface="Times New Roman" panose="02020603050405020304" pitchFamily="18" charset="0"/>
              </a:rPr>
              <a:t>1986</a:t>
            </a:r>
            <a:r>
              <a:rPr lang="zh-CN" altLang="en-US" sz="1200" b="1" kern="100" dirty="0">
                <a:ea typeface="楷体" panose="02010609060101010101" pitchFamily="49" charset="-122"/>
                <a:cs typeface="Times New Roman" panose="02020603050405020304" pitchFamily="18" charset="0"/>
              </a:rPr>
              <a:t>年</a:t>
            </a:r>
            <a:r>
              <a:rPr lang="en-US" altLang="zh-CN" sz="1200" b="1" kern="100" dirty="0">
                <a:ea typeface="楷体" panose="02010609060101010101" pitchFamily="49" charset="-122"/>
                <a:cs typeface="Times New Roman" panose="02020603050405020304" pitchFamily="18" charset="0"/>
              </a:rPr>
              <a:t>9</a:t>
            </a:r>
            <a:r>
              <a:rPr lang="zh-CN" altLang="en-US" sz="1200" b="1" kern="100" dirty="0">
                <a:ea typeface="楷体" panose="02010609060101010101" pitchFamily="49" charset="-122"/>
                <a:cs typeface="Times New Roman" panose="02020603050405020304" pitchFamily="18" charset="0"/>
              </a:rPr>
              <a:t>月出生，民革党员，安徽合肥人。合肥学院化学工程与工艺</a:t>
            </a:r>
            <a:r>
              <a:rPr lang="en-US" altLang="zh-CN" sz="1200" b="1" kern="100" dirty="0">
                <a:ea typeface="楷体" panose="02010609060101010101" pitchFamily="49" charset="-122"/>
                <a:cs typeface="Times New Roman" panose="02020603050405020304" pitchFamily="18" charset="0"/>
              </a:rPr>
              <a:t>2007</a:t>
            </a:r>
            <a:r>
              <a:rPr lang="zh-CN" altLang="en-US" sz="1200" b="1" kern="100" dirty="0">
                <a:ea typeface="楷体" panose="02010609060101010101" pitchFamily="49" charset="-122"/>
                <a:cs typeface="Times New Roman" panose="02020603050405020304" pitchFamily="18" charset="0"/>
              </a:rPr>
              <a:t>届本科毕业生，</a:t>
            </a:r>
            <a:r>
              <a:rPr lang="en-US" altLang="zh-CN" sz="1200" b="1" kern="100" dirty="0">
                <a:ea typeface="楷体" panose="02010609060101010101" pitchFamily="49" charset="-122"/>
                <a:cs typeface="Times New Roman" panose="02020603050405020304" pitchFamily="18" charset="0"/>
              </a:rPr>
              <a:t>2007</a:t>
            </a:r>
            <a:r>
              <a:rPr lang="zh-CN" altLang="en-US" sz="1200" b="1" kern="100" dirty="0">
                <a:ea typeface="楷体" panose="02010609060101010101" pitchFamily="49" charset="-122"/>
                <a:cs typeface="Times New Roman" panose="02020603050405020304" pitchFamily="18" charset="0"/>
              </a:rPr>
              <a:t>年开始从事化学分析仪器的国际贸易工作，之后创立了华辰检测、华祁投资等化学领域多家公司。</a:t>
            </a:r>
          </a:p>
        </p:txBody>
      </p:sp>
      <p:pic>
        <p:nvPicPr>
          <p:cNvPr id="20" name="图片 19" descr="http://www.hfuu.edu.cn/_upload/article/images/a4/f2/f6871b7841dfb9697a7eaf8c693c/deddf775-985c-4ffa-891a-56a92bf17435.png"/>
          <p:cNvPicPr/>
          <p:nvPr/>
        </p:nvPicPr>
        <p:blipFill rotWithShape="1">
          <a:blip r:embed="rId5" cstate="print">
            <a:extLst>
              <a:ext uri="{28A0092B-C50C-407E-A947-70E740481C1C}">
                <a14:useLocalDpi xmlns:a14="http://schemas.microsoft.com/office/drawing/2010/main" val="0"/>
              </a:ext>
            </a:extLst>
          </a:blip>
          <a:srcRect l="-1258" t="17411" r="1258" b="334"/>
          <a:stretch/>
        </p:blipFill>
        <p:spPr bwMode="auto">
          <a:xfrm>
            <a:off x="6347069" y="3651541"/>
            <a:ext cx="1386000" cy="1699200"/>
          </a:xfrm>
          <a:prstGeom prst="rect">
            <a:avLst/>
          </a:prstGeom>
          <a:noFill/>
          <a:ln>
            <a:noFill/>
          </a:ln>
          <a:extLst>
            <a:ext uri="{53640926-AAD7-44D8-BBD7-CCE9431645EC}">
              <a14:shadowObscured xmlns:a14="http://schemas.microsoft.com/office/drawing/2010/main"/>
            </a:ext>
          </a:extLst>
        </p:spPr>
      </p:pic>
      <p:sp>
        <p:nvSpPr>
          <p:cNvPr id="6" name="矩形 5"/>
          <p:cNvSpPr/>
          <p:nvPr/>
        </p:nvSpPr>
        <p:spPr>
          <a:xfrm>
            <a:off x="4551485" y="5613412"/>
            <a:ext cx="4572000" cy="761299"/>
          </a:xfrm>
          <a:prstGeom prst="rect">
            <a:avLst/>
          </a:prstGeom>
        </p:spPr>
        <p:txBody>
          <a:bodyPr>
            <a:spAutoFit/>
          </a:bodyPr>
          <a:lstStyle/>
          <a:p>
            <a:pPr indent="266700" algn="just">
              <a:lnSpc>
                <a:spcPct val="125000"/>
              </a:lnSpc>
              <a:spcAft>
                <a:spcPts val="0"/>
              </a:spcAft>
            </a:pPr>
            <a:r>
              <a:rPr lang="zh-CN" altLang="zh-CN" sz="1200" b="1" kern="100" dirty="0">
                <a:ea typeface="楷体" panose="02010609060101010101" pitchFamily="49" charset="-122"/>
                <a:cs typeface="Times New Roman" panose="02020603050405020304" pitchFamily="18" charset="0"/>
              </a:rPr>
              <a:t>朱东雨，女，我校材化学院</a:t>
            </a:r>
            <a:r>
              <a:rPr lang="en-US" altLang="zh-CN" sz="1200" b="1" kern="100" dirty="0">
                <a:ea typeface="楷体" panose="02010609060101010101" pitchFamily="49" charset="-122"/>
                <a:cs typeface="Times New Roman" panose="02020603050405020304" pitchFamily="18" charset="0"/>
              </a:rPr>
              <a:t>2007</a:t>
            </a:r>
            <a:r>
              <a:rPr lang="zh-CN" altLang="zh-CN" sz="1200" b="1" kern="100" dirty="0">
                <a:ea typeface="楷体" panose="02010609060101010101" pitchFamily="49" charset="-122"/>
                <a:cs typeface="Times New Roman" panose="02020603050405020304" pitchFamily="18" charset="0"/>
              </a:rPr>
              <a:t>届化学工程与工艺专业校友，现为广东工业大学副教授，硕士生导师，广东工业大学</a:t>
            </a:r>
            <a:r>
              <a:rPr lang="en-US" altLang="zh-CN" sz="1200" b="1" kern="100" dirty="0">
                <a:ea typeface="楷体" panose="02010609060101010101" pitchFamily="49" charset="-122"/>
                <a:cs typeface="Times New Roman" panose="02020603050405020304" pitchFamily="18" charset="0"/>
              </a:rPr>
              <a:t>“</a:t>
            </a:r>
            <a:r>
              <a:rPr lang="zh-CN" altLang="zh-CN" sz="1200" b="1" kern="100" dirty="0">
                <a:ea typeface="楷体" panose="02010609060101010101" pitchFamily="49" charset="-122"/>
                <a:cs typeface="Times New Roman" panose="02020603050405020304" pitchFamily="18" charset="0"/>
              </a:rPr>
              <a:t>青年百人计划</a:t>
            </a:r>
            <a:r>
              <a:rPr lang="en-US" altLang="zh-CN" sz="1200" b="1" kern="100" dirty="0">
                <a:ea typeface="楷体" panose="02010609060101010101" pitchFamily="49" charset="-122"/>
                <a:cs typeface="Times New Roman" panose="02020603050405020304" pitchFamily="18" charset="0"/>
              </a:rPr>
              <a:t>”A</a:t>
            </a:r>
            <a:r>
              <a:rPr lang="zh-CN" altLang="zh-CN" sz="1200" b="1" kern="100" dirty="0">
                <a:ea typeface="楷体" panose="02010609060101010101" pitchFamily="49" charset="-122"/>
                <a:cs typeface="Times New Roman" panose="02020603050405020304" pitchFamily="18" charset="0"/>
              </a:rPr>
              <a:t>类引进人才，轻工化工学院化学工程与工艺系系主任。</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22" name="Text Box 10"/>
          <p:cNvSpPr txBox="1">
            <a:spLocks noChangeArrowheads="1"/>
          </p:cNvSpPr>
          <p:nvPr/>
        </p:nvSpPr>
        <p:spPr bwMode="auto">
          <a:xfrm>
            <a:off x="2705100" y="6172200"/>
            <a:ext cx="3657600" cy="946150"/>
          </a:xfrm>
          <a:prstGeom prst="rect">
            <a:avLst/>
          </a:prstGeom>
          <a:solidFill>
            <a:schemeClr val="bg1"/>
          </a:solidFill>
          <a:ln w="9525">
            <a:noFill/>
            <a:miter lim="800000"/>
            <a:headEnd/>
            <a:tailEnd/>
          </a:ln>
          <a:effectLst/>
        </p:spPr>
        <p:txBody>
          <a:bodyPr>
            <a:spAutoFit/>
          </a:bodyPr>
          <a:lstStyle/>
          <a:p>
            <a:pPr algn="ctr">
              <a:defRPr/>
            </a:pPr>
            <a:r>
              <a:rPr lang="en-US" altLang="zh-CN" sz="2800" b="1" dirty="0">
                <a:solidFill>
                  <a:srgbClr val="000066"/>
                </a:solidFill>
                <a:effectLst>
                  <a:outerShdw blurRad="38100" dist="38100" dir="2700000" algn="tl">
                    <a:srgbClr val="C0C0C0"/>
                  </a:outerShdw>
                </a:effectLst>
                <a:latin typeface="Georgia" pitchFamily="18" charset="0"/>
                <a:ea typeface="宋体" pitchFamily="2" charset="-122"/>
              </a:rPr>
              <a:t>Hefei University</a:t>
            </a:r>
          </a:p>
          <a:p>
            <a:pPr algn="ctr">
              <a:defRPr/>
            </a:pPr>
            <a:endParaRPr lang="en-US" altLang="zh-CN" sz="2800" b="1" dirty="0">
              <a:solidFill>
                <a:srgbClr val="000066"/>
              </a:solidFill>
              <a:effectLst>
                <a:outerShdw blurRad="38100" dist="38100" dir="2700000" algn="tl">
                  <a:srgbClr val="C0C0C0"/>
                </a:outerShdw>
              </a:effectLst>
              <a:ea typeface="宋体" pitchFamily="2" charset="-122"/>
            </a:endParaRPr>
          </a:p>
        </p:txBody>
      </p:sp>
      <p:sp>
        <p:nvSpPr>
          <p:cNvPr id="11" name="Rectangle 4"/>
          <p:cNvSpPr>
            <a:spLocks noChangeArrowheads="1"/>
          </p:cNvSpPr>
          <p:nvPr/>
        </p:nvSpPr>
        <p:spPr bwMode="auto">
          <a:xfrm>
            <a:off x="1317625" y="4746624"/>
            <a:ext cx="6858000" cy="968375"/>
          </a:xfrm>
          <a:prstGeom prst="rect">
            <a:avLst/>
          </a:prstGeom>
          <a:solidFill>
            <a:srgbClr val="FFFF99"/>
          </a:solidFill>
          <a:ln w="9525">
            <a:noFill/>
            <a:miter lim="800000"/>
            <a:headEnd/>
            <a:tailEnd/>
          </a:ln>
          <a:effectLst>
            <a:prstShdw prst="shdw17" dist="17961" dir="2700000">
              <a:srgbClr val="FFFF99">
                <a:gamma/>
                <a:shade val="60000"/>
                <a:invGamma/>
              </a:srgbClr>
            </a:prstShdw>
          </a:effectLst>
        </p:spPr>
        <p:txBody>
          <a:bodyPr>
            <a:spAutoFit/>
          </a:bodyPr>
          <a:lstStyle/>
          <a:p>
            <a:pPr eaLnBrk="1" hangingPunct="1">
              <a:lnSpc>
                <a:spcPct val="120000"/>
              </a:lnSpc>
              <a:defRPr/>
            </a:pPr>
            <a:r>
              <a:rPr lang="zh-CN" altLang="en-US" sz="2400" b="1" dirty="0">
                <a:solidFill>
                  <a:srgbClr val="FF0000"/>
                </a:solidFill>
                <a:effectLst>
                  <a:outerShdw blurRad="38100" dist="38100" dir="2700000" algn="tl">
                    <a:srgbClr val="000000"/>
                  </a:outerShdw>
                </a:effectLst>
                <a:latin typeface="黑体" pitchFamily="2" charset="-122"/>
                <a:ea typeface="黑体" pitchFamily="2" charset="-122"/>
              </a:rPr>
              <a:t>现任教师都有在国内外知名大学和著名研究机构学习或工作的经历</a:t>
            </a:r>
          </a:p>
        </p:txBody>
      </p:sp>
      <p:sp>
        <p:nvSpPr>
          <p:cNvPr id="12" name="Rectangle 6"/>
          <p:cNvSpPr>
            <a:spLocks noChangeArrowheads="1"/>
          </p:cNvSpPr>
          <p:nvPr/>
        </p:nvSpPr>
        <p:spPr bwMode="auto">
          <a:xfrm>
            <a:off x="1122973" y="442913"/>
            <a:ext cx="7772400" cy="561975"/>
          </a:xfrm>
          <a:prstGeom prst="rect">
            <a:avLst/>
          </a:prstGeom>
          <a:noFill/>
          <a:ln w="9525">
            <a:noFill/>
            <a:miter lim="800000"/>
            <a:headEnd/>
            <a:tailEnd/>
          </a:ln>
        </p:spPr>
        <p:txBody>
          <a:bodyPr/>
          <a:lstStyle/>
          <a:p>
            <a:pPr algn="ctr"/>
            <a:r>
              <a:rPr lang="zh-CN" altLang="en-US" sz="3800" b="1" dirty="0">
                <a:solidFill>
                  <a:srgbClr val="000066"/>
                </a:solidFill>
                <a:effectLst/>
                <a:ea typeface="黑体" pitchFamily="49" charset="-122"/>
              </a:rPr>
              <a:t>化工专业基本概况</a:t>
            </a:r>
            <a:r>
              <a:rPr lang="en-US" altLang="zh-CN" sz="3800" b="1" dirty="0">
                <a:solidFill>
                  <a:srgbClr val="000066"/>
                </a:solidFill>
                <a:effectLst/>
                <a:ea typeface="黑体" pitchFamily="49" charset="-122"/>
              </a:rPr>
              <a:t>-</a:t>
            </a:r>
            <a:r>
              <a:rPr lang="zh-CN" altLang="en-US" sz="3800" b="1" dirty="0">
                <a:solidFill>
                  <a:srgbClr val="000066"/>
                </a:solidFill>
                <a:effectLst/>
                <a:ea typeface="黑体" pitchFamily="49" charset="-122"/>
              </a:rPr>
              <a:t>高水平师资队伍</a:t>
            </a:r>
          </a:p>
        </p:txBody>
      </p:sp>
      <p:sp>
        <p:nvSpPr>
          <p:cNvPr id="13" name="Line 7"/>
          <p:cNvSpPr>
            <a:spLocks noChangeShapeType="1"/>
          </p:cNvSpPr>
          <p:nvPr/>
        </p:nvSpPr>
        <p:spPr bwMode="auto">
          <a:xfrm>
            <a:off x="1266825" y="1209675"/>
            <a:ext cx="7410450" cy="0"/>
          </a:xfrm>
          <a:prstGeom prst="line">
            <a:avLst/>
          </a:prstGeom>
          <a:noFill/>
          <a:ln w="57150" cmpd="thinThick">
            <a:solidFill>
              <a:srgbClr val="FF0000"/>
            </a:solidFill>
            <a:round/>
            <a:headEnd/>
            <a:tailEnd/>
          </a:ln>
          <a:effectLst/>
        </p:spPr>
        <p:txBody>
          <a:bodyPr/>
          <a:lstStyle/>
          <a:p>
            <a:pPr>
              <a:defRPr/>
            </a:pPr>
            <a:endParaRPr lang="zh-CN" altLang="en-US"/>
          </a:p>
        </p:txBody>
      </p:sp>
      <p:sp>
        <p:nvSpPr>
          <p:cNvPr id="14" name="Line 8"/>
          <p:cNvSpPr>
            <a:spLocks noChangeShapeType="1"/>
          </p:cNvSpPr>
          <p:nvPr/>
        </p:nvSpPr>
        <p:spPr bwMode="auto">
          <a:xfrm>
            <a:off x="1317625" y="4495800"/>
            <a:ext cx="6858000" cy="0"/>
          </a:xfrm>
          <a:prstGeom prst="line">
            <a:avLst/>
          </a:prstGeom>
          <a:noFill/>
          <a:ln w="38100">
            <a:solidFill>
              <a:srgbClr val="FF6600"/>
            </a:solidFill>
            <a:prstDash val="sysDot"/>
            <a:round/>
            <a:headEnd/>
            <a:tailEnd/>
          </a:ln>
          <a:effectLst/>
        </p:spPr>
        <p:txBody>
          <a:bodyPr/>
          <a:lstStyle/>
          <a:p>
            <a:pPr>
              <a:defRPr/>
            </a:pPr>
            <a:endParaRPr lang="zh-CN" altLang="en-US"/>
          </a:p>
        </p:txBody>
      </p:sp>
      <p:sp>
        <p:nvSpPr>
          <p:cNvPr id="15" name="Line 9"/>
          <p:cNvSpPr>
            <a:spLocks noChangeShapeType="1"/>
          </p:cNvSpPr>
          <p:nvPr/>
        </p:nvSpPr>
        <p:spPr bwMode="auto">
          <a:xfrm>
            <a:off x="1317625" y="2133600"/>
            <a:ext cx="6858000" cy="0"/>
          </a:xfrm>
          <a:prstGeom prst="line">
            <a:avLst/>
          </a:prstGeom>
          <a:noFill/>
          <a:ln w="38100">
            <a:solidFill>
              <a:srgbClr val="FF6600"/>
            </a:solidFill>
            <a:prstDash val="sysDot"/>
            <a:round/>
            <a:headEnd/>
            <a:tailEnd/>
          </a:ln>
          <a:effectLst/>
        </p:spPr>
        <p:txBody>
          <a:bodyPr/>
          <a:lstStyle/>
          <a:p>
            <a:pPr>
              <a:defRPr/>
            </a:pPr>
            <a:endParaRPr lang="zh-CN" altLang="en-US"/>
          </a:p>
        </p:txBody>
      </p:sp>
      <p:pic>
        <p:nvPicPr>
          <p:cNvPr id="16" name="Picture 10"/>
          <p:cNvPicPr>
            <a:picLocks noChangeAspect="1" noChangeArrowheads="1"/>
          </p:cNvPicPr>
          <p:nvPr/>
        </p:nvPicPr>
        <p:blipFill>
          <a:blip r:embed="rId3" cstate="print"/>
          <a:srcRect/>
          <a:stretch>
            <a:fillRect/>
          </a:stretch>
        </p:blipFill>
        <p:spPr bwMode="auto">
          <a:xfrm>
            <a:off x="0" y="0"/>
            <a:ext cx="1317625" cy="1385888"/>
          </a:xfrm>
          <a:prstGeom prst="rect">
            <a:avLst/>
          </a:prstGeom>
          <a:noFill/>
          <a:ln w="9525">
            <a:noFill/>
            <a:miter lim="800000"/>
            <a:headEnd/>
            <a:tailEnd/>
          </a:ln>
        </p:spPr>
      </p:pic>
      <p:sp>
        <p:nvSpPr>
          <p:cNvPr id="17" name="TextBox 9"/>
          <p:cNvSpPr txBox="1"/>
          <p:nvPr/>
        </p:nvSpPr>
        <p:spPr>
          <a:xfrm>
            <a:off x="1295400" y="1447800"/>
            <a:ext cx="7344742" cy="830263"/>
          </a:xfrm>
          <a:prstGeom prst="rect">
            <a:avLst/>
          </a:prstGeom>
          <a:noFill/>
        </p:spPr>
        <p:txBody>
          <a:bodyPr wrap="square">
            <a:spAutoFit/>
          </a:bodyPr>
          <a:lstStyle/>
          <a:p>
            <a:pPr>
              <a:defRPr/>
            </a:pPr>
            <a:r>
              <a:rPr lang="zh-CN" altLang="en-US" sz="2400" b="1" dirty="0">
                <a:solidFill>
                  <a:srgbClr val="0000CC"/>
                </a:solidFill>
                <a:effectLst>
                  <a:outerShdw blurRad="38100" dist="38100" dir="2700000" algn="tl">
                    <a:srgbClr val="000000">
                      <a:alpha val="43137"/>
                    </a:srgbClr>
                  </a:outerShdw>
                </a:effectLst>
                <a:latin typeface="Georgia" pitchFamily="18" charset="0"/>
                <a:ea typeface="黑体" pitchFamily="49" charset="-122"/>
              </a:rPr>
              <a:t>在校学生人数</a:t>
            </a:r>
            <a:r>
              <a:rPr lang="zh-CN" altLang="en-US" sz="2400" b="1" dirty="0" smtClean="0">
                <a:solidFill>
                  <a:srgbClr val="0000CC"/>
                </a:solidFill>
                <a:effectLst>
                  <a:outerShdw blurRad="38100" dist="38100" dir="2700000" algn="tl">
                    <a:srgbClr val="000000">
                      <a:alpha val="43137"/>
                    </a:srgbClr>
                  </a:outerShdw>
                </a:effectLst>
                <a:latin typeface="Georgia" pitchFamily="18" charset="0"/>
                <a:ea typeface="黑体" pitchFamily="49" charset="-122"/>
              </a:rPr>
              <a:t>：</a:t>
            </a:r>
            <a:r>
              <a:rPr lang="en-US" altLang="zh-CN" sz="2400" b="1" dirty="0" smtClean="0">
                <a:solidFill>
                  <a:srgbClr val="0000CC"/>
                </a:solidFill>
                <a:effectLst>
                  <a:outerShdw blurRad="38100" dist="38100" dir="2700000" algn="tl">
                    <a:srgbClr val="000000">
                      <a:alpha val="43137"/>
                    </a:srgbClr>
                  </a:outerShdw>
                </a:effectLst>
                <a:latin typeface="Georgia" pitchFamily="18" charset="0"/>
                <a:ea typeface="黑体" pitchFamily="49" charset="-122"/>
              </a:rPr>
              <a:t>354</a:t>
            </a:r>
            <a:r>
              <a:rPr lang="zh-CN" altLang="en-US" sz="2400" b="1" dirty="0" smtClean="0">
                <a:solidFill>
                  <a:srgbClr val="0000CC"/>
                </a:solidFill>
                <a:effectLst>
                  <a:outerShdw blurRad="38100" dist="38100" dir="2700000" algn="tl">
                    <a:srgbClr val="000000">
                      <a:alpha val="43137"/>
                    </a:srgbClr>
                  </a:outerShdw>
                </a:effectLst>
                <a:latin typeface="Georgia" pitchFamily="18" charset="0"/>
                <a:ea typeface="黑体" pitchFamily="49" charset="-122"/>
              </a:rPr>
              <a:t>人，生师比</a:t>
            </a:r>
            <a:r>
              <a:rPr lang="en-US" altLang="zh-CN" sz="2400" b="1" dirty="0" smtClean="0">
                <a:solidFill>
                  <a:srgbClr val="0000CC"/>
                </a:solidFill>
                <a:effectLst>
                  <a:outerShdw blurRad="38100" dist="38100" dir="2700000" algn="tl">
                    <a:srgbClr val="000000">
                      <a:alpha val="43137"/>
                    </a:srgbClr>
                  </a:outerShdw>
                </a:effectLst>
                <a:latin typeface="Georgia" pitchFamily="18" charset="0"/>
                <a:ea typeface="黑体" pitchFamily="49" charset="-122"/>
              </a:rPr>
              <a:t>354/28=12.6</a:t>
            </a:r>
            <a:r>
              <a:rPr lang="zh-CN" altLang="en-US" sz="2400" b="1" dirty="0" smtClean="0">
                <a:solidFill>
                  <a:srgbClr val="0000CC"/>
                </a:solidFill>
                <a:effectLst>
                  <a:outerShdw blurRad="38100" dist="38100" dir="2700000" algn="tl">
                    <a:srgbClr val="000000">
                      <a:alpha val="43137"/>
                    </a:srgbClr>
                  </a:outerShdw>
                </a:effectLst>
                <a:latin typeface="Georgia" pitchFamily="18" charset="0"/>
                <a:ea typeface="黑体" pitchFamily="49" charset="-122"/>
              </a:rPr>
              <a:t>：</a:t>
            </a:r>
            <a:r>
              <a:rPr lang="en-US" altLang="zh-CN" sz="2400" b="1" dirty="0">
                <a:solidFill>
                  <a:srgbClr val="0000CC"/>
                </a:solidFill>
                <a:effectLst>
                  <a:outerShdw blurRad="38100" dist="38100" dir="2700000" algn="tl">
                    <a:srgbClr val="000000">
                      <a:alpha val="43137"/>
                    </a:srgbClr>
                  </a:outerShdw>
                </a:effectLst>
                <a:latin typeface="Georgia" pitchFamily="18" charset="0"/>
                <a:ea typeface="黑体" pitchFamily="49" charset="-122"/>
              </a:rPr>
              <a:t>1</a:t>
            </a:r>
          </a:p>
          <a:p>
            <a:pPr>
              <a:defRPr/>
            </a:pPr>
            <a:endParaRPr lang="zh-CN" altLang="en-US" sz="2400" b="1" dirty="0">
              <a:effectLst>
                <a:outerShdw blurRad="38100" dist="38100" dir="2700000" algn="tl">
                  <a:srgbClr val="000000">
                    <a:alpha val="43137"/>
                  </a:srgbClr>
                </a:outerShdw>
              </a:effectLst>
              <a:latin typeface="Georgia" pitchFamily="18" charset="0"/>
              <a:ea typeface="黑体" pitchFamily="49" charset="-122"/>
            </a:endParaRPr>
          </a:p>
        </p:txBody>
      </p:sp>
      <p:sp>
        <p:nvSpPr>
          <p:cNvPr id="18" name="矩形 17"/>
          <p:cNvSpPr/>
          <p:nvPr/>
        </p:nvSpPr>
        <p:spPr>
          <a:xfrm>
            <a:off x="1105388" y="2574925"/>
            <a:ext cx="7632700" cy="1570037"/>
          </a:xfrm>
          <a:prstGeom prst="rect">
            <a:avLst/>
          </a:prstGeom>
        </p:spPr>
        <p:txBody>
          <a:bodyPr>
            <a:spAutoFit/>
          </a:bodyPr>
          <a:lstStyle/>
          <a:p>
            <a:pPr>
              <a:defRPr/>
            </a:pPr>
            <a:r>
              <a:rPr lang="zh-CN" altLang="en-US" sz="2400" b="1" dirty="0">
                <a:solidFill>
                  <a:srgbClr val="000000"/>
                </a:solidFill>
                <a:effectLst>
                  <a:outerShdw blurRad="38100" dist="38100" dir="2700000" algn="tl">
                    <a:srgbClr val="000000">
                      <a:alpha val="43137"/>
                    </a:srgbClr>
                  </a:outerShdw>
                </a:effectLst>
                <a:latin typeface="Georgia" pitchFamily="18" charset="0"/>
                <a:ea typeface="黑体" pitchFamily="49" charset="-122"/>
              </a:rPr>
              <a:t>专任教师：</a:t>
            </a:r>
            <a:r>
              <a:rPr lang="en-US" altLang="zh-CN" sz="2400" b="1" dirty="0">
                <a:solidFill>
                  <a:srgbClr val="000000"/>
                </a:solidFill>
                <a:effectLst>
                  <a:outerShdw blurRad="38100" dist="38100" dir="2700000" algn="tl">
                    <a:srgbClr val="000000">
                      <a:alpha val="43137"/>
                    </a:srgbClr>
                  </a:outerShdw>
                </a:effectLst>
                <a:latin typeface="Georgia" pitchFamily="18" charset="0"/>
                <a:ea typeface="黑体" pitchFamily="49" charset="-122"/>
              </a:rPr>
              <a:t>28</a:t>
            </a:r>
            <a:r>
              <a:rPr lang="zh-CN" altLang="en-US" sz="2400" b="1" dirty="0">
                <a:solidFill>
                  <a:srgbClr val="000000"/>
                </a:solidFill>
                <a:effectLst>
                  <a:outerShdw blurRad="38100" dist="38100" dir="2700000" algn="tl">
                    <a:srgbClr val="000000">
                      <a:alpha val="43137"/>
                    </a:srgbClr>
                  </a:outerShdw>
                </a:effectLst>
                <a:latin typeface="Georgia" pitchFamily="18" charset="0"/>
                <a:ea typeface="黑体" pitchFamily="49" charset="-122"/>
              </a:rPr>
              <a:t>人       </a:t>
            </a:r>
            <a:r>
              <a:rPr lang="zh-CN" altLang="en-US" sz="2400" b="1" dirty="0">
                <a:solidFill>
                  <a:srgbClr val="0000CC"/>
                </a:solidFill>
                <a:effectLst>
                  <a:outerShdw blurRad="38100" dist="38100" dir="2700000" algn="tl">
                    <a:srgbClr val="000000">
                      <a:alpha val="43137"/>
                    </a:srgbClr>
                  </a:outerShdw>
                </a:effectLst>
                <a:latin typeface="Georgia" pitchFamily="18" charset="0"/>
                <a:ea typeface="黑体" pitchFamily="49" charset="-122"/>
              </a:rPr>
              <a:t>百分比 </a:t>
            </a:r>
            <a:r>
              <a:rPr lang="zh-CN" altLang="en-US" sz="2400" b="1" dirty="0">
                <a:solidFill>
                  <a:srgbClr val="000000"/>
                </a:solidFill>
                <a:effectLst>
                  <a:outerShdw blurRad="38100" dist="38100" dir="2700000" algn="tl">
                    <a:srgbClr val="000000">
                      <a:alpha val="43137"/>
                    </a:srgbClr>
                  </a:outerShdw>
                </a:effectLst>
                <a:latin typeface="Georgia" pitchFamily="18" charset="0"/>
                <a:ea typeface="黑体" pitchFamily="49" charset="-122"/>
              </a:rPr>
              <a:t>                                 </a:t>
            </a:r>
            <a:r>
              <a:rPr lang="zh-CN" altLang="en-US" sz="2400" b="1" dirty="0">
                <a:solidFill>
                  <a:srgbClr val="0000CC"/>
                </a:solidFill>
                <a:effectLst>
                  <a:outerShdw blurRad="38100" dist="38100" dir="2700000" algn="tl">
                    <a:srgbClr val="000000">
                      <a:alpha val="43137"/>
                    </a:srgbClr>
                  </a:outerShdw>
                </a:effectLst>
                <a:latin typeface="Georgia" pitchFamily="18" charset="0"/>
                <a:ea typeface="黑体" pitchFamily="49" charset="-122"/>
              </a:rPr>
              <a:t>百分比</a:t>
            </a:r>
            <a:endParaRPr lang="en-US" altLang="zh-CN" sz="2400" b="1" dirty="0">
              <a:solidFill>
                <a:srgbClr val="0000CC"/>
              </a:solidFill>
              <a:effectLst>
                <a:outerShdw blurRad="38100" dist="38100" dir="2700000" algn="tl">
                  <a:srgbClr val="000000">
                    <a:alpha val="43137"/>
                  </a:srgbClr>
                </a:outerShdw>
              </a:effectLst>
              <a:latin typeface="Georgia" pitchFamily="18" charset="0"/>
              <a:ea typeface="黑体" pitchFamily="49" charset="-122"/>
            </a:endParaRPr>
          </a:p>
          <a:p>
            <a:pPr>
              <a:defRPr/>
            </a:pPr>
            <a:r>
              <a:rPr lang="zh-CN" altLang="en-US" sz="2400" b="1" dirty="0">
                <a:solidFill>
                  <a:srgbClr val="000000"/>
                </a:solidFill>
                <a:effectLst>
                  <a:outerShdw blurRad="38100" dist="38100" dir="2700000" algn="tl">
                    <a:srgbClr val="000000">
                      <a:alpha val="43137"/>
                    </a:srgbClr>
                  </a:outerShdw>
                </a:effectLst>
                <a:latin typeface="Georgia" pitchFamily="18" charset="0"/>
                <a:ea typeface="黑体" pitchFamily="49" charset="-122"/>
              </a:rPr>
              <a:t>其中：博士  </a:t>
            </a:r>
            <a:r>
              <a:rPr lang="en-US" altLang="zh-CN" sz="2400" b="1" dirty="0">
                <a:solidFill>
                  <a:srgbClr val="000000"/>
                </a:solidFill>
                <a:effectLst>
                  <a:outerShdw blurRad="38100" dist="38100" dir="2700000" algn="tl">
                    <a:srgbClr val="000000">
                      <a:alpha val="43137"/>
                    </a:srgbClr>
                  </a:outerShdw>
                </a:effectLst>
                <a:latin typeface="Georgia" pitchFamily="18" charset="0"/>
                <a:ea typeface="黑体" pitchFamily="49" charset="-122"/>
              </a:rPr>
              <a:t>19 </a:t>
            </a:r>
            <a:r>
              <a:rPr lang="zh-CN" altLang="en-US" sz="2400" b="1" dirty="0">
                <a:solidFill>
                  <a:srgbClr val="000000"/>
                </a:solidFill>
                <a:effectLst>
                  <a:outerShdw blurRad="38100" dist="38100" dir="2700000" algn="tl">
                    <a:srgbClr val="000000">
                      <a:alpha val="43137"/>
                    </a:srgbClr>
                  </a:outerShdw>
                </a:effectLst>
                <a:latin typeface="Georgia" pitchFamily="18" charset="0"/>
                <a:ea typeface="黑体" pitchFamily="49" charset="-122"/>
              </a:rPr>
              <a:t>人     </a:t>
            </a:r>
            <a:r>
              <a:rPr lang="en-US" altLang="zh-CN" sz="2400" b="1" dirty="0">
                <a:solidFill>
                  <a:srgbClr val="FF0000"/>
                </a:solidFill>
                <a:effectLst>
                  <a:outerShdw blurRad="38100" dist="38100" dir="2700000" algn="tl">
                    <a:srgbClr val="000000">
                      <a:alpha val="43137"/>
                    </a:srgbClr>
                  </a:outerShdw>
                </a:effectLst>
                <a:latin typeface="Georgia" pitchFamily="18" charset="0"/>
                <a:ea typeface="黑体" pitchFamily="49" charset="-122"/>
              </a:rPr>
              <a:t>67.9%</a:t>
            </a:r>
            <a:r>
              <a:rPr lang="en-US" altLang="zh-CN" sz="2400" b="1" dirty="0">
                <a:solidFill>
                  <a:srgbClr val="000000"/>
                </a:solidFill>
                <a:effectLst>
                  <a:outerShdw blurRad="38100" dist="38100" dir="2700000" algn="tl">
                    <a:srgbClr val="000000">
                      <a:alpha val="43137"/>
                    </a:srgbClr>
                  </a:outerShdw>
                </a:effectLst>
                <a:latin typeface="Georgia" pitchFamily="18" charset="0"/>
                <a:ea typeface="黑体" pitchFamily="49" charset="-122"/>
              </a:rPr>
              <a:t>        </a:t>
            </a:r>
            <a:r>
              <a:rPr lang="zh-CN" altLang="en-US" sz="2400" b="1" dirty="0">
                <a:solidFill>
                  <a:srgbClr val="000000"/>
                </a:solidFill>
                <a:effectLst>
                  <a:outerShdw blurRad="38100" dist="38100" dir="2700000" algn="tl">
                    <a:srgbClr val="000000">
                      <a:alpha val="43137"/>
                    </a:srgbClr>
                  </a:outerShdw>
                </a:effectLst>
                <a:latin typeface="Georgia" pitchFamily="18" charset="0"/>
                <a:ea typeface="黑体" pitchFamily="49" charset="-122"/>
              </a:rPr>
              <a:t>教授      </a:t>
            </a:r>
            <a:r>
              <a:rPr lang="en-US" altLang="zh-CN" sz="2400" b="1" dirty="0">
                <a:solidFill>
                  <a:srgbClr val="000000"/>
                </a:solidFill>
                <a:effectLst>
                  <a:outerShdw blurRad="38100" dist="38100" dir="2700000" algn="tl">
                    <a:srgbClr val="000000">
                      <a:alpha val="43137"/>
                    </a:srgbClr>
                  </a:outerShdw>
                </a:effectLst>
                <a:latin typeface="Georgia" pitchFamily="18" charset="0"/>
                <a:ea typeface="黑体" pitchFamily="49" charset="-122"/>
              </a:rPr>
              <a:t>13</a:t>
            </a:r>
            <a:r>
              <a:rPr lang="zh-CN" altLang="en-US" sz="2400" b="1" dirty="0">
                <a:solidFill>
                  <a:srgbClr val="000000"/>
                </a:solidFill>
                <a:effectLst>
                  <a:outerShdw blurRad="38100" dist="38100" dir="2700000" algn="tl">
                    <a:srgbClr val="000000">
                      <a:alpha val="43137"/>
                    </a:srgbClr>
                  </a:outerShdw>
                </a:effectLst>
                <a:latin typeface="Georgia" pitchFamily="18" charset="0"/>
                <a:ea typeface="黑体" pitchFamily="49" charset="-122"/>
              </a:rPr>
              <a:t>人    </a:t>
            </a:r>
            <a:r>
              <a:rPr lang="en-US" altLang="zh-CN" sz="2400" b="1" dirty="0">
                <a:solidFill>
                  <a:srgbClr val="000000"/>
                </a:solidFill>
                <a:effectLst>
                  <a:outerShdw blurRad="38100" dist="38100" dir="2700000" algn="tl">
                    <a:srgbClr val="000000">
                      <a:alpha val="43137"/>
                    </a:srgbClr>
                  </a:outerShdw>
                </a:effectLst>
                <a:latin typeface="Georgia" pitchFamily="18" charset="0"/>
                <a:ea typeface="黑体" pitchFamily="49" charset="-122"/>
              </a:rPr>
              <a:t>46.5%</a:t>
            </a:r>
          </a:p>
          <a:p>
            <a:pPr>
              <a:defRPr/>
            </a:pPr>
            <a:r>
              <a:rPr lang="en-US" altLang="zh-CN" sz="2400" b="1" dirty="0">
                <a:solidFill>
                  <a:srgbClr val="000000"/>
                </a:solidFill>
                <a:effectLst>
                  <a:outerShdw blurRad="38100" dist="38100" dir="2700000" algn="tl">
                    <a:srgbClr val="000000">
                      <a:alpha val="43137"/>
                    </a:srgbClr>
                  </a:outerShdw>
                </a:effectLst>
                <a:latin typeface="Georgia" pitchFamily="18" charset="0"/>
                <a:ea typeface="黑体" pitchFamily="49" charset="-122"/>
              </a:rPr>
              <a:t>            </a:t>
            </a:r>
            <a:r>
              <a:rPr lang="zh-CN" altLang="en-US" sz="2400" b="1" dirty="0">
                <a:solidFill>
                  <a:srgbClr val="000000"/>
                </a:solidFill>
                <a:effectLst>
                  <a:outerShdw blurRad="38100" dist="38100" dir="2700000" algn="tl">
                    <a:srgbClr val="000000">
                      <a:alpha val="43137"/>
                    </a:srgbClr>
                  </a:outerShdw>
                </a:effectLst>
                <a:latin typeface="Georgia" pitchFamily="18" charset="0"/>
                <a:ea typeface="黑体" pitchFamily="49" charset="-122"/>
              </a:rPr>
              <a:t>硕士  </a:t>
            </a:r>
            <a:r>
              <a:rPr lang="en-US" altLang="zh-CN" sz="2400" b="1" dirty="0">
                <a:solidFill>
                  <a:srgbClr val="000000"/>
                </a:solidFill>
                <a:effectLst>
                  <a:outerShdw blurRad="38100" dist="38100" dir="2700000" algn="tl">
                    <a:srgbClr val="000000">
                      <a:alpha val="43137"/>
                    </a:srgbClr>
                  </a:outerShdw>
                </a:effectLst>
                <a:latin typeface="Georgia" pitchFamily="18" charset="0"/>
                <a:ea typeface="黑体" pitchFamily="49" charset="-122"/>
              </a:rPr>
              <a:t>7</a:t>
            </a:r>
            <a:r>
              <a:rPr lang="zh-CN" altLang="en-US" sz="2400" b="1" dirty="0">
                <a:solidFill>
                  <a:srgbClr val="000000"/>
                </a:solidFill>
                <a:effectLst>
                  <a:outerShdw blurRad="38100" dist="38100" dir="2700000" algn="tl">
                    <a:srgbClr val="000000">
                      <a:alpha val="43137"/>
                    </a:srgbClr>
                  </a:outerShdw>
                </a:effectLst>
                <a:latin typeface="Georgia" pitchFamily="18" charset="0"/>
                <a:ea typeface="黑体" pitchFamily="49" charset="-122"/>
              </a:rPr>
              <a:t>人         </a:t>
            </a:r>
            <a:r>
              <a:rPr lang="en-US" altLang="zh-CN" sz="2400" b="1" dirty="0">
                <a:solidFill>
                  <a:srgbClr val="FF0000"/>
                </a:solidFill>
                <a:effectLst>
                  <a:outerShdw blurRad="38100" dist="38100" dir="2700000" algn="tl">
                    <a:srgbClr val="000000">
                      <a:alpha val="43137"/>
                    </a:srgbClr>
                  </a:outerShdw>
                </a:effectLst>
                <a:latin typeface="Georgia" pitchFamily="18" charset="0"/>
                <a:ea typeface="黑体" pitchFamily="49" charset="-122"/>
              </a:rPr>
              <a:t>25%</a:t>
            </a:r>
            <a:r>
              <a:rPr lang="zh-CN" altLang="en-US" sz="2400" b="1" dirty="0">
                <a:solidFill>
                  <a:srgbClr val="FF0000"/>
                </a:solidFill>
                <a:effectLst>
                  <a:outerShdw blurRad="38100" dist="38100" dir="2700000" algn="tl">
                    <a:srgbClr val="000000">
                      <a:alpha val="43137"/>
                    </a:srgbClr>
                  </a:outerShdw>
                </a:effectLst>
                <a:latin typeface="Georgia" pitchFamily="18" charset="0"/>
                <a:ea typeface="黑体" pitchFamily="49" charset="-122"/>
              </a:rPr>
              <a:t>           </a:t>
            </a:r>
            <a:r>
              <a:rPr lang="zh-CN" altLang="en-US" sz="2400" b="1" dirty="0">
                <a:solidFill>
                  <a:srgbClr val="000000"/>
                </a:solidFill>
                <a:effectLst>
                  <a:outerShdw blurRad="38100" dist="38100" dir="2700000" algn="tl">
                    <a:srgbClr val="000000">
                      <a:alpha val="43137"/>
                    </a:srgbClr>
                  </a:outerShdw>
                </a:effectLst>
                <a:latin typeface="Georgia" pitchFamily="18" charset="0"/>
                <a:ea typeface="黑体" pitchFamily="49" charset="-122"/>
              </a:rPr>
              <a:t>副教授  </a:t>
            </a:r>
            <a:r>
              <a:rPr lang="en-US" altLang="zh-CN" sz="2400" b="1" dirty="0">
                <a:solidFill>
                  <a:srgbClr val="000000"/>
                </a:solidFill>
                <a:effectLst>
                  <a:outerShdw blurRad="38100" dist="38100" dir="2700000" algn="tl">
                    <a:srgbClr val="000000">
                      <a:alpha val="43137"/>
                    </a:srgbClr>
                  </a:outerShdw>
                </a:effectLst>
                <a:latin typeface="Georgia" pitchFamily="18" charset="0"/>
                <a:ea typeface="黑体" pitchFamily="49" charset="-122"/>
              </a:rPr>
              <a:t>6 </a:t>
            </a:r>
            <a:r>
              <a:rPr lang="zh-CN" altLang="en-US" sz="2400" b="1" dirty="0">
                <a:solidFill>
                  <a:srgbClr val="000000"/>
                </a:solidFill>
                <a:effectLst>
                  <a:outerShdw blurRad="38100" dist="38100" dir="2700000" algn="tl">
                    <a:srgbClr val="000000">
                      <a:alpha val="43137"/>
                    </a:srgbClr>
                  </a:outerShdw>
                </a:effectLst>
                <a:latin typeface="Georgia" pitchFamily="18" charset="0"/>
                <a:ea typeface="黑体" pitchFamily="49" charset="-122"/>
              </a:rPr>
              <a:t>人     </a:t>
            </a:r>
            <a:r>
              <a:rPr lang="en-US" altLang="zh-CN" sz="2400" b="1" dirty="0">
                <a:solidFill>
                  <a:srgbClr val="000000"/>
                </a:solidFill>
                <a:effectLst>
                  <a:outerShdw blurRad="38100" dist="38100" dir="2700000" algn="tl">
                    <a:srgbClr val="000000">
                      <a:alpha val="43137"/>
                    </a:srgbClr>
                  </a:outerShdw>
                </a:effectLst>
                <a:latin typeface="Georgia" pitchFamily="18" charset="0"/>
                <a:ea typeface="黑体" pitchFamily="49" charset="-122"/>
              </a:rPr>
              <a:t>21.4%</a:t>
            </a:r>
            <a:r>
              <a:rPr lang="zh-CN" altLang="en-US" sz="2400" b="1" dirty="0">
                <a:solidFill>
                  <a:srgbClr val="000000"/>
                </a:solidFill>
                <a:effectLst>
                  <a:outerShdw blurRad="38100" dist="38100" dir="2700000" algn="tl">
                    <a:srgbClr val="000000">
                      <a:alpha val="43137"/>
                    </a:srgbClr>
                  </a:outerShdw>
                </a:effectLst>
                <a:latin typeface="Georgia" pitchFamily="18" charset="0"/>
                <a:ea typeface="黑体" pitchFamily="49" charset="-122"/>
              </a:rPr>
              <a:t>   </a:t>
            </a:r>
            <a:endParaRPr lang="en-US" altLang="zh-CN" sz="2400" b="1" dirty="0">
              <a:solidFill>
                <a:srgbClr val="000000"/>
              </a:solidFill>
              <a:effectLst>
                <a:outerShdw blurRad="38100" dist="38100" dir="2700000" algn="tl">
                  <a:srgbClr val="000000">
                    <a:alpha val="43137"/>
                  </a:srgbClr>
                </a:outerShdw>
              </a:effectLst>
              <a:latin typeface="Georgia" pitchFamily="18" charset="0"/>
              <a:ea typeface="黑体" pitchFamily="49" charset="-122"/>
            </a:endParaRPr>
          </a:p>
          <a:p>
            <a:pPr>
              <a:defRPr/>
            </a:pPr>
            <a:r>
              <a:rPr lang="en-US" altLang="zh-CN" sz="2400" b="1" dirty="0">
                <a:solidFill>
                  <a:srgbClr val="000000"/>
                </a:solidFill>
                <a:effectLst>
                  <a:outerShdw blurRad="38100" dist="38100" dir="2700000" algn="tl">
                    <a:srgbClr val="000000">
                      <a:alpha val="43137"/>
                    </a:srgbClr>
                  </a:outerShdw>
                </a:effectLst>
                <a:latin typeface="Georgia" pitchFamily="18" charset="0"/>
                <a:ea typeface="黑体" pitchFamily="49" charset="-122"/>
              </a:rPr>
              <a:t>            </a:t>
            </a:r>
            <a:r>
              <a:rPr lang="zh-CN" altLang="en-US" sz="2400" b="1" dirty="0">
                <a:solidFill>
                  <a:srgbClr val="000000"/>
                </a:solidFill>
                <a:effectLst>
                  <a:outerShdw blurRad="38100" dist="38100" dir="2700000" algn="tl">
                    <a:srgbClr val="000000">
                      <a:alpha val="43137"/>
                    </a:srgbClr>
                  </a:outerShdw>
                </a:effectLst>
                <a:latin typeface="Georgia" pitchFamily="18" charset="0"/>
                <a:ea typeface="黑体" pitchFamily="49" charset="-122"/>
              </a:rPr>
              <a:t>学士  </a:t>
            </a:r>
            <a:r>
              <a:rPr lang="en-US" altLang="zh-CN" sz="2400" b="1" dirty="0">
                <a:solidFill>
                  <a:srgbClr val="000000"/>
                </a:solidFill>
                <a:effectLst>
                  <a:outerShdw blurRad="38100" dist="38100" dir="2700000" algn="tl">
                    <a:srgbClr val="000000">
                      <a:alpha val="43137"/>
                    </a:srgbClr>
                  </a:outerShdw>
                </a:effectLst>
                <a:latin typeface="Georgia" pitchFamily="18" charset="0"/>
                <a:ea typeface="黑体" pitchFamily="49" charset="-122"/>
              </a:rPr>
              <a:t>2</a:t>
            </a:r>
            <a:r>
              <a:rPr lang="zh-CN" altLang="en-US" sz="2400" b="1" dirty="0">
                <a:solidFill>
                  <a:srgbClr val="000000"/>
                </a:solidFill>
                <a:effectLst>
                  <a:outerShdw blurRad="38100" dist="38100" dir="2700000" algn="tl">
                    <a:srgbClr val="000000">
                      <a:alpha val="43137"/>
                    </a:srgbClr>
                  </a:outerShdw>
                </a:effectLst>
                <a:latin typeface="Georgia" pitchFamily="18" charset="0"/>
                <a:ea typeface="黑体" pitchFamily="49" charset="-122"/>
              </a:rPr>
              <a:t>人         </a:t>
            </a:r>
            <a:r>
              <a:rPr lang="en-US" altLang="zh-CN" sz="2400" b="1" dirty="0">
                <a:solidFill>
                  <a:srgbClr val="000000"/>
                </a:solidFill>
                <a:effectLst>
                  <a:outerShdw blurRad="38100" dist="38100" dir="2700000" algn="tl">
                    <a:srgbClr val="000000">
                      <a:alpha val="43137"/>
                    </a:srgbClr>
                  </a:outerShdw>
                </a:effectLst>
                <a:latin typeface="Georgia" pitchFamily="18" charset="0"/>
                <a:ea typeface="黑体" pitchFamily="49" charset="-122"/>
              </a:rPr>
              <a:t>7.1%          </a:t>
            </a:r>
            <a:r>
              <a:rPr lang="zh-CN" altLang="en-US" sz="2400" b="1" dirty="0">
                <a:solidFill>
                  <a:srgbClr val="000000"/>
                </a:solidFill>
                <a:effectLst>
                  <a:outerShdw blurRad="38100" dist="38100" dir="2700000" algn="tl">
                    <a:srgbClr val="000000">
                      <a:alpha val="43137"/>
                    </a:srgbClr>
                  </a:outerShdw>
                </a:effectLst>
                <a:latin typeface="Georgia" pitchFamily="18" charset="0"/>
                <a:ea typeface="黑体" pitchFamily="49" charset="-122"/>
              </a:rPr>
              <a:t>中级      </a:t>
            </a:r>
            <a:r>
              <a:rPr lang="en-US" altLang="zh-CN" sz="2400" b="1" dirty="0">
                <a:solidFill>
                  <a:srgbClr val="000000"/>
                </a:solidFill>
                <a:effectLst>
                  <a:outerShdw blurRad="38100" dist="38100" dir="2700000" algn="tl">
                    <a:srgbClr val="000000">
                      <a:alpha val="43137"/>
                    </a:srgbClr>
                  </a:outerShdw>
                </a:effectLst>
                <a:latin typeface="Georgia" pitchFamily="18" charset="0"/>
                <a:ea typeface="黑体" pitchFamily="49" charset="-122"/>
              </a:rPr>
              <a:t>9</a:t>
            </a:r>
            <a:r>
              <a:rPr lang="zh-CN" altLang="en-US" sz="2400" b="1" dirty="0">
                <a:solidFill>
                  <a:srgbClr val="000000"/>
                </a:solidFill>
                <a:effectLst>
                  <a:outerShdw blurRad="38100" dist="38100" dir="2700000" algn="tl">
                    <a:srgbClr val="000000">
                      <a:alpha val="43137"/>
                    </a:srgbClr>
                  </a:outerShdw>
                </a:effectLst>
                <a:latin typeface="Georgia" pitchFamily="18" charset="0"/>
                <a:ea typeface="黑体" pitchFamily="49" charset="-122"/>
              </a:rPr>
              <a:t>人      </a:t>
            </a:r>
            <a:r>
              <a:rPr lang="en-US" altLang="zh-CN" sz="2400" b="1" dirty="0">
                <a:solidFill>
                  <a:srgbClr val="000000"/>
                </a:solidFill>
                <a:effectLst>
                  <a:outerShdw blurRad="38100" dist="38100" dir="2700000" algn="tl">
                    <a:srgbClr val="000000">
                      <a:alpha val="43137"/>
                    </a:srgbClr>
                  </a:outerShdw>
                </a:effectLst>
                <a:latin typeface="Georgia" pitchFamily="18" charset="0"/>
                <a:ea typeface="黑体" pitchFamily="49" charset="-122"/>
              </a:rPr>
              <a:t>32.1%</a:t>
            </a:r>
            <a:endParaRPr lang="zh-CN" altLang="en-US" sz="2400" b="1" dirty="0">
              <a:solidFill>
                <a:srgbClr val="000000"/>
              </a:solidFill>
              <a:effectLst>
                <a:outerShdw blurRad="38100" dist="38100" dir="2700000" algn="tl">
                  <a:srgbClr val="000000">
                    <a:alpha val="43137"/>
                  </a:srgbClr>
                </a:outerShdw>
              </a:effectLst>
              <a:latin typeface="Georgia" pitchFamily="18" charset="0"/>
              <a:ea typeface="黑体" pitchFamily="49" charset="-122"/>
            </a:endParaRPr>
          </a:p>
        </p:txBody>
      </p:sp>
    </p:spTree>
    <p:extLst>
      <p:ext uri="{BB962C8B-B14F-4D97-AF65-F5344CB8AC3E}">
        <p14:creationId xmlns:p14="http://schemas.microsoft.com/office/powerpoint/2010/main" val="2037768510"/>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9" name="Line 7"/>
          <p:cNvSpPr>
            <a:spLocks noChangeShapeType="1"/>
          </p:cNvSpPr>
          <p:nvPr/>
        </p:nvSpPr>
        <p:spPr bwMode="auto">
          <a:xfrm>
            <a:off x="4267200" y="1371600"/>
            <a:ext cx="0" cy="4495800"/>
          </a:xfrm>
          <a:prstGeom prst="line">
            <a:avLst/>
          </a:prstGeom>
          <a:noFill/>
          <a:ln w="34925">
            <a:solidFill>
              <a:srgbClr val="FF6600"/>
            </a:solidFill>
            <a:prstDash val="sysDot"/>
            <a:round/>
            <a:headEnd/>
            <a:tailEnd/>
          </a:ln>
          <a:effectLst/>
        </p:spPr>
        <p:txBody>
          <a:bodyPr/>
          <a:lstStyle/>
          <a:p>
            <a:pPr>
              <a:defRPr/>
            </a:pPr>
            <a:endParaRPr lang="zh-CN" altLang="en-US"/>
          </a:p>
        </p:txBody>
      </p:sp>
      <p:sp>
        <p:nvSpPr>
          <p:cNvPr id="16387" name="Rectangle 3"/>
          <p:cNvSpPr>
            <a:spLocks noGrp="1" noChangeArrowheads="1"/>
          </p:cNvSpPr>
          <p:nvPr>
            <p:ph type="body" idx="4294967295"/>
          </p:nvPr>
        </p:nvSpPr>
        <p:spPr>
          <a:xfrm>
            <a:off x="304800" y="1524000"/>
            <a:ext cx="3962400" cy="4830763"/>
          </a:xfrm>
          <a:noFill/>
        </p:spPr>
        <p:txBody>
          <a:bodyPr/>
          <a:lstStyle/>
          <a:p>
            <a:pPr>
              <a:buFontTx/>
              <a:buNone/>
            </a:pPr>
            <a:r>
              <a:rPr lang="zh-CN" altLang="en-US" sz="2800" b="1">
                <a:ea typeface="黑体" pitchFamily="49" charset="-122"/>
              </a:rPr>
              <a:t>第一学年：</a:t>
            </a:r>
          </a:p>
          <a:p>
            <a:pPr>
              <a:lnSpc>
                <a:spcPct val="115000"/>
              </a:lnSpc>
            </a:pPr>
            <a:r>
              <a:rPr lang="zh-CN" altLang="en-US" sz="2200" b="1">
                <a:ea typeface="黑体" pitchFamily="49" charset="-122"/>
              </a:rPr>
              <a:t>基础课程（无机、数学、物理、基础实验</a:t>
            </a:r>
            <a:r>
              <a:rPr lang="en-US" altLang="zh-CN" sz="2200" b="1">
                <a:ea typeface="黑体" pitchFamily="49" charset="-122"/>
              </a:rPr>
              <a:t>---</a:t>
            </a:r>
            <a:r>
              <a:rPr lang="zh-CN" altLang="en-US" sz="2200" b="1">
                <a:ea typeface="黑体" pitchFamily="49" charset="-122"/>
              </a:rPr>
              <a:t>）</a:t>
            </a:r>
          </a:p>
          <a:p>
            <a:pPr>
              <a:lnSpc>
                <a:spcPct val="115000"/>
              </a:lnSpc>
            </a:pPr>
            <a:endParaRPr lang="zh-CN" altLang="en-US" sz="2200" b="1">
              <a:ea typeface="黑体" pitchFamily="49" charset="-122"/>
            </a:endParaRPr>
          </a:p>
          <a:p>
            <a:pPr>
              <a:buFontTx/>
              <a:buNone/>
            </a:pPr>
            <a:endParaRPr lang="zh-CN" altLang="en-US" sz="2200" b="1">
              <a:ea typeface="黑体" pitchFamily="49" charset="-122"/>
            </a:endParaRPr>
          </a:p>
          <a:p>
            <a:pPr>
              <a:buFontTx/>
              <a:buNone/>
            </a:pPr>
            <a:r>
              <a:rPr lang="zh-CN" altLang="en-US" sz="2800" b="1">
                <a:ea typeface="黑体" pitchFamily="49" charset="-122"/>
              </a:rPr>
              <a:t>第二学年：</a:t>
            </a:r>
          </a:p>
          <a:p>
            <a:pPr>
              <a:lnSpc>
                <a:spcPct val="115000"/>
              </a:lnSpc>
            </a:pPr>
            <a:r>
              <a:rPr lang="zh-CN" altLang="en-US" sz="2200" b="1">
                <a:ea typeface="黑体" pitchFamily="49" charset="-122"/>
              </a:rPr>
              <a:t>专业基础（物化、有机、分析、单元操作、专业基础实验</a:t>
            </a:r>
            <a:r>
              <a:rPr lang="en-US" altLang="zh-CN" sz="2200" b="1">
                <a:ea typeface="黑体" pitchFamily="49" charset="-122"/>
              </a:rPr>
              <a:t>---</a:t>
            </a:r>
            <a:r>
              <a:rPr lang="zh-CN" altLang="en-US" sz="2200" b="1">
                <a:ea typeface="黑体" pitchFamily="49" charset="-122"/>
              </a:rPr>
              <a:t>）</a:t>
            </a:r>
          </a:p>
        </p:txBody>
      </p:sp>
      <p:sp>
        <p:nvSpPr>
          <p:cNvPr id="16388" name="Text Box 4"/>
          <p:cNvSpPr txBox="1">
            <a:spLocks noChangeArrowheads="1"/>
          </p:cNvSpPr>
          <p:nvPr/>
        </p:nvSpPr>
        <p:spPr bwMode="auto">
          <a:xfrm>
            <a:off x="4419600" y="1524000"/>
            <a:ext cx="4391025" cy="3949700"/>
          </a:xfrm>
          <a:prstGeom prst="rect">
            <a:avLst/>
          </a:prstGeom>
          <a:noFill/>
          <a:ln w="9525">
            <a:noFill/>
            <a:miter lim="800000"/>
            <a:headEnd/>
            <a:tailEnd/>
          </a:ln>
        </p:spPr>
        <p:txBody>
          <a:bodyPr>
            <a:spAutoFit/>
          </a:bodyPr>
          <a:lstStyle/>
          <a:p>
            <a:pPr marL="512763" indent="-512763">
              <a:spcBef>
                <a:spcPct val="20000"/>
              </a:spcBef>
            </a:pPr>
            <a:r>
              <a:rPr lang="zh-CN" altLang="en-US" sz="2800" b="1" dirty="0">
                <a:solidFill>
                  <a:srgbClr val="000066"/>
                </a:solidFill>
                <a:effectLst/>
                <a:ea typeface="黑体" pitchFamily="49" charset="-122"/>
              </a:rPr>
              <a:t>第三学年：</a:t>
            </a:r>
            <a:endParaRPr lang="en-US" altLang="zh-CN" sz="2800" b="1" dirty="0">
              <a:solidFill>
                <a:srgbClr val="000066"/>
              </a:solidFill>
              <a:effectLst/>
              <a:ea typeface="黑体" pitchFamily="49" charset="-122"/>
            </a:endParaRPr>
          </a:p>
          <a:p>
            <a:pPr marL="512763" indent="-512763">
              <a:lnSpc>
                <a:spcPct val="115000"/>
              </a:lnSpc>
              <a:spcBef>
                <a:spcPct val="20000"/>
              </a:spcBef>
              <a:buFontTx/>
              <a:buBlip>
                <a:blip r:embed="rId3"/>
              </a:buBlip>
            </a:pPr>
            <a:r>
              <a:rPr lang="zh-CN" altLang="en-US" sz="2200" b="1" dirty="0">
                <a:solidFill>
                  <a:srgbClr val="000066"/>
                </a:solidFill>
                <a:effectLst/>
                <a:ea typeface="黑体" pitchFamily="49" charset="-122"/>
              </a:rPr>
              <a:t>专业课程（化工工艺、化工热力学、化学反应工程和传递过程、专业实验</a:t>
            </a:r>
            <a:r>
              <a:rPr lang="en-US" altLang="zh-CN" sz="2200" b="1" dirty="0">
                <a:solidFill>
                  <a:srgbClr val="000066"/>
                </a:solidFill>
                <a:effectLst/>
                <a:ea typeface="黑体" pitchFamily="49" charset="-122"/>
              </a:rPr>
              <a:t>---</a:t>
            </a:r>
            <a:r>
              <a:rPr lang="zh-CN" altLang="en-US" sz="2200" b="1" dirty="0">
                <a:solidFill>
                  <a:srgbClr val="000066"/>
                </a:solidFill>
                <a:effectLst/>
                <a:ea typeface="黑体" pitchFamily="49" charset="-122"/>
              </a:rPr>
              <a:t>）</a:t>
            </a:r>
          </a:p>
          <a:p>
            <a:pPr marL="512763" indent="-512763">
              <a:lnSpc>
                <a:spcPct val="90000"/>
              </a:lnSpc>
              <a:spcBef>
                <a:spcPct val="20000"/>
              </a:spcBef>
            </a:pPr>
            <a:endParaRPr lang="zh-CN" altLang="en-US" sz="2800" b="1" dirty="0">
              <a:solidFill>
                <a:srgbClr val="000066"/>
              </a:solidFill>
              <a:effectLst/>
              <a:ea typeface="黑体" pitchFamily="49" charset="-122"/>
            </a:endParaRPr>
          </a:p>
          <a:p>
            <a:pPr marL="512763" indent="-512763">
              <a:spcBef>
                <a:spcPct val="20000"/>
              </a:spcBef>
            </a:pPr>
            <a:r>
              <a:rPr lang="zh-CN" altLang="en-US" sz="2800" b="1" dirty="0">
                <a:solidFill>
                  <a:srgbClr val="000066"/>
                </a:solidFill>
                <a:effectLst/>
                <a:ea typeface="黑体" pitchFamily="49" charset="-122"/>
              </a:rPr>
              <a:t>第四学年：</a:t>
            </a:r>
            <a:endParaRPr lang="en-US" altLang="zh-CN" sz="2800" b="1" dirty="0">
              <a:solidFill>
                <a:srgbClr val="000066"/>
              </a:solidFill>
              <a:effectLst/>
              <a:ea typeface="黑体" pitchFamily="49" charset="-122"/>
            </a:endParaRPr>
          </a:p>
          <a:p>
            <a:pPr marL="512763" indent="-512763">
              <a:lnSpc>
                <a:spcPct val="115000"/>
              </a:lnSpc>
              <a:spcBef>
                <a:spcPct val="20000"/>
              </a:spcBef>
              <a:buFontTx/>
              <a:buBlip>
                <a:blip r:embed="rId3"/>
              </a:buBlip>
            </a:pPr>
            <a:r>
              <a:rPr lang="zh-CN" altLang="en-US" sz="2200" b="1" dirty="0">
                <a:solidFill>
                  <a:srgbClr val="000066"/>
                </a:solidFill>
                <a:effectLst/>
                <a:ea typeface="黑体" pitchFamily="49" charset="-122"/>
              </a:rPr>
              <a:t>专业方向课程（技术经济、精细化工、毕业实习、毕业论文</a:t>
            </a:r>
            <a:r>
              <a:rPr lang="en-US" altLang="zh-CN" sz="2200" b="1" dirty="0">
                <a:solidFill>
                  <a:srgbClr val="000066"/>
                </a:solidFill>
                <a:effectLst/>
                <a:ea typeface="黑体" pitchFamily="49" charset="-122"/>
              </a:rPr>
              <a:t>---</a:t>
            </a:r>
            <a:r>
              <a:rPr lang="zh-CN" altLang="en-US" sz="2200" b="1" dirty="0">
                <a:solidFill>
                  <a:srgbClr val="000066"/>
                </a:solidFill>
                <a:effectLst/>
                <a:ea typeface="黑体" pitchFamily="49" charset="-122"/>
              </a:rPr>
              <a:t>）</a:t>
            </a:r>
          </a:p>
        </p:txBody>
      </p:sp>
      <p:sp>
        <p:nvSpPr>
          <p:cNvPr id="16390" name="Rectangle 8"/>
          <p:cNvSpPr>
            <a:spLocks noChangeArrowheads="1"/>
          </p:cNvSpPr>
          <p:nvPr/>
        </p:nvSpPr>
        <p:spPr bwMode="auto">
          <a:xfrm>
            <a:off x="1143000" y="152400"/>
            <a:ext cx="7315200" cy="1143000"/>
          </a:xfrm>
          <a:prstGeom prst="rect">
            <a:avLst/>
          </a:prstGeom>
          <a:noFill/>
          <a:ln w="9525">
            <a:noFill/>
            <a:miter lim="800000"/>
            <a:headEnd/>
            <a:tailEnd/>
          </a:ln>
        </p:spPr>
        <p:txBody>
          <a:bodyPr anchor="ctr"/>
          <a:lstStyle/>
          <a:p>
            <a:pPr algn="ctr"/>
            <a:r>
              <a:rPr lang="zh-CN" altLang="en-US" sz="3800" b="1" dirty="0">
                <a:solidFill>
                  <a:srgbClr val="000066"/>
                </a:solidFill>
                <a:effectLst/>
                <a:ea typeface="黑体" pitchFamily="49" charset="-122"/>
              </a:rPr>
              <a:t>化工专业基本概况</a:t>
            </a:r>
            <a:r>
              <a:rPr lang="en-US" altLang="zh-CN" sz="3800" b="1" dirty="0">
                <a:solidFill>
                  <a:srgbClr val="000066"/>
                </a:solidFill>
                <a:effectLst/>
                <a:ea typeface="黑体" pitchFamily="49" charset="-122"/>
              </a:rPr>
              <a:t>-</a:t>
            </a:r>
            <a:r>
              <a:rPr lang="zh-CN" altLang="en-US" sz="3800" b="1" dirty="0">
                <a:solidFill>
                  <a:srgbClr val="000066"/>
                </a:solidFill>
                <a:effectLst/>
                <a:ea typeface="黑体" pitchFamily="49" charset="-122"/>
              </a:rPr>
              <a:t>课程设置</a:t>
            </a:r>
          </a:p>
        </p:txBody>
      </p:sp>
      <p:sp>
        <p:nvSpPr>
          <p:cNvPr id="64518" name="Line 6"/>
          <p:cNvSpPr>
            <a:spLocks noChangeShapeType="1"/>
          </p:cNvSpPr>
          <p:nvPr/>
        </p:nvSpPr>
        <p:spPr bwMode="auto">
          <a:xfrm>
            <a:off x="1524000" y="1066800"/>
            <a:ext cx="6858000" cy="0"/>
          </a:xfrm>
          <a:prstGeom prst="line">
            <a:avLst/>
          </a:prstGeom>
          <a:noFill/>
          <a:ln w="57150" cmpd="thinThick">
            <a:solidFill>
              <a:srgbClr val="FF0000"/>
            </a:solidFill>
            <a:round/>
            <a:headEnd/>
            <a:tailEnd/>
          </a:ln>
          <a:effectLst/>
        </p:spPr>
        <p:txBody>
          <a:bodyPr/>
          <a:lstStyle/>
          <a:p>
            <a:pPr>
              <a:defRPr/>
            </a:pPr>
            <a:endParaRPr lang="zh-CN" altLang="en-US"/>
          </a:p>
        </p:txBody>
      </p:sp>
      <p:sp>
        <p:nvSpPr>
          <p:cNvPr id="64520" name="Line 8"/>
          <p:cNvSpPr>
            <a:spLocks noChangeShapeType="1"/>
          </p:cNvSpPr>
          <p:nvPr/>
        </p:nvSpPr>
        <p:spPr bwMode="auto">
          <a:xfrm rot="5400000">
            <a:off x="4572000" y="-781050"/>
            <a:ext cx="0" cy="8534400"/>
          </a:xfrm>
          <a:prstGeom prst="line">
            <a:avLst/>
          </a:prstGeom>
          <a:noFill/>
          <a:ln w="34925">
            <a:solidFill>
              <a:srgbClr val="FF6600"/>
            </a:solidFill>
            <a:prstDash val="sysDot"/>
            <a:round/>
            <a:headEnd/>
            <a:tailEnd/>
          </a:ln>
          <a:effectLst/>
        </p:spPr>
        <p:txBody>
          <a:bodyPr/>
          <a:lstStyle/>
          <a:p>
            <a:pPr>
              <a:defRPr/>
            </a:pPr>
            <a:endParaRPr lang="zh-CN" altLang="en-US"/>
          </a:p>
        </p:txBody>
      </p:sp>
      <p:pic>
        <p:nvPicPr>
          <p:cNvPr id="16393" name="Picture 9"/>
          <p:cNvPicPr>
            <a:picLocks noChangeAspect="1" noChangeArrowheads="1"/>
          </p:cNvPicPr>
          <p:nvPr/>
        </p:nvPicPr>
        <p:blipFill>
          <a:blip r:embed="rId4" cstate="print"/>
          <a:srcRect/>
          <a:stretch>
            <a:fillRect/>
          </a:stretch>
        </p:blipFill>
        <p:spPr bwMode="auto">
          <a:xfrm>
            <a:off x="0" y="0"/>
            <a:ext cx="1320800" cy="1389063"/>
          </a:xfrm>
          <a:prstGeom prst="rect">
            <a:avLst/>
          </a:prstGeom>
          <a:noFill/>
          <a:ln w="9525">
            <a:noFill/>
            <a:miter lim="800000"/>
            <a:headEnd/>
            <a:tailEnd/>
          </a:ln>
        </p:spPr>
      </p:pic>
      <p:sp>
        <p:nvSpPr>
          <p:cNvPr id="64522" name="Text Box 10"/>
          <p:cNvSpPr txBox="1">
            <a:spLocks noChangeArrowheads="1"/>
          </p:cNvSpPr>
          <p:nvPr/>
        </p:nvSpPr>
        <p:spPr bwMode="auto">
          <a:xfrm>
            <a:off x="2705100" y="6172200"/>
            <a:ext cx="3657600" cy="946150"/>
          </a:xfrm>
          <a:prstGeom prst="rect">
            <a:avLst/>
          </a:prstGeom>
          <a:solidFill>
            <a:schemeClr val="bg1"/>
          </a:solidFill>
          <a:ln w="9525">
            <a:noFill/>
            <a:miter lim="800000"/>
            <a:headEnd/>
            <a:tailEnd/>
          </a:ln>
          <a:effectLst/>
        </p:spPr>
        <p:txBody>
          <a:bodyPr>
            <a:spAutoFit/>
          </a:bodyPr>
          <a:lstStyle/>
          <a:p>
            <a:pPr algn="ctr">
              <a:defRPr/>
            </a:pPr>
            <a:r>
              <a:rPr lang="en-US" altLang="zh-CN" sz="2800" b="1" dirty="0">
                <a:solidFill>
                  <a:srgbClr val="000066"/>
                </a:solidFill>
                <a:effectLst>
                  <a:outerShdw blurRad="38100" dist="38100" dir="2700000" algn="tl">
                    <a:srgbClr val="C0C0C0"/>
                  </a:outerShdw>
                </a:effectLst>
                <a:latin typeface="Georgia" pitchFamily="18" charset="0"/>
                <a:ea typeface="宋体" pitchFamily="2" charset="-122"/>
              </a:rPr>
              <a:t>Hefei University</a:t>
            </a:r>
          </a:p>
          <a:p>
            <a:pPr algn="ctr">
              <a:defRPr/>
            </a:pPr>
            <a:endParaRPr lang="en-US" altLang="zh-CN" sz="2800" b="1" dirty="0">
              <a:solidFill>
                <a:srgbClr val="000066"/>
              </a:solidFill>
              <a:effectLst>
                <a:outerShdw blurRad="38100" dist="38100" dir="2700000" algn="tl">
                  <a:srgbClr val="C0C0C0"/>
                </a:outerShdw>
              </a:effectLst>
              <a:ea typeface="宋体" pitchFamily="2" charset="-122"/>
            </a:endParaRPr>
          </a:p>
        </p:txBody>
      </p:sp>
      <p:sp>
        <p:nvSpPr>
          <p:cNvPr id="16389" name="Text Box 5"/>
          <p:cNvSpPr txBox="1">
            <a:spLocks noChangeArrowheads="1"/>
          </p:cNvSpPr>
          <p:nvPr/>
        </p:nvSpPr>
        <p:spPr bwMode="auto">
          <a:xfrm>
            <a:off x="2514600" y="5570318"/>
            <a:ext cx="3848100" cy="646331"/>
          </a:xfrm>
          <a:prstGeom prst="rect">
            <a:avLst/>
          </a:prstGeom>
          <a:solidFill>
            <a:schemeClr val="bg1"/>
          </a:solidFill>
          <a:ln w="57150" cmpd="thickThin">
            <a:solidFill>
              <a:srgbClr val="FF6600"/>
            </a:solidFill>
            <a:miter lim="800000"/>
            <a:headEnd/>
            <a:tailEnd/>
          </a:ln>
        </p:spPr>
        <p:txBody>
          <a:bodyPr wrap="square">
            <a:spAutoFit/>
          </a:bodyPr>
          <a:lstStyle/>
          <a:p>
            <a:pPr algn="ctr" eaLnBrk="1" hangingPunct="1">
              <a:spcBef>
                <a:spcPct val="50000"/>
              </a:spcBef>
            </a:pPr>
            <a:r>
              <a:rPr lang="zh-CN" altLang="en-US" sz="1800" b="1" dirty="0" smtClean="0">
                <a:solidFill>
                  <a:srgbClr val="FF0000"/>
                </a:solidFill>
                <a:latin typeface="隶书" pitchFamily="49" charset="-122"/>
                <a:ea typeface="隶书" pitchFamily="49" charset="-122"/>
              </a:rPr>
              <a:t>请</a:t>
            </a:r>
            <a:r>
              <a:rPr lang="zh-CN" altLang="en-US" sz="1800" b="1" dirty="0">
                <a:solidFill>
                  <a:srgbClr val="FF0000"/>
                </a:solidFill>
                <a:latin typeface="隶书" pitchFamily="49" charset="-122"/>
                <a:ea typeface="隶书" pitchFamily="49" charset="-122"/>
              </a:rPr>
              <a:t>访问我们的</a:t>
            </a:r>
            <a:r>
              <a:rPr lang="zh-CN" altLang="en-US" sz="1800" b="1" dirty="0" smtClean="0">
                <a:solidFill>
                  <a:srgbClr val="FF0000"/>
                </a:solidFill>
                <a:latin typeface="隶书" pitchFamily="49" charset="-122"/>
                <a:ea typeface="隶书" pitchFamily="49" charset="-122"/>
              </a:rPr>
              <a:t>网站</a:t>
            </a:r>
            <a:r>
              <a:rPr lang="en-US" altLang="zh-CN" sz="1800" b="1" dirty="0">
                <a:solidFill>
                  <a:srgbClr val="FF0000"/>
                </a:solidFill>
                <a:latin typeface="隶书" pitchFamily="49" charset="-122"/>
                <a:ea typeface="隶书" pitchFamily="49" charset="-122"/>
              </a:rPr>
              <a:t>http://www.hfuu.edu.cn/hgx</a:t>
            </a:r>
            <a:r>
              <a:rPr lang="en-US" altLang="zh-CN" sz="1800" b="1" dirty="0" smtClean="0">
                <a:solidFill>
                  <a:srgbClr val="FF0000"/>
                </a:solidFill>
                <a:latin typeface="隶书" pitchFamily="49" charset="-122"/>
                <a:ea typeface="隶书" pitchFamily="49" charset="-122"/>
              </a:rPr>
              <a:t>/</a:t>
            </a:r>
            <a:endParaRPr lang="zh-CN" altLang="en-US" sz="1800" b="1" dirty="0">
              <a:solidFill>
                <a:srgbClr val="FF0000"/>
              </a:solidFill>
              <a:latin typeface="隶书" pitchFamily="49" charset="-122"/>
              <a:ea typeface="隶书" pitchFamily="49" charset="-122"/>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819400" y="1295400"/>
            <a:ext cx="3733800" cy="604838"/>
          </a:xfrm>
          <a:prstGeom prst="rect">
            <a:avLst/>
          </a:prstGeom>
          <a:noFill/>
          <a:ln w="9525">
            <a:noFill/>
            <a:miter lim="800000"/>
            <a:headEnd/>
            <a:tailEnd/>
          </a:ln>
        </p:spPr>
        <p:txBody>
          <a:bodyPr>
            <a:spAutoFit/>
          </a:bodyPr>
          <a:lstStyle/>
          <a:p>
            <a:pPr algn="just" eaLnBrk="1" fontAlgn="t" hangingPunct="1">
              <a:lnSpc>
                <a:spcPct val="120000"/>
              </a:lnSpc>
              <a:spcBef>
                <a:spcPct val="35000"/>
              </a:spcBef>
              <a:buClr>
                <a:srgbClr val="FF0000"/>
              </a:buClr>
              <a:buFont typeface="Wingdings" pitchFamily="2" charset="2"/>
              <a:buNone/>
            </a:pPr>
            <a:endParaRPr lang="zh-CN" altLang="en-US" sz="2800" b="1">
              <a:solidFill>
                <a:srgbClr val="000066"/>
              </a:solidFill>
              <a:effectLst/>
              <a:latin typeface="Georgia" pitchFamily="18" charset="0"/>
              <a:ea typeface="黑体" pitchFamily="49" charset="-122"/>
            </a:endParaRPr>
          </a:p>
        </p:txBody>
      </p:sp>
      <p:sp>
        <p:nvSpPr>
          <p:cNvPr id="69635" name="Line 3"/>
          <p:cNvSpPr>
            <a:spLocks noChangeShapeType="1"/>
          </p:cNvSpPr>
          <p:nvPr/>
        </p:nvSpPr>
        <p:spPr bwMode="auto">
          <a:xfrm flipV="1">
            <a:off x="2209800" y="990600"/>
            <a:ext cx="4876800" cy="0"/>
          </a:xfrm>
          <a:prstGeom prst="line">
            <a:avLst/>
          </a:prstGeom>
          <a:noFill/>
          <a:ln w="57150" cmpd="thinThick">
            <a:solidFill>
              <a:srgbClr val="FF6600"/>
            </a:solidFill>
            <a:round/>
            <a:headEnd/>
            <a:tailEnd/>
          </a:ln>
          <a:effectLst/>
        </p:spPr>
        <p:txBody>
          <a:bodyPr/>
          <a:lstStyle/>
          <a:p>
            <a:pPr>
              <a:defRPr/>
            </a:pPr>
            <a:endParaRPr lang="zh-CN" altLang="en-US"/>
          </a:p>
        </p:txBody>
      </p:sp>
      <p:sp>
        <p:nvSpPr>
          <p:cNvPr id="69636" name="Rectangle 4"/>
          <p:cNvSpPr>
            <a:spLocks noChangeArrowheads="1"/>
          </p:cNvSpPr>
          <p:nvPr/>
        </p:nvSpPr>
        <p:spPr bwMode="auto">
          <a:xfrm>
            <a:off x="3962400" y="5334000"/>
            <a:ext cx="2328863" cy="457200"/>
          </a:xfrm>
          <a:prstGeom prst="rect">
            <a:avLst/>
          </a:prstGeom>
          <a:noFill/>
          <a:ln w="57150" cmpd="thickThin">
            <a:noFill/>
            <a:miter lim="800000"/>
            <a:headEnd/>
            <a:tailEnd/>
          </a:ln>
          <a:effectLst/>
        </p:spPr>
        <p:txBody>
          <a:bodyPr wrap="none">
            <a:spAutoFit/>
          </a:bodyPr>
          <a:lstStyle/>
          <a:p>
            <a:pPr algn="ctr" eaLnBrk="1" hangingPunct="1">
              <a:defRPr/>
            </a:pPr>
            <a:r>
              <a:rPr lang="zh-CN" altLang="en-US" sz="2400" b="1">
                <a:solidFill>
                  <a:srgbClr val="FF0000"/>
                </a:solidFill>
                <a:effectLst>
                  <a:outerShdw blurRad="38100" dist="38100" dir="2700000" algn="tl">
                    <a:srgbClr val="C0C0C0"/>
                  </a:outerShdw>
                </a:effectLst>
                <a:latin typeface="Arial" charset="0"/>
                <a:ea typeface="黑体" pitchFamily="2" charset="-122"/>
              </a:rPr>
              <a:t>质量传递实验室</a:t>
            </a:r>
          </a:p>
        </p:txBody>
      </p:sp>
      <p:sp>
        <p:nvSpPr>
          <p:cNvPr id="69637" name="Rectangle 5"/>
          <p:cNvSpPr>
            <a:spLocks noChangeArrowheads="1"/>
          </p:cNvSpPr>
          <p:nvPr/>
        </p:nvSpPr>
        <p:spPr bwMode="auto">
          <a:xfrm>
            <a:off x="561975" y="5286375"/>
            <a:ext cx="2808288" cy="457200"/>
          </a:xfrm>
          <a:prstGeom prst="rect">
            <a:avLst/>
          </a:prstGeom>
          <a:noFill/>
          <a:ln w="57150" cmpd="thickThin">
            <a:noFill/>
            <a:miter lim="800000"/>
            <a:headEnd/>
            <a:tailEnd/>
          </a:ln>
          <a:effectLst/>
        </p:spPr>
        <p:txBody>
          <a:bodyPr>
            <a:spAutoFit/>
          </a:bodyPr>
          <a:lstStyle/>
          <a:p>
            <a:pPr algn="ctr" eaLnBrk="1" fontAlgn="t" hangingPunct="1">
              <a:buClr>
                <a:srgbClr val="FF0000"/>
              </a:buClr>
              <a:buFont typeface="Wingdings" pitchFamily="2" charset="2"/>
              <a:buNone/>
              <a:defRPr/>
            </a:pPr>
            <a:r>
              <a:rPr lang="zh-CN" altLang="en-US" sz="2400" b="1">
                <a:solidFill>
                  <a:srgbClr val="FF0000"/>
                </a:solidFill>
                <a:effectLst>
                  <a:outerShdw blurRad="38100" dist="38100" dir="2700000" algn="tl">
                    <a:srgbClr val="C0C0C0"/>
                  </a:outerShdw>
                </a:effectLst>
                <a:latin typeface="Arial" charset="0"/>
                <a:ea typeface="黑体" pitchFamily="2" charset="-122"/>
              </a:rPr>
              <a:t>动量传递</a:t>
            </a:r>
            <a:r>
              <a:rPr lang="zh-CN" altLang="de-DE" sz="2400" b="1">
                <a:solidFill>
                  <a:srgbClr val="FF0000"/>
                </a:solidFill>
                <a:effectLst>
                  <a:outerShdw blurRad="38100" dist="38100" dir="2700000" algn="tl">
                    <a:srgbClr val="C0C0C0"/>
                  </a:outerShdw>
                </a:effectLst>
                <a:latin typeface="Arial" charset="0"/>
                <a:ea typeface="黑体" pitchFamily="2" charset="-122"/>
              </a:rPr>
              <a:t>实验室</a:t>
            </a:r>
            <a:endParaRPr lang="zh-CN" altLang="en-US" sz="2400" b="1">
              <a:solidFill>
                <a:srgbClr val="FF0000"/>
              </a:solidFill>
              <a:effectLst>
                <a:outerShdw blurRad="38100" dist="38100" dir="2700000" algn="tl">
                  <a:srgbClr val="C0C0C0"/>
                </a:outerShdw>
              </a:effectLst>
              <a:latin typeface="Arial" charset="0"/>
              <a:ea typeface="黑体" pitchFamily="2" charset="-122"/>
            </a:endParaRPr>
          </a:p>
        </p:txBody>
      </p:sp>
      <p:sp>
        <p:nvSpPr>
          <p:cNvPr id="69638" name="Rectangle 6"/>
          <p:cNvSpPr>
            <a:spLocks noChangeArrowheads="1"/>
          </p:cNvSpPr>
          <p:nvPr/>
        </p:nvSpPr>
        <p:spPr bwMode="auto">
          <a:xfrm>
            <a:off x="1219200" y="381000"/>
            <a:ext cx="6913563" cy="561975"/>
          </a:xfrm>
          <a:prstGeom prst="rect">
            <a:avLst/>
          </a:prstGeom>
          <a:noFill/>
          <a:ln w="9525">
            <a:noFill/>
            <a:miter lim="800000"/>
            <a:headEnd/>
            <a:tailEnd/>
          </a:ln>
          <a:effectLst/>
        </p:spPr>
        <p:txBody>
          <a:bodyPr/>
          <a:lstStyle/>
          <a:p>
            <a:pPr algn="ctr">
              <a:defRPr/>
            </a:pPr>
            <a:r>
              <a:rPr lang="zh-CN" altLang="en-US" sz="3200" b="1">
                <a:solidFill>
                  <a:srgbClr val="000066"/>
                </a:solidFill>
                <a:effectLst>
                  <a:outerShdw blurRad="38100" dist="38100" dir="2700000" algn="tl">
                    <a:srgbClr val="C0C0C0"/>
                  </a:outerShdw>
                </a:effectLst>
                <a:ea typeface="黑体" pitchFamily="2" charset="-122"/>
              </a:rPr>
              <a:t>化工专业基本概况</a:t>
            </a:r>
            <a:r>
              <a:rPr lang="en-US" altLang="zh-CN" sz="3200" b="1">
                <a:solidFill>
                  <a:srgbClr val="000066"/>
                </a:solidFill>
                <a:effectLst>
                  <a:outerShdw blurRad="38100" dist="38100" dir="2700000" algn="tl">
                    <a:srgbClr val="C0C0C0"/>
                  </a:outerShdw>
                </a:effectLst>
                <a:ea typeface="黑体" pitchFamily="2" charset="-122"/>
              </a:rPr>
              <a:t>-</a:t>
            </a:r>
            <a:r>
              <a:rPr lang="zh-CN" altLang="en-US" sz="3200" b="1">
                <a:solidFill>
                  <a:srgbClr val="000066"/>
                </a:solidFill>
                <a:effectLst>
                  <a:outerShdw blurRad="38100" dist="38100" dir="2700000" algn="tl">
                    <a:srgbClr val="C0C0C0"/>
                  </a:outerShdw>
                </a:effectLst>
                <a:ea typeface="黑体" pitchFamily="2" charset="-122"/>
              </a:rPr>
              <a:t>实验室</a:t>
            </a:r>
          </a:p>
        </p:txBody>
      </p:sp>
      <p:sp>
        <p:nvSpPr>
          <p:cNvPr id="69643" name="Rectangle 11"/>
          <p:cNvSpPr>
            <a:spLocks noChangeArrowheads="1"/>
          </p:cNvSpPr>
          <p:nvPr/>
        </p:nvSpPr>
        <p:spPr bwMode="auto">
          <a:xfrm>
            <a:off x="6400800" y="5334000"/>
            <a:ext cx="2328863" cy="457200"/>
          </a:xfrm>
          <a:prstGeom prst="rect">
            <a:avLst/>
          </a:prstGeom>
          <a:noFill/>
          <a:ln w="57150" cmpd="thickThin">
            <a:noFill/>
            <a:miter lim="800000"/>
            <a:headEnd/>
            <a:tailEnd/>
          </a:ln>
          <a:effectLst/>
        </p:spPr>
        <p:txBody>
          <a:bodyPr wrap="none">
            <a:spAutoFit/>
          </a:bodyPr>
          <a:lstStyle/>
          <a:p>
            <a:pPr algn="ctr" eaLnBrk="1" hangingPunct="1">
              <a:defRPr/>
            </a:pPr>
            <a:r>
              <a:rPr lang="zh-CN" altLang="en-US" sz="2400" b="1">
                <a:solidFill>
                  <a:srgbClr val="FF0000"/>
                </a:solidFill>
                <a:effectLst>
                  <a:outerShdw blurRad="38100" dist="38100" dir="2700000" algn="tl">
                    <a:srgbClr val="C0C0C0"/>
                  </a:outerShdw>
                </a:effectLst>
                <a:latin typeface="Arial" charset="0"/>
                <a:ea typeface="黑体" pitchFamily="2" charset="-122"/>
              </a:rPr>
              <a:t>热量传递实验室</a:t>
            </a:r>
          </a:p>
        </p:txBody>
      </p:sp>
      <p:pic>
        <p:nvPicPr>
          <p:cNvPr id="17419" name="Picture 12"/>
          <p:cNvPicPr>
            <a:picLocks noChangeAspect="1" noChangeArrowheads="1"/>
          </p:cNvPicPr>
          <p:nvPr/>
        </p:nvPicPr>
        <p:blipFill>
          <a:blip r:embed="rId2" cstate="print"/>
          <a:srcRect/>
          <a:stretch>
            <a:fillRect/>
          </a:stretch>
        </p:blipFill>
        <p:spPr bwMode="auto">
          <a:xfrm>
            <a:off x="0" y="0"/>
            <a:ext cx="1320800" cy="1390650"/>
          </a:xfrm>
          <a:prstGeom prst="rect">
            <a:avLst/>
          </a:prstGeom>
          <a:noFill/>
          <a:ln w="9525">
            <a:noFill/>
            <a:miter lim="800000"/>
            <a:headEnd/>
            <a:tailEnd/>
          </a:ln>
        </p:spPr>
      </p:pic>
      <p:sp>
        <p:nvSpPr>
          <p:cNvPr id="69645" name="Text Box 13"/>
          <p:cNvSpPr txBox="1">
            <a:spLocks noChangeArrowheads="1"/>
          </p:cNvSpPr>
          <p:nvPr/>
        </p:nvSpPr>
        <p:spPr bwMode="auto">
          <a:xfrm>
            <a:off x="2209800" y="1219200"/>
            <a:ext cx="4953000" cy="604838"/>
          </a:xfrm>
          <a:prstGeom prst="rect">
            <a:avLst/>
          </a:prstGeom>
          <a:noFill/>
          <a:ln w="9525">
            <a:noFill/>
            <a:miter lim="800000"/>
            <a:headEnd/>
            <a:tailEnd/>
          </a:ln>
          <a:effectLst/>
        </p:spPr>
        <p:txBody>
          <a:bodyPr>
            <a:spAutoFit/>
          </a:bodyPr>
          <a:lstStyle/>
          <a:p>
            <a:pPr algn="ctr" eaLnBrk="1" fontAlgn="t" hangingPunct="1">
              <a:lnSpc>
                <a:spcPct val="120000"/>
              </a:lnSpc>
              <a:spcBef>
                <a:spcPct val="35000"/>
              </a:spcBef>
              <a:buClr>
                <a:srgbClr val="FF0000"/>
              </a:buClr>
              <a:buFont typeface="Wingdings" pitchFamily="2" charset="2"/>
              <a:buChar char="Ø"/>
              <a:defRPr/>
            </a:pPr>
            <a:r>
              <a:rPr lang="zh-CN" altLang="en-US" sz="2800" b="1">
                <a:effectLst>
                  <a:outerShdw blurRad="38100" dist="38100" dir="2700000" algn="tl">
                    <a:srgbClr val="C0C0C0"/>
                  </a:outerShdw>
                </a:effectLst>
                <a:ea typeface="黑体" pitchFamily="2" charset="-122"/>
              </a:rPr>
              <a:t>化工专业基础实验室</a:t>
            </a:r>
          </a:p>
        </p:txBody>
      </p:sp>
      <p:sp>
        <p:nvSpPr>
          <p:cNvPr id="69646" name="Text Box 14"/>
          <p:cNvSpPr txBox="1">
            <a:spLocks noChangeArrowheads="1"/>
          </p:cNvSpPr>
          <p:nvPr/>
        </p:nvSpPr>
        <p:spPr bwMode="auto">
          <a:xfrm>
            <a:off x="2743200" y="6096000"/>
            <a:ext cx="3657600" cy="946150"/>
          </a:xfrm>
          <a:prstGeom prst="rect">
            <a:avLst/>
          </a:prstGeom>
          <a:solidFill>
            <a:schemeClr val="bg1"/>
          </a:solidFill>
          <a:ln w="9525">
            <a:noFill/>
            <a:miter lim="800000"/>
            <a:headEnd/>
            <a:tailEnd/>
          </a:ln>
          <a:effectLst/>
        </p:spPr>
        <p:txBody>
          <a:bodyPr>
            <a:spAutoFit/>
          </a:bodyPr>
          <a:lstStyle/>
          <a:p>
            <a:pPr algn="ctr">
              <a:defRPr/>
            </a:pPr>
            <a:r>
              <a:rPr lang="en-US" altLang="zh-CN" sz="2800" b="1">
                <a:solidFill>
                  <a:srgbClr val="000066"/>
                </a:solidFill>
                <a:effectLst>
                  <a:outerShdw blurRad="38100" dist="38100" dir="2700000" algn="tl">
                    <a:srgbClr val="C0C0C0"/>
                  </a:outerShdw>
                </a:effectLst>
                <a:latin typeface="Georgia" pitchFamily="18" charset="0"/>
                <a:ea typeface="宋体" pitchFamily="2" charset="-122"/>
              </a:rPr>
              <a:t>Hefei University</a:t>
            </a:r>
          </a:p>
          <a:p>
            <a:pPr algn="ctr">
              <a:defRPr/>
            </a:pPr>
            <a:endParaRPr lang="en-US" altLang="zh-CN" sz="2800" b="1">
              <a:solidFill>
                <a:srgbClr val="000066"/>
              </a:solidFill>
              <a:effectLst>
                <a:outerShdw blurRad="38100" dist="38100" dir="2700000" algn="tl">
                  <a:srgbClr val="C0C0C0"/>
                </a:outerShdw>
              </a:effectLst>
              <a:ea typeface="宋体" pitchFamily="2" charset="-122"/>
            </a:endParaRPr>
          </a:p>
        </p:txBody>
      </p:sp>
      <p:pic>
        <p:nvPicPr>
          <p:cNvPr id="1027" name="Picture 3" descr="流化床干燥"/>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6318" y="2098622"/>
            <a:ext cx="2314800" cy="30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填料吸收塔传质系数测定（基本型）图片"/>
          <p:cNvPicPr>
            <a:picLocks noChangeArrowheads="1"/>
          </p:cNvPicPr>
          <p:nvPr/>
        </p:nvPicPr>
        <p:blipFill rotWithShape="1">
          <a:blip r:embed="rId4">
            <a:extLst>
              <a:ext uri="{28A0092B-C50C-407E-A947-70E740481C1C}">
                <a14:useLocalDpi xmlns:a14="http://schemas.microsoft.com/office/drawing/2010/main" val="0"/>
              </a:ext>
            </a:extLst>
          </a:blip>
          <a:srcRect t="1076"/>
          <a:stretch/>
        </p:blipFill>
        <p:spPr bwMode="auto">
          <a:xfrm>
            <a:off x="3851275" y="2285999"/>
            <a:ext cx="2314800" cy="306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图片"/>
          <p:cNvPicPr>
            <a:picLocks noChangeAspect="1" noChangeArrowheads="1"/>
          </p:cNvPicPr>
          <p:nvPr/>
        </p:nvPicPr>
        <p:blipFill>
          <a:blip r:embed="rId5">
            <a:extLst>
              <a:ext uri="{28A0092B-C50C-407E-A947-70E740481C1C}">
                <a14:useLocalDpi xmlns:a14="http://schemas.microsoft.com/office/drawing/2010/main" val="0"/>
              </a:ext>
            </a:extLst>
          </a:blip>
          <a:srcRect l="1904" r="7010" b="14970"/>
          <a:stretch>
            <a:fillRect/>
          </a:stretch>
        </p:blipFill>
        <p:spPr bwMode="auto">
          <a:xfrm>
            <a:off x="468158" y="3069269"/>
            <a:ext cx="3240000" cy="206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4" name="Rectangle 8"/>
          <p:cNvSpPr>
            <a:spLocks noChangeArrowheads="1"/>
          </p:cNvSpPr>
          <p:nvPr/>
        </p:nvSpPr>
        <p:spPr bwMode="auto">
          <a:xfrm>
            <a:off x="1743075" y="425450"/>
            <a:ext cx="5715000" cy="561975"/>
          </a:xfrm>
          <a:prstGeom prst="rect">
            <a:avLst/>
          </a:prstGeom>
          <a:noFill/>
          <a:ln w="9525">
            <a:noFill/>
            <a:miter lim="800000"/>
            <a:headEnd/>
            <a:tailEnd/>
          </a:ln>
          <a:effectLst/>
        </p:spPr>
        <p:txBody>
          <a:bodyPr/>
          <a:lstStyle/>
          <a:p>
            <a:pPr algn="ctr">
              <a:defRPr/>
            </a:pPr>
            <a:r>
              <a:rPr lang="zh-CN" altLang="en-US" sz="3200" b="1">
                <a:solidFill>
                  <a:srgbClr val="000066"/>
                </a:solidFill>
                <a:effectLst>
                  <a:outerShdw blurRad="38100" dist="38100" dir="2700000" algn="tl">
                    <a:srgbClr val="C0C0C0"/>
                  </a:outerShdw>
                </a:effectLst>
                <a:ea typeface="黑体" pitchFamily="2" charset="-122"/>
              </a:rPr>
              <a:t>化工专业基本概况</a:t>
            </a:r>
            <a:r>
              <a:rPr lang="en-US" altLang="zh-CN" sz="3200" b="1">
                <a:solidFill>
                  <a:srgbClr val="000066"/>
                </a:solidFill>
                <a:effectLst>
                  <a:outerShdw blurRad="38100" dist="38100" dir="2700000" algn="tl">
                    <a:srgbClr val="C0C0C0"/>
                  </a:outerShdw>
                </a:effectLst>
                <a:ea typeface="黑体" pitchFamily="2" charset="-122"/>
              </a:rPr>
              <a:t>-</a:t>
            </a:r>
            <a:r>
              <a:rPr lang="zh-CN" altLang="en-US" sz="3200" b="1">
                <a:solidFill>
                  <a:srgbClr val="000066"/>
                </a:solidFill>
                <a:effectLst>
                  <a:outerShdw blurRad="38100" dist="38100" dir="2700000" algn="tl">
                    <a:srgbClr val="C0C0C0"/>
                  </a:outerShdw>
                </a:effectLst>
                <a:ea typeface="黑体" pitchFamily="2" charset="-122"/>
              </a:rPr>
              <a:t>实验室</a:t>
            </a:r>
          </a:p>
        </p:txBody>
      </p:sp>
      <p:sp>
        <p:nvSpPr>
          <p:cNvPr id="70658" name="Text Box 2"/>
          <p:cNvSpPr txBox="1">
            <a:spLocks noChangeArrowheads="1"/>
          </p:cNvSpPr>
          <p:nvPr/>
        </p:nvSpPr>
        <p:spPr bwMode="auto">
          <a:xfrm>
            <a:off x="2971800" y="1066800"/>
            <a:ext cx="3390900" cy="641350"/>
          </a:xfrm>
          <a:prstGeom prst="rect">
            <a:avLst/>
          </a:prstGeom>
          <a:noFill/>
          <a:ln w="9525">
            <a:noFill/>
            <a:miter lim="800000"/>
            <a:headEnd/>
            <a:tailEnd/>
          </a:ln>
          <a:effectLst/>
        </p:spPr>
        <p:txBody>
          <a:bodyPr>
            <a:spAutoFit/>
          </a:bodyPr>
          <a:lstStyle/>
          <a:p>
            <a:pPr algn="just" eaLnBrk="1" fontAlgn="t" hangingPunct="1">
              <a:lnSpc>
                <a:spcPct val="120000"/>
              </a:lnSpc>
              <a:spcBef>
                <a:spcPct val="35000"/>
              </a:spcBef>
              <a:buClr>
                <a:srgbClr val="FF0000"/>
              </a:buClr>
              <a:buFont typeface="Wingdings" pitchFamily="2" charset="2"/>
              <a:buChar char="Ø"/>
              <a:defRPr/>
            </a:pPr>
            <a:r>
              <a:rPr lang="zh-CN" altLang="en-US" sz="3000" b="1">
                <a:effectLst>
                  <a:outerShdw blurRad="38100" dist="38100" dir="2700000" algn="tl">
                    <a:srgbClr val="C0C0C0"/>
                  </a:outerShdw>
                </a:effectLst>
                <a:ea typeface="黑体" pitchFamily="2" charset="-122"/>
              </a:rPr>
              <a:t> 化工专业实验室</a:t>
            </a:r>
          </a:p>
        </p:txBody>
      </p:sp>
      <p:sp>
        <p:nvSpPr>
          <p:cNvPr id="70659" name="Line 3"/>
          <p:cNvSpPr>
            <a:spLocks noChangeShapeType="1"/>
          </p:cNvSpPr>
          <p:nvPr/>
        </p:nvSpPr>
        <p:spPr bwMode="auto">
          <a:xfrm flipV="1">
            <a:off x="2286000" y="987425"/>
            <a:ext cx="4724400" cy="0"/>
          </a:xfrm>
          <a:prstGeom prst="line">
            <a:avLst/>
          </a:prstGeom>
          <a:noFill/>
          <a:ln w="57150" cmpd="thinThick">
            <a:solidFill>
              <a:srgbClr val="FF6600"/>
            </a:solidFill>
            <a:round/>
            <a:headEnd/>
            <a:tailEnd/>
          </a:ln>
          <a:effectLst/>
        </p:spPr>
        <p:txBody>
          <a:bodyPr/>
          <a:lstStyle/>
          <a:p>
            <a:pPr>
              <a:defRPr/>
            </a:pPr>
            <a:endParaRPr lang="zh-CN" altLang="en-US"/>
          </a:p>
        </p:txBody>
      </p:sp>
      <p:pic>
        <p:nvPicPr>
          <p:cNvPr id="18437" name="Picture 4"/>
          <p:cNvPicPr>
            <a:picLocks noChangeAspect="1" noChangeArrowheads="1"/>
          </p:cNvPicPr>
          <p:nvPr/>
        </p:nvPicPr>
        <p:blipFill>
          <a:blip r:embed="rId2" cstate="print"/>
          <a:srcRect l="7002"/>
          <a:stretch>
            <a:fillRect/>
          </a:stretch>
        </p:blipFill>
        <p:spPr bwMode="auto">
          <a:xfrm>
            <a:off x="381000" y="1981200"/>
            <a:ext cx="4048125" cy="3265488"/>
          </a:xfrm>
          <a:prstGeom prst="rect">
            <a:avLst/>
          </a:prstGeom>
          <a:noFill/>
          <a:ln w="9525">
            <a:noFill/>
            <a:miter lim="800000"/>
            <a:headEnd/>
            <a:tailEnd/>
          </a:ln>
        </p:spPr>
      </p:pic>
      <p:pic>
        <p:nvPicPr>
          <p:cNvPr id="18438" name="Picture 5"/>
          <p:cNvPicPr>
            <a:picLocks noChangeAspect="1" noChangeArrowheads="1"/>
          </p:cNvPicPr>
          <p:nvPr/>
        </p:nvPicPr>
        <p:blipFill>
          <a:blip r:embed="rId3" cstate="print"/>
          <a:srcRect r="4907" b="2844"/>
          <a:stretch>
            <a:fillRect/>
          </a:stretch>
        </p:blipFill>
        <p:spPr bwMode="auto">
          <a:xfrm>
            <a:off x="4525963" y="1981200"/>
            <a:ext cx="4244975" cy="3252788"/>
          </a:xfrm>
          <a:prstGeom prst="rect">
            <a:avLst/>
          </a:prstGeom>
          <a:noFill/>
          <a:ln w="9525">
            <a:noFill/>
            <a:miter lim="800000"/>
            <a:headEnd/>
            <a:tailEnd/>
          </a:ln>
        </p:spPr>
      </p:pic>
      <p:sp>
        <p:nvSpPr>
          <p:cNvPr id="70662" name="Rectangle 6"/>
          <p:cNvSpPr>
            <a:spLocks noChangeArrowheads="1"/>
          </p:cNvSpPr>
          <p:nvPr/>
        </p:nvSpPr>
        <p:spPr bwMode="auto">
          <a:xfrm>
            <a:off x="5410200" y="5334000"/>
            <a:ext cx="2941638" cy="457200"/>
          </a:xfrm>
          <a:prstGeom prst="rect">
            <a:avLst/>
          </a:prstGeom>
          <a:noFill/>
          <a:ln w="57150" cmpd="thickThin">
            <a:noFill/>
            <a:miter lim="800000"/>
            <a:headEnd/>
            <a:tailEnd/>
          </a:ln>
          <a:effectLst/>
        </p:spPr>
        <p:txBody>
          <a:bodyPr wrap="none">
            <a:spAutoFit/>
          </a:bodyPr>
          <a:lstStyle/>
          <a:p>
            <a:pPr eaLnBrk="1" hangingPunct="1">
              <a:defRPr/>
            </a:pPr>
            <a:r>
              <a:rPr lang="zh-CN" altLang="en-US" sz="2400" b="1">
                <a:solidFill>
                  <a:srgbClr val="FF0000"/>
                </a:solidFill>
                <a:effectLst>
                  <a:outerShdw blurRad="38100" dist="38100" dir="2700000" algn="tl">
                    <a:srgbClr val="C0C0C0"/>
                  </a:outerShdw>
                </a:effectLst>
                <a:latin typeface="Arial" charset="0"/>
                <a:ea typeface="黑体" pitchFamily="2" charset="-122"/>
              </a:rPr>
              <a:t>化学反应工程实验室</a:t>
            </a:r>
          </a:p>
        </p:txBody>
      </p:sp>
      <p:sp>
        <p:nvSpPr>
          <p:cNvPr id="70663" name="Rectangle 7"/>
          <p:cNvSpPr>
            <a:spLocks noChangeArrowheads="1"/>
          </p:cNvSpPr>
          <p:nvPr/>
        </p:nvSpPr>
        <p:spPr bwMode="auto">
          <a:xfrm>
            <a:off x="990600" y="5334000"/>
            <a:ext cx="2808288" cy="457200"/>
          </a:xfrm>
          <a:prstGeom prst="rect">
            <a:avLst/>
          </a:prstGeom>
          <a:noFill/>
          <a:ln w="57150" cmpd="thickThin">
            <a:noFill/>
            <a:miter lim="800000"/>
            <a:headEnd/>
            <a:tailEnd/>
          </a:ln>
          <a:effectLst/>
        </p:spPr>
        <p:txBody>
          <a:bodyPr>
            <a:spAutoFit/>
          </a:bodyPr>
          <a:lstStyle/>
          <a:p>
            <a:pPr algn="ctr" eaLnBrk="1" fontAlgn="t" hangingPunct="1">
              <a:buClr>
                <a:srgbClr val="FF0000"/>
              </a:buClr>
              <a:buFont typeface="Wingdings" pitchFamily="2" charset="2"/>
              <a:buNone/>
              <a:defRPr/>
            </a:pPr>
            <a:r>
              <a:rPr lang="zh-CN" altLang="en-US" sz="2400" b="1">
                <a:solidFill>
                  <a:srgbClr val="FF0000"/>
                </a:solidFill>
                <a:effectLst>
                  <a:outerShdw blurRad="38100" dist="38100" dir="2700000" algn="tl">
                    <a:srgbClr val="C0C0C0"/>
                  </a:outerShdw>
                </a:effectLst>
                <a:latin typeface="Arial" charset="0"/>
                <a:ea typeface="黑体" pitchFamily="2" charset="-122"/>
              </a:rPr>
              <a:t>化工热力学</a:t>
            </a:r>
            <a:r>
              <a:rPr lang="zh-CN" altLang="de-DE" sz="2400" b="1">
                <a:solidFill>
                  <a:srgbClr val="FF0000"/>
                </a:solidFill>
                <a:effectLst>
                  <a:outerShdw blurRad="38100" dist="38100" dir="2700000" algn="tl">
                    <a:srgbClr val="C0C0C0"/>
                  </a:outerShdw>
                </a:effectLst>
                <a:latin typeface="Arial" charset="0"/>
                <a:ea typeface="黑体" pitchFamily="2" charset="-122"/>
              </a:rPr>
              <a:t>实验室</a:t>
            </a:r>
            <a:endParaRPr lang="zh-CN" altLang="en-US" sz="2400" b="1">
              <a:solidFill>
                <a:srgbClr val="FF0000"/>
              </a:solidFill>
              <a:effectLst>
                <a:outerShdw blurRad="38100" dist="38100" dir="2700000" algn="tl">
                  <a:srgbClr val="C0C0C0"/>
                </a:outerShdw>
              </a:effectLst>
              <a:latin typeface="Arial" charset="0"/>
              <a:ea typeface="黑体" pitchFamily="2" charset="-122"/>
            </a:endParaRPr>
          </a:p>
        </p:txBody>
      </p:sp>
      <p:pic>
        <p:nvPicPr>
          <p:cNvPr id="18441" name="Picture 9"/>
          <p:cNvPicPr>
            <a:picLocks noChangeAspect="1" noChangeArrowheads="1"/>
          </p:cNvPicPr>
          <p:nvPr/>
        </p:nvPicPr>
        <p:blipFill>
          <a:blip r:embed="rId4" cstate="print"/>
          <a:srcRect/>
          <a:stretch>
            <a:fillRect/>
          </a:stretch>
        </p:blipFill>
        <p:spPr bwMode="auto">
          <a:xfrm>
            <a:off x="0" y="0"/>
            <a:ext cx="1303338" cy="1373188"/>
          </a:xfrm>
          <a:prstGeom prst="rect">
            <a:avLst/>
          </a:prstGeom>
          <a:noFill/>
          <a:ln w="9525">
            <a:noFill/>
            <a:miter lim="800000"/>
            <a:headEnd/>
            <a:tailEnd/>
          </a:ln>
        </p:spPr>
      </p:pic>
      <p:sp>
        <p:nvSpPr>
          <p:cNvPr id="70666" name="Text Box 10"/>
          <p:cNvSpPr txBox="1">
            <a:spLocks noChangeArrowheads="1"/>
          </p:cNvSpPr>
          <p:nvPr/>
        </p:nvSpPr>
        <p:spPr bwMode="auto">
          <a:xfrm>
            <a:off x="2743200" y="6096000"/>
            <a:ext cx="3657600" cy="946150"/>
          </a:xfrm>
          <a:prstGeom prst="rect">
            <a:avLst/>
          </a:prstGeom>
          <a:solidFill>
            <a:schemeClr val="bg1"/>
          </a:solidFill>
          <a:ln w="9525">
            <a:noFill/>
            <a:miter lim="800000"/>
            <a:headEnd/>
            <a:tailEnd/>
          </a:ln>
          <a:effectLst/>
        </p:spPr>
        <p:txBody>
          <a:bodyPr>
            <a:spAutoFit/>
          </a:bodyPr>
          <a:lstStyle/>
          <a:p>
            <a:pPr algn="ctr">
              <a:defRPr/>
            </a:pPr>
            <a:r>
              <a:rPr lang="en-US" altLang="zh-CN" sz="2800" b="1">
                <a:solidFill>
                  <a:srgbClr val="000066"/>
                </a:solidFill>
                <a:effectLst>
                  <a:outerShdw blurRad="38100" dist="38100" dir="2700000" algn="tl">
                    <a:srgbClr val="C0C0C0"/>
                  </a:outerShdw>
                </a:effectLst>
                <a:latin typeface="Georgia" pitchFamily="18" charset="0"/>
                <a:ea typeface="宋体" pitchFamily="2" charset="-122"/>
              </a:rPr>
              <a:t>Hefei University</a:t>
            </a:r>
          </a:p>
          <a:p>
            <a:pPr algn="ctr">
              <a:defRPr/>
            </a:pPr>
            <a:endParaRPr lang="en-US" altLang="zh-CN" sz="2800" b="1">
              <a:solidFill>
                <a:srgbClr val="000066"/>
              </a:solidFill>
              <a:effectLst>
                <a:outerShdw blurRad="38100" dist="38100" dir="2700000" algn="tl">
                  <a:srgbClr val="C0C0C0"/>
                </a:outerShdw>
              </a:effectLst>
              <a:ea typeface="宋体" pitchFamily="2" charset="-122"/>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45" name="Rectangle 17"/>
          <p:cNvSpPr>
            <a:spLocks noChangeArrowheads="1"/>
          </p:cNvSpPr>
          <p:nvPr/>
        </p:nvSpPr>
        <p:spPr bwMode="auto">
          <a:xfrm>
            <a:off x="1752600" y="546100"/>
            <a:ext cx="5715000" cy="561975"/>
          </a:xfrm>
          <a:prstGeom prst="rect">
            <a:avLst/>
          </a:prstGeom>
          <a:noFill/>
          <a:ln w="9525">
            <a:noFill/>
            <a:miter lim="800000"/>
            <a:headEnd/>
            <a:tailEnd/>
          </a:ln>
          <a:effectLst/>
        </p:spPr>
        <p:txBody>
          <a:bodyPr/>
          <a:lstStyle/>
          <a:p>
            <a:pPr algn="ctr">
              <a:defRPr/>
            </a:pPr>
            <a:r>
              <a:rPr lang="zh-CN" altLang="en-US" sz="3200" b="1">
                <a:solidFill>
                  <a:srgbClr val="000066"/>
                </a:solidFill>
                <a:effectLst>
                  <a:outerShdw blurRad="38100" dist="38100" dir="2700000" algn="tl">
                    <a:srgbClr val="C0C0C0"/>
                  </a:outerShdw>
                </a:effectLst>
                <a:ea typeface="黑体" pitchFamily="2" charset="-122"/>
              </a:rPr>
              <a:t>化工专业基本概况</a:t>
            </a:r>
            <a:r>
              <a:rPr lang="en-US" altLang="zh-CN" sz="3200" b="1">
                <a:solidFill>
                  <a:srgbClr val="000066"/>
                </a:solidFill>
                <a:effectLst>
                  <a:outerShdw blurRad="38100" dist="38100" dir="2700000" algn="tl">
                    <a:srgbClr val="C0C0C0"/>
                  </a:outerShdw>
                </a:effectLst>
                <a:ea typeface="黑体" pitchFamily="2" charset="-122"/>
              </a:rPr>
              <a:t>-</a:t>
            </a:r>
            <a:r>
              <a:rPr lang="zh-CN" altLang="en-US" sz="3200" b="1">
                <a:solidFill>
                  <a:srgbClr val="000066"/>
                </a:solidFill>
                <a:effectLst>
                  <a:outerShdw blurRad="38100" dist="38100" dir="2700000" algn="tl">
                    <a:srgbClr val="C0C0C0"/>
                  </a:outerShdw>
                </a:effectLst>
                <a:ea typeface="黑体" pitchFamily="2" charset="-122"/>
              </a:rPr>
              <a:t>实验室</a:t>
            </a:r>
          </a:p>
        </p:txBody>
      </p:sp>
      <p:sp>
        <p:nvSpPr>
          <p:cNvPr id="108550" name="Text Box 6"/>
          <p:cNvSpPr txBox="1">
            <a:spLocks noChangeArrowheads="1"/>
          </p:cNvSpPr>
          <p:nvPr/>
        </p:nvSpPr>
        <p:spPr bwMode="auto">
          <a:xfrm>
            <a:off x="3200400" y="774700"/>
            <a:ext cx="184150" cy="519113"/>
          </a:xfrm>
          <a:prstGeom prst="rect">
            <a:avLst/>
          </a:prstGeom>
          <a:noFill/>
          <a:ln w="12700" cap="sq">
            <a:noFill/>
            <a:miter lim="800000"/>
            <a:headEnd type="none" w="sm" len="sm"/>
            <a:tailEnd type="none" w="sm" len="sm"/>
          </a:ln>
          <a:effectLst/>
        </p:spPr>
        <p:txBody>
          <a:bodyPr wrap="none">
            <a:spAutoFit/>
          </a:bodyPr>
          <a:lstStyle/>
          <a:p>
            <a:pPr eaLnBrk="1" hangingPunct="1">
              <a:defRPr/>
            </a:pPr>
            <a:endParaRPr lang="zh-CN" altLang="en-US" sz="2800">
              <a:solidFill>
                <a:schemeClr val="tx2"/>
              </a:solidFill>
              <a:effectLst>
                <a:outerShdw blurRad="38100" dist="38100" dir="2700000" algn="tl">
                  <a:srgbClr val="C0C0C0"/>
                </a:outerShdw>
              </a:effectLst>
              <a:latin typeface="Trebuchet MS" pitchFamily="34" charset="0"/>
              <a:ea typeface="宋体" pitchFamily="2" charset="-122"/>
            </a:endParaRPr>
          </a:p>
        </p:txBody>
      </p:sp>
      <p:sp>
        <p:nvSpPr>
          <p:cNvPr id="73743" name="Text Box 15"/>
          <p:cNvSpPr txBox="1">
            <a:spLocks noChangeArrowheads="1"/>
          </p:cNvSpPr>
          <p:nvPr/>
        </p:nvSpPr>
        <p:spPr bwMode="auto">
          <a:xfrm>
            <a:off x="2057400" y="1187450"/>
            <a:ext cx="4876800" cy="641350"/>
          </a:xfrm>
          <a:prstGeom prst="rect">
            <a:avLst/>
          </a:prstGeom>
          <a:noFill/>
          <a:ln w="9525">
            <a:noFill/>
            <a:miter lim="800000"/>
            <a:headEnd/>
            <a:tailEnd/>
          </a:ln>
          <a:effectLst/>
        </p:spPr>
        <p:txBody>
          <a:bodyPr>
            <a:spAutoFit/>
          </a:bodyPr>
          <a:lstStyle/>
          <a:p>
            <a:pPr algn="ctr" eaLnBrk="1" fontAlgn="t" hangingPunct="1">
              <a:lnSpc>
                <a:spcPct val="120000"/>
              </a:lnSpc>
              <a:spcBef>
                <a:spcPct val="35000"/>
              </a:spcBef>
              <a:buClr>
                <a:srgbClr val="FF0000"/>
              </a:buClr>
              <a:buFont typeface="Wingdings" pitchFamily="2" charset="2"/>
              <a:buChar char="Ø"/>
              <a:defRPr/>
            </a:pPr>
            <a:r>
              <a:rPr lang="zh-CN" altLang="en-US" sz="3000" b="1">
                <a:effectLst>
                  <a:outerShdw blurRad="38100" dist="38100" dir="2700000" algn="tl">
                    <a:srgbClr val="C0C0C0"/>
                  </a:outerShdw>
                </a:effectLst>
                <a:ea typeface="黑体" pitchFamily="2" charset="-122"/>
              </a:rPr>
              <a:t>教师科研实验室</a:t>
            </a:r>
          </a:p>
        </p:txBody>
      </p:sp>
      <p:sp>
        <p:nvSpPr>
          <p:cNvPr id="73744" name="Line 16"/>
          <p:cNvSpPr>
            <a:spLocks noChangeShapeType="1"/>
          </p:cNvSpPr>
          <p:nvPr/>
        </p:nvSpPr>
        <p:spPr bwMode="auto">
          <a:xfrm flipV="1">
            <a:off x="2238375" y="1127125"/>
            <a:ext cx="4724400" cy="0"/>
          </a:xfrm>
          <a:prstGeom prst="line">
            <a:avLst/>
          </a:prstGeom>
          <a:noFill/>
          <a:ln w="57150" cmpd="thinThick">
            <a:solidFill>
              <a:srgbClr val="FF6600"/>
            </a:solidFill>
            <a:round/>
            <a:headEnd/>
            <a:tailEnd/>
          </a:ln>
          <a:effectLst/>
        </p:spPr>
        <p:txBody>
          <a:bodyPr/>
          <a:lstStyle/>
          <a:p>
            <a:pPr>
              <a:defRPr/>
            </a:pPr>
            <a:endParaRPr lang="zh-CN" altLang="en-US"/>
          </a:p>
        </p:txBody>
      </p:sp>
      <p:pic>
        <p:nvPicPr>
          <p:cNvPr id="19462" name="Picture 18"/>
          <p:cNvPicPr>
            <a:picLocks noChangeAspect="1" noChangeArrowheads="1"/>
          </p:cNvPicPr>
          <p:nvPr/>
        </p:nvPicPr>
        <p:blipFill>
          <a:blip r:embed="rId2" cstate="print"/>
          <a:srcRect/>
          <a:stretch>
            <a:fillRect/>
          </a:stretch>
        </p:blipFill>
        <p:spPr bwMode="auto">
          <a:xfrm>
            <a:off x="0" y="0"/>
            <a:ext cx="1320800" cy="1390650"/>
          </a:xfrm>
          <a:prstGeom prst="rect">
            <a:avLst/>
          </a:prstGeom>
          <a:noFill/>
          <a:ln w="9525">
            <a:noFill/>
            <a:miter lim="800000"/>
            <a:headEnd/>
            <a:tailEnd/>
          </a:ln>
        </p:spPr>
      </p:pic>
      <p:sp>
        <p:nvSpPr>
          <p:cNvPr id="73747" name="Text Box 19"/>
          <p:cNvSpPr txBox="1">
            <a:spLocks noChangeArrowheads="1"/>
          </p:cNvSpPr>
          <p:nvPr/>
        </p:nvSpPr>
        <p:spPr bwMode="auto">
          <a:xfrm>
            <a:off x="2733675" y="6219825"/>
            <a:ext cx="3657600" cy="946150"/>
          </a:xfrm>
          <a:prstGeom prst="rect">
            <a:avLst/>
          </a:prstGeom>
          <a:solidFill>
            <a:schemeClr val="bg1"/>
          </a:solidFill>
          <a:ln w="9525">
            <a:noFill/>
            <a:miter lim="800000"/>
            <a:headEnd/>
            <a:tailEnd/>
          </a:ln>
          <a:effectLst/>
        </p:spPr>
        <p:txBody>
          <a:bodyPr>
            <a:spAutoFit/>
          </a:bodyPr>
          <a:lstStyle/>
          <a:p>
            <a:pPr algn="ctr">
              <a:defRPr/>
            </a:pPr>
            <a:r>
              <a:rPr lang="en-US" altLang="zh-CN" sz="2800" b="1">
                <a:solidFill>
                  <a:srgbClr val="000066"/>
                </a:solidFill>
                <a:effectLst>
                  <a:outerShdw blurRad="38100" dist="38100" dir="2700000" algn="tl">
                    <a:srgbClr val="C0C0C0"/>
                  </a:outerShdw>
                </a:effectLst>
                <a:latin typeface="Georgia" pitchFamily="18" charset="0"/>
                <a:ea typeface="宋体" pitchFamily="2" charset="-122"/>
              </a:rPr>
              <a:t>Hefei University</a:t>
            </a:r>
          </a:p>
          <a:p>
            <a:pPr algn="ctr">
              <a:defRPr/>
            </a:pPr>
            <a:endParaRPr lang="en-US" altLang="zh-CN" sz="2800" b="1">
              <a:solidFill>
                <a:srgbClr val="000066"/>
              </a:solidFill>
              <a:effectLst>
                <a:outerShdw blurRad="38100" dist="38100" dir="2700000" algn="tl">
                  <a:srgbClr val="C0C0C0"/>
                </a:outerShdw>
              </a:effectLst>
              <a:ea typeface="宋体" pitchFamily="2" charset="-122"/>
            </a:endParaRPr>
          </a:p>
        </p:txBody>
      </p:sp>
      <p:pic>
        <p:nvPicPr>
          <p:cNvPr id="19464" name="Picture 9" descr="P1010019"/>
          <p:cNvPicPr>
            <a:picLocks noChangeAspect="1" noChangeArrowheads="1"/>
          </p:cNvPicPr>
          <p:nvPr/>
        </p:nvPicPr>
        <p:blipFill>
          <a:blip r:embed="rId3" cstate="print"/>
          <a:srcRect/>
          <a:stretch>
            <a:fillRect/>
          </a:stretch>
        </p:blipFill>
        <p:spPr bwMode="auto">
          <a:xfrm>
            <a:off x="3429000" y="3248025"/>
            <a:ext cx="5334000" cy="3048000"/>
          </a:xfrm>
          <a:prstGeom prst="rect">
            <a:avLst/>
          </a:prstGeom>
          <a:noFill/>
          <a:ln w="9525">
            <a:noFill/>
            <a:miter lim="800000"/>
            <a:headEnd/>
            <a:tailEnd/>
          </a:ln>
        </p:spPr>
      </p:pic>
      <p:pic>
        <p:nvPicPr>
          <p:cNvPr id="19465" name="Picture 6"/>
          <p:cNvPicPr>
            <a:picLocks noChangeAspect="1" noChangeArrowheads="1"/>
          </p:cNvPicPr>
          <p:nvPr/>
        </p:nvPicPr>
        <p:blipFill>
          <a:blip r:embed="rId4" cstate="print"/>
          <a:srcRect b="15167"/>
          <a:stretch>
            <a:fillRect/>
          </a:stretch>
        </p:blipFill>
        <p:spPr bwMode="auto">
          <a:xfrm>
            <a:off x="381000" y="2095500"/>
            <a:ext cx="3051175" cy="4191000"/>
          </a:xfrm>
          <a:prstGeom prst="rect">
            <a:avLst/>
          </a:prstGeom>
          <a:noFill/>
          <a:ln w="9525">
            <a:noFill/>
            <a:miter lim="800000"/>
            <a:headEnd/>
            <a:tailEnd/>
          </a:ln>
        </p:spPr>
      </p:pic>
      <p:pic>
        <p:nvPicPr>
          <p:cNvPr id="19466" name="Picture 7" descr="P1010021"/>
          <p:cNvPicPr>
            <a:picLocks noChangeAspect="1" noChangeArrowheads="1"/>
          </p:cNvPicPr>
          <p:nvPr/>
        </p:nvPicPr>
        <p:blipFill>
          <a:blip r:embed="rId5" cstate="print"/>
          <a:srcRect l="13043" t="7471" r="10144" b="6091"/>
          <a:stretch>
            <a:fillRect/>
          </a:stretch>
        </p:blipFill>
        <p:spPr bwMode="auto">
          <a:xfrm>
            <a:off x="2571750" y="2095500"/>
            <a:ext cx="2590800" cy="2257425"/>
          </a:xfrm>
          <a:prstGeom prst="rect">
            <a:avLst/>
          </a:prstGeom>
          <a:noFill/>
          <a:ln w="9525">
            <a:noFill/>
            <a:miter lim="800000"/>
            <a:headEnd/>
            <a:tailEnd/>
          </a:ln>
        </p:spPr>
      </p:pic>
    </p:spTree>
  </p:cSld>
  <p:clrMapOvr>
    <a:masterClrMapping/>
  </p:clrMapOvr>
  <p:transition advClick="0">
    <p:fade thruBlk="1"/>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4552950" y="1905000"/>
            <a:ext cx="4876800" cy="503238"/>
          </a:xfrm>
          <a:prstGeom prst="rect">
            <a:avLst/>
          </a:prstGeom>
          <a:noFill/>
          <a:ln w="9525">
            <a:noFill/>
            <a:miter lim="800000"/>
            <a:headEnd/>
            <a:tailEnd/>
          </a:ln>
          <a:effectLst/>
        </p:spPr>
        <p:txBody>
          <a:bodyPr>
            <a:spAutoFit/>
          </a:bodyPr>
          <a:lstStyle/>
          <a:p>
            <a:pPr algn="ctr" eaLnBrk="1" hangingPunct="1">
              <a:lnSpc>
                <a:spcPct val="90000"/>
              </a:lnSpc>
              <a:spcBef>
                <a:spcPct val="50000"/>
              </a:spcBef>
              <a:defRPr/>
            </a:pPr>
            <a:r>
              <a:rPr lang="zh-CN" altLang="en-US" sz="3000" b="1">
                <a:effectLst>
                  <a:outerShdw blurRad="38100" dist="38100" dir="2700000" algn="tl">
                    <a:srgbClr val="C0C0C0"/>
                  </a:outerShdw>
                </a:effectLst>
                <a:ea typeface="黑体" pitchFamily="2" charset="-122"/>
              </a:rPr>
              <a:t>专业实习企业</a:t>
            </a:r>
            <a:r>
              <a:rPr lang="en-US" altLang="zh-CN" sz="3000" b="1">
                <a:effectLst>
                  <a:outerShdw blurRad="38100" dist="38100" dir="2700000" algn="tl">
                    <a:srgbClr val="C0C0C0"/>
                  </a:outerShdw>
                </a:effectLst>
                <a:latin typeface="Georgia" pitchFamily="18" charset="0"/>
                <a:ea typeface="黑体" pitchFamily="2" charset="-122"/>
              </a:rPr>
              <a:t>21</a:t>
            </a:r>
            <a:r>
              <a:rPr lang="zh-CN" altLang="en-US" sz="3000" b="1">
                <a:effectLst>
                  <a:outerShdw blurRad="38100" dist="38100" dir="2700000" algn="tl">
                    <a:srgbClr val="C0C0C0"/>
                  </a:outerShdw>
                </a:effectLst>
                <a:ea typeface="黑体" pitchFamily="2" charset="-122"/>
              </a:rPr>
              <a:t>个</a:t>
            </a:r>
          </a:p>
        </p:txBody>
      </p:sp>
      <p:sp>
        <p:nvSpPr>
          <p:cNvPr id="74755" name="Rectangle 3"/>
          <p:cNvSpPr>
            <a:spLocks noChangeArrowheads="1"/>
          </p:cNvSpPr>
          <p:nvPr/>
        </p:nvSpPr>
        <p:spPr bwMode="auto">
          <a:xfrm>
            <a:off x="1295400" y="152400"/>
            <a:ext cx="6913563" cy="561975"/>
          </a:xfrm>
          <a:prstGeom prst="rect">
            <a:avLst/>
          </a:prstGeom>
          <a:noFill/>
          <a:ln w="9525">
            <a:noFill/>
            <a:miter lim="800000"/>
            <a:headEnd/>
            <a:tailEnd/>
          </a:ln>
          <a:effectLst/>
        </p:spPr>
        <p:txBody>
          <a:bodyPr/>
          <a:lstStyle/>
          <a:p>
            <a:pPr algn="ctr">
              <a:defRPr/>
            </a:pPr>
            <a:r>
              <a:rPr lang="zh-CN" altLang="en-US" sz="3200" b="1" dirty="0">
                <a:solidFill>
                  <a:srgbClr val="000066"/>
                </a:solidFill>
                <a:effectLst>
                  <a:outerShdw blurRad="38100" dist="38100" dir="2700000" algn="tl">
                    <a:srgbClr val="C0C0C0"/>
                  </a:outerShdw>
                </a:effectLst>
                <a:ea typeface="黑体" pitchFamily="2" charset="-122"/>
              </a:rPr>
              <a:t>化工专业基本概况</a:t>
            </a:r>
            <a:r>
              <a:rPr lang="en-US" altLang="zh-CN" sz="3200" b="1" dirty="0">
                <a:solidFill>
                  <a:srgbClr val="000066"/>
                </a:solidFill>
                <a:effectLst>
                  <a:outerShdw blurRad="38100" dist="38100" dir="2700000" algn="tl">
                    <a:srgbClr val="C0C0C0"/>
                  </a:outerShdw>
                </a:effectLst>
                <a:ea typeface="黑体" pitchFamily="2" charset="-122"/>
              </a:rPr>
              <a:t>-</a:t>
            </a:r>
            <a:r>
              <a:rPr lang="zh-CN" altLang="en-US" sz="3200" b="1" dirty="0">
                <a:solidFill>
                  <a:srgbClr val="000066"/>
                </a:solidFill>
                <a:effectLst>
                  <a:outerShdw blurRad="38100" dist="38100" dir="2700000" algn="tl">
                    <a:srgbClr val="C0C0C0"/>
                  </a:outerShdw>
                </a:effectLst>
                <a:ea typeface="黑体" pitchFamily="2" charset="-122"/>
              </a:rPr>
              <a:t>实习基地</a:t>
            </a:r>
          </a:p>
        </p:txBody>
      </p:sp>
      <p:pic>
        <p:nvPicPr>
          <p:cNvPr id="20484" name="Picture 5"/>
          <p:cNvPicPr>
            <a:picLocks noChangeAspect="1" noChangeArrowheads="1"/>
          </p:cNvPicPr>
          <p:nvPr/>
        </p:nvPicPr>
        <p:blipFill>
          <a:blip r:embed="rId2" cstate="print"/>
          <a:srcRect/>
          <a:stretch>
            <a:fillRect/>
          </a:stretch>
        </p:blipFill>
        <p:spPr bwMode="auto">
          <a:xfrm>
            <a:off x="327025" y="3114675"/>
            <a:ext cx="4635500" cy="3476625"/>
          </a:xfrm>
          <a:prstGeom prst="rect">
            <a:avLst/>
          </a:prstGeom>
          <a:noFill/>
          <a:ln w="9525">
            <a:noFill/>
            <a:miter lim="800000"/>
            <a:headEnd/>
            <a:tailEnd/>
          </a:ln>
        </p:spPr>
      </p:pic>
      <p:pic>
        <p:nvPicPr>
          <p:cNvPr id="20485" name="Picture 6"/>
          <p:cNvPicPr>
            <a:picLocks noChangeAspect="1" noChangeArrowheads="1"/>
          </p:cNvPicPr>
          <p:nvPr/>
        </p:nvPicPr>
        <p:blipFill>
          <a:blip r:embed="rId3" cstate="print"/>
          <a:srcRect l="10890" r="8356"/>
          <a:stretch>
            <a:fillRect/>
          </a:stretch>
        </p:blipFill>
        <p:spPr bwMode="auto">
          <a:xfrm>
            <a:off x="5114925" y="3095625"/>
            <a:ext cx="3743325" cy="3476625"/>
          </a:xfrm>
          <a:prstGeom prst="rect">
            <a:avLst/>
          </a:prstGeom>
          <a:noFill/>
          <a:ln w="9525">
            <a:noFill/>
            <a:miter lim="800000"/>
            <a:headEnd/>
            <a:tailEnd/>
          </a:ln>
        </p:spPr>
      </p:pic>
      <p:pic>
        <p:nvPicPr>
          <p:cNvPr id="20486" name="Picture 7"/>
          <p:cNvPicPr>
            <a:picLocks noChangeAspect="1" noChangeArrowheads="1"/>
          </p:cNvPicPr>
          <p:nvPr/>
        </p:nvPicPr>
        <p:blipFill>
          <a:blip r:embed="rId4" cstate="print"/>
          <a:srcRect/>
          <a:stretch>
            <a:fillRect/>
          </a:stretch>
        </p:blipFill>
        <p:spPr bwMode="auto">
          <a:xfrm>
            <a:off x="381000" y="1009650"/>
            <a:ext cx="2287588" cy="3048000"/>
          </a:xfrm>
          <a:prstGeom prst="rect">
            <a:avLst/>
          </a:prstGeom>
          <a:noFill/>
          <a:ln w="9525">
            <a:noFill/>
            <a:miter lim="800000"/>
            <a:headEnd/>
            <a:tailEnd/>
          </a:ln>
        </p:spPr>
      </p:pic>
      <p:pic>
        <p:nvPicPr>
          <p:cNvPr id="20487" name="Picture 8"/>
          <p:cNvPicPr>
            <a:picLocks noChangeAspect="1" noChangeArrowheads="1"/>
          </p:cNvPicPr>
          <p:nvPr/>
        </p:nvPicPr>
        <p:blipFill>
          <a:blip r:embed="rId5" cstate="print"/>
          <a:srcRect/>
          <a:stretch>
            <a:fillRect/>
          </a:stretch>
        </p:blipFill>
        <p:spPr bwMode="auto">
          <a:xfrm>
            <a:off x="2686050" y="1019175"/>
            <a:ext cx="2286000" cy="3048000"/>
          </a:xfrm>
          <a:prstGeom prst="rect">
            <a:avLst/>
          </a:prstGeom>
          <a:noFill/>
          <a:ln w="9525">
            <a:noFill/>
            <a:miter lim="800000"/>
            <a:headEnd/>
            <a:tailEnd/>
          </a:ln>
        </p:spPr>
      </p:pic>
      <p:pic>
        <p:nvPicPr>
          <p:cNvPr id="20488" name="Picture 9"/>
          <p:cNvPicPr>
            <a:picLocks noChangeAspect="1" noChangeArrowheads="1"/>
          </p:cNvPicPr>
          <p:nvPr/>
        </p:nvPicPr>
        <p:blipFill>
          <a:blip r:embed="rId6" cstate="print"/>
          <a:srcRect/>
          <a:stretch>
            <a:fillRect/>
          </a:stretch>
        </p:blipFill>
        <p:spPr bwMode="auto">
          <a:xfrm>
            <a:off x="7669213" y="0"/>
            <a:ext cx="1474787" cy="1552575"/>
          </a:xfrm>
          <a:prstGeom prst="rect">
            <a:avLst/>
          </a:prstGeom>
          <a:noFill/>
          <a:ln w="9525">
            <a:noFill/>
            <a:miter lim="800000"/>
            <a:headEnd/>
            <a:tailEnd/>
          </a:ln>
        </p:spPr>
      </p:pic>
      <p:sp>
        <p:nvSpPr>
          <p:cNvPr id="74762" name="Line 10"/>
          <p:cNvSpPr>
            <a:spLocks noChangeShapeType="1"/>
          </p:cNvSpPr>
          <p:nvPr/>
        </p:nvSpPr>
        <p:spPr bwMode="auto">
          <a:xfrm>
            <a:off x="2209800" y="762000"/>
            <a:ext cx="5105400" cy="0"/>
          </a:xfrm>
          <a:prstGeom prst="line">
            <a:avLst/>
          </a:prstGeom>
          <a:noFill/>
          <a:ln w="50800" cmpd="thickThin">
            <a:solidFill>
              <a:srgbClr val="FF6600"/>
            </a:solidFill>
            <a:round/>
            <a:headEnd/>
            <a:tailEnd/>
          </a:ln>
          <a:effectLst/>
        </p:spPr>
        <p:txBody>
          <a:bodyPr/>
          <a:lstStyle/>
          <a:p>
            <a:pPr>
              <a:defRPr/>
            </a:pPr>
            <a:endParaRPr lang="zh-CN" altLang="en-US"/>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13"/>
          <p:cNvPicPr>
            <a:picLocks noChangeAspect="1" noChangeArrowheads="1"/>
          </p:cNvPicPr>
          <p:nvPr/>
        </p:nvPicPr>
        <p:blipFill>
          <a:blip r:embed="rId2" cstate="print"/>
          <a:srcRect/>
          <a:stretch>
            <a:fillRect/>
          </a:stretch>
        </p:blipFill>
        <p:spPr bwMode="auto">
          <a:xfrm>
            <a:off x="0" y="0"/>
            <a:ext cx="1436688" cy="1512888"/>
          </a:xfrm>
          <a:prstGeom prst="rect">
            <a:avLst/>
          </a:prstGeom>
          <a:noFill/>
          <a:ln w="9525">
            <a:noFill/>
            <a:miter lim="800000"/>
            <a:headEnd/>
            <a:tailEnd/>
          </a:ln>
        </p:spPr>
      </p:pic>
      <p:pic>
        <p:nvPicPr>
          <p:cNvPr id="23557" name="Picture 4" descr="PA114950"/>
          <p:cNvPicPr>
            <a:picLocks noChangeArrowheads="1"/>
          </p:cNvPicPr>
          <p:nvPr/>
        </p:nvPicPr>
        <p:blipFill>
          <a:blip r:embed="rId3" cstate="print"/>
          <a:srcRect l="29401" t="20604" r="23639" b="34502"/>
          <a:stretch>
            <a:fillRect/>
          </a:stretch>
        </p:blipFill>
        <p:spPr bwMode="auto">
          <a:xfrm>
            <a:off x="823913" y="3935413"/>
            <a:ext cx="3600450" cy="2592387"/>
          </a:xfrm>
          <a:prstGeom prst="rect">
            <a:avLst/>
          </a:prstGeom>
          <a:solidFill>
            <a:schemeClr val="bg1"/>
          </a:solidFill>
          <a:ln w="9525">
            <a:solidFill>
              <a:schemeClr val="tx1"/>
            </a:solidFill>
            <a:miter lim="800000"/>
            <a:headEnd/>
            <a:tailEnd/>
          </a:ln>
        </p:spPr>
      </p:pic>
      <p:sp>
        <p:nvSpPr>
          <p:cNvPr id="89093" name="Text Box 5"/>
          <p:cNvSpPr txBox="1">
            <a:spLocks noChangeArrowheads="1"/>
          </p:cNvSpPr>
          <p:nvPr/>
        </p:nvSpPr>
        <p:spPr bwMode="auto">
          <a:xfrm>
            <a:off x="814388" y="6520468"/>
            <a:ext cx="3600450" cy="304800"/>
          </a:xfrm>
          <a:prstGeom prst="rect">
            <a:avLst/>
          </a:prstGeom>
          <a:solidFill>
            <a:schemeClr val="bg1"/>
          </a:solidFill>
          <a:ln w="47625" cmpd="thickThin">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lgn="just" eaLnBrk="1" hangingPunct="1">
              <a:spcBef>
                <a:spcPct val="50000"/>
              </a:spcBef>
              <a:defRPr/>
            </a:pPr>
            <a:r>
              <a:rPr lang="zh-CN" altLang="en-US" sz="1400" b="1" dirty="0">
                <a:solidFill>
                  <a:srgbClr val="FF0000"/>
                </a:solidFill>
                <a:effectLst>
                  <a:outerShdw blurRad="38100" dist="38100" dir="2700000" algn="tl">
                    <a:srgbClr val="C0C0C0"/>
                  </a:outerShdw>
                </a:effectLst>
                <a:ea typeface="黑体" pitchFamily="2" charset="-122"/>
              </a:rPr>
              <a:t>朱德春在瑞典</a:t>
            </a:r>
            <a:r>
              <a:rPr lang="en-US" altLang="zh-CN" sz="1400" b="1" dirty="0">
                <a:solidFill>
                  <a:srgbClr val="FF0000"/>
                </a:solidFill>
                <a:effectLst>
                  <a:outerShdw blurRad="38100" dist="38100" dir="2700000" algn="tl">
                    <a:srgbClr val="C0C0C0"/>
                  </a:outerShdw>
                </a:effectLst>
                <a:ea typeface="黑体" pitchFamily="2" charset="-122"/>
              </a:rPr>
              <a:t>Uppsala</a:t>
            </a:r>
            <a:r>
              <a:rPr lang="zh-CN" altLang="en-US" sz="1400" b="1" dirty="0">
                <a:solidFill>
                  <a:srgbClr val="FF0000"/>
                </a:solidFill>
                <a:effectLst>
                  <a:outerShdw blurRad="38100" dist="38100" dir="2700000" algn="tl">
                    <a:srgbClr val="C0C0C0"/>
                  </a:outerShdw>
                </a:effectLst>
                <a:ea typeface="黑体" pitchFamily="2" charset="-122"/>
              </a:rPr>
              <a:t>大学做访问学者工作</a:t>
            </a:r>
          </a:p>
        </p:txBody>
      </p:sp>
      <p:pic>
        <p:nvPicPr>
          <p:cNvPr id="23559" name="Picture 6"/>
          <p:cNvPicPr>
            <a:picLocks noChangeAspect="1" noChangeArrowheads="1"/>
          </p:cNvPicPr>
          <p:nvPr/>
        </p:nvPicPr>
        <p:blipFill>
          <a:blip r:embed="rId4" cstate="print">
            <a:lum bright="18000"/>
          </a:blip>
          <a:srcRect t="14674" r="19292"/>
          <a:stretch>
            <a:fillRect/>
          </a:stretch>
        </p:blipFill>
        <p:spPr bwMode="auto">
          <a:xfrm>
            <a:off x="4745038" y="4200525"/>
            <a:ext cx="3600450" cy="2589213"/>
          </a:xfrm>
          <a:prstGeom prst="rect">
            <a:avLst/>
          </a:prstGeom>
          <a:noFill/>
          <a:ln w="9525">
            <a:noFill/>
            <a:miter lim="800000"/>
            <a:headEnd/>
            <a:tailEnd/>
          </a:ln>
        </p:spPr>
      </p:pic>
      <p:sp>
        <p:nvSpPr>
          <p:cNvPr id="89095" name="Text Box 7"/>
          <p:cNvSpPr txBox="1">
            <a:spLocks noChangeArrowheads="1"/>
          </p:cNvSpPr>
          <p:nvPr/>
        </p:nvSpPr>
        <p:spPr bwMode="auto">
          <a:xfrm>
            <a:off x="4735513" y="6494463"/>
            <a:ext cx="3600450" cy="304800"/>
          </a:xfrm>
          <a:prstGeom prst="rect">
            <a:avLst/>
          </a:prstGeom>
          <a:solidFill>
            <a:schemeClr val="bg1"/>
          </a:solidFill>
          <a:ln w="47625" cmpd="dbl">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lgn="ctr" eaLnBrk="1" hangingPunct="1">
              <a:spcBef>
                <a:spcPct val="50000"/>
              </a:spcBef>
              <a:defRPr/>
            </a:pPr>
            <a:r>
              <a:rPr lang="zh-CN" altLang="en-US" sz="1400" b="1">
                <a:solidFill>
                  <a:srgbClr val="FF0000"/>
                </a:solidFill>
                <a:effectLst>
                  <a:outerShdw blurRad="38100" dist="38100" dir="2700000" algn="tl">
                    <a:srgbClr val="C0C0C0"/>
                  </a:outerShdw>
                </a:effectLst>
                <a:ea typeface="黑体" pitchFamily="2" charset="-122"/>
              </a:rPr>
              <a:t>施建军在德国东弗里兰高等技术学院学习</a:t>
            </a:r>
          </a:p>
        </p:txBody>
      </p:sp>
      <p:sp>
        <p:nvSpPr>
          <p:cNvPr id="89096" name="Rectangle 8"/>
          <p:cNvSpPr>
            <a:spLocks noChangeArrowheads="1"/>
          </p:cNvSpPr>
          <p:nvPr/>
        </p:nvSpPr>
        <p:spPr bwMode="auto">
          <a:xfrm>
            <a:off x="1295400" y="76200"/>
            <a:ext cx="6913563" cy="561975"/>
          </a:xfrm>
          <a:prstGeom prst="rect">
            <a:avLst/>
          </a:prstGeom>
          <a:noFill/>
          <a:ln w="9525">
            <a:noFill/>
            <a:miter lim="800000"/>
            <a:headEnd/>
            <a:tailEnd/>
          </a:ln>
          <a:effectLst/>
        </p:spPr>
        <p:txBody>
          <a:bodyPr/>
          <a:lstStyle/>
          <a:p>
            <a:pPr algn="ctr">
              <a:defRPr/>
            </a:pPr>
            <a:r>
              <a:rPr lang="zh-CN" altLang="en-US" sz="3200" b="1">
                <a:solidFill>
                  <a:srgbClr val="000066"/>
                </a:solidFill>
                <a:effectLst>
                  <a:outerShdw blurRad="38100" dist="38100" dir="2700000" algn="tl">
                    <a:srgbClr val="C0C0C0"/>
                  </a:outerShdw>
                </a:effectLst>
                <a:ea typeface="黑体" pitchFamily="2" charset="-122"/>
              </a:rPr>
              <a:t>化工专业建设</a:t>
            </a:r>
            <a:r>
              <a:rPr lang="en-US" altLang="zh-CN" sz="3200" b="1">
                <a:solidFill>
                  <a:srgbClr val="000066"/>
                </a:solidFill>
                <a:effectLst>
                  <a:outerShdw blurRad="38100" dist="38100" dir="2700000" algn="tl">
                    <a:srgbClr val="C0C0C0"/>
                  </a:outerShdw>
                </a:effectLst>
                <a:ea typeface="黑体" pitchFamily="2" charset="-122"/>
              </a:rPr>
              <a:t>—</a:t>
            </a:r>
            <a:r>
              <a:rPr lang="zh-CN" altLang="en-US" sz="3200" b="1">
                <a:solidFill>
                  <a:srgbClr val="000066"/>
                </a:solidFill>
                <a:effectLst>
                  <a:outerShdw blurRad="38100" dist="38100" dir="2700000" algn="tl">
                    <a:srgbClr val="C0C0C0"/>
                  </a:outerShdw>
                </a:effectLst>
                <a:ea typeface="黑体" pitchFamily="2" charset="-122"/>
              </a:rPr>
              <a:t>对外合作与交流</a:t>
            </a:r>
          </a:p>
        </p:txBody>
      </p:sp>
      <p:sp>
        <p:nvSpPr>
          <p:cNvPr id="89097" name="Line 9"/>
          <p:cNvSpPr>
            <a:spLocks noChangeShapeType="1"/>
          </p:cNvSpPr>
          <p:nvPr/>
        </p:nvSpPr>
        <p:spPr bwMode="auto">
          <a:xfrm>
            <a:off x="1619250" y="685800"/>
            <a:ext cx="6178550" cy="0"/>
          </a:xfrm>
          <a:prstGeom prst="line">
            <a:avLst/>
          </a:prstGeom>
          <a:noFill/>
          <a:ln w="50800" cmpd="thickThin">
            <a:solidFill>
              <a:schemeClr val="tx1"/>
            </a:solidFill>
            <a:round/>
            <a:headEnd/>
            <a:tailEnd/>
          </a:ln>
          <a:effectLst/>
        </p:spPr>
        <p:txBody>
          <a:bodyPr/>
          <a:lstStyle/>
          <a:p>
            <a:pPr>
              <a:defRPr/>
            </a:pPr>
            <a:endParaRPr lang="zh-CN" altLang="en-US"/>
          </a:p>
        </p:txBody>
      </p:sp>
      <p:pic>
        <p:nvPicPr>
          <p:cNvPr id="23563" name="Picture 10" descr="New Picture (1)"/>
          <p:cNvPicPr>
            <a:picLocks noChangeAspect="1" noChangeArrowheads="1"/>
          </p:cNvPicPr>
          <p:nvPr/>
        </p:nvPicPr>
        <p:blipFill>
          <a:blip r:embed="rId5" cstate="print"/>
          <a:srcRect/>
          <a:stretch>
            <a:fillRect/>
          </a:stretch>
        </p:blipFill>
        <p:spPr bwMode="auto">
          <a:xfrm>
            <a:off x="919163" y="1161445"/>
            <a:ext cx="3505200" cy="2628900"/>
          </a:xfrm>
          <a:prstGeom prst="rect">
            <a:avLst/>
          </a:prstGeom>
          <a:noFill/>
          <a:ln w="9525">
            <a:noFill/>
            <a:miter lim="800000"/>
            <a:headEnd/>
            <a:tailEnd/>
          </a:ln>
        </p:spPr>
      </p:pic>
      <p:sp>
        <p:nvSpPr>
          <p:cNvPr id="89099" name="Text Box 11"/>
          <p:cNvSpPr txBox="1">
            <a:spLocks noChangeArrowheads="1"/>
          </p:cNvSpPr>
          <p:nvPr/>
        </p:nvSpPr>
        <p:spPr bwMode="auto">
          <a:xfrm>
            <a:off x="919163" y="3519247"/>
            <a:ext cx="3498360" cy="309958"/>
          </a:xfrm>
          <a:prstGeom prst="rect">
            <a:avLst/>
          </a:prstGeom>
          <a:solidFill>
            <a:schemeClr val="bg1"/>
          </a:solidFill>
          <a:ln w="57150" cmpd="thickThin">
            <a:noFill/>
            <a:miter lim="800000"/>
            <a:headEnd/>
            <a:tailEnd/>
          </a:ln>
          <a:effectLst>
            <a:prstShdw prst="shdw17" dist="17961" dir="2700000">
              <a:schemeClr val="bg1">
                <a:gamma/>
                <a:shade val="60000"/>
                <a:invGamma/>
              </a:schemeClr>
            </a:prstShdw>
          </a:effectLst>
        </p:spPr>
        <p:txBody>
          <a:bodyPr wrap="square" lIns="90000" tIns="46800" rIns="90000" bIns="46800">
            <a:spAutoFit/>
          </a:bodyPr>
          <a:lstStyle/>
          <a:p>
            <a:pPr algn="ctr" eaLnBrk="1" hangingPunct="1">
              <a:spcBef>
                <a:spcPct val="50000"/>
              </a:spcBef>
              <a:defRPr/>
            </a:pPr>
            <a:r>
              <a:rPr lang="zh-CN" altLang="en-US" sz="1400" b="1" dirty="0">
                <a:solidFill>
                  <a:srgbClr val="FF0000"/>
                </a:solidFill>
                <a:effectLst>
                  <a:outerShdw blurRad="38100" dist="38100" dir="2700000" algn="tl">
                    <a:srgbClr val="C0C0C0"/>
                  </a:outerShdw>
                </a:effectLst>
                <a:ea typeface="黑体" pitchFamily="2" charset="-122"/>
              </a:rPr>
              <a:t>高大明在德国</a:t>
            </a:r>
            <a:r>
              <a:rPr lang="en-US" altLang="zh-CN" sz="1400" b="1" dirty="0">
                <a:solidFill>
                  <a:srgbClr val="FF0000"/>
                </a:solidFill>
                <a:effectLst>
                  <a:outerShdw blurRad="38100" dist="38100" dir="2700000" algn="tl">
                    <a:srgbClr val="C0C0C0"/>
                  </a:outerShdw>
                </a:effectLst>
                <a:ea typeface="黑体" pitchFamily="2" charset="-122"/>
              </a:rPr>
              <a:t>Emden Univ. </a:t>
            </a:r>
            <a:r>
              <a:rPr lang="zh-CN" altLang="en-US" sz="1400" b="1" dirty="0">
                <a:solidFill>
                  <a:srgbClr val="FF0000"/>
                </a:solidFill>
                <a:effectLst>
                  <a:outerShdw blurRad="38100" dist="38100" dir="2700000" algn="tl">
                    <a:srgbClr val="C0C0C0"/>
                  </a:outerShdw>
                </a:effectLst>
                <a:ea typeface="黑体" pitchFamily="2" charset="-122"/>
              </a:rPr>
              <a:t>作学术报告</a:t>
            </a:r>
          </a:p>
        </p:txBody>
      </p:sp>
      <p:sp>
        <p:nvSpPr>
          <p:cNvPr id="89100" name="Text Box 12"/>
          <p:cNvSpPr txBox="1">
            <a:spLocks noChangeArrowheads="1"/>
          </p:cNvSpPr>
          <p:nvPr/>
        </p:nvSpPr>
        <p:spPr bwMode="auto">
          <a:xfrm>
            <a:off x="2787650" y="619054"/>
            <a:ext cx="3841750" cy="579438"/>
          </a:xfrm>
          <a:prstGeom prst="rect">
            <a:avLst/>
          </a:prstGeom>
          <a:noFill/>
          <a:ln w="9525">
            <a:noFill/>
            <a:miter lim="800000"/>
            <a:headEnd/>
            <a:tailEnd/>
          </a:ln>
          <a:effectLst/>
        </p:spPr>
        <p:txBody>
          <a:bodyPr wrap="none">
            <a:spAutoFit/>
          </a:bodyPr>
          <a:lstStyle/>
          <a:p>
            <a:pPr>
              <a:defRPr/>
            </a:pPr>
            <a:r>
              <a:rPr lang="zh-CN" altLang="en-US" sz="3200" b="1" dirty="0">
                <a:solidFill>
                  <a:srgbClr val="FF0000"/>
                </a:solidFill>
                <a:effectLst>
                  <a:outerShdw blurRad="38100" dist="38100" dir="2700000" algn="tl">
                    <a:srgbClr val="C0C0C0"/>
                  </a:outerShdw>
                </a:effectLst>
                <a:ea typeface="华文新魏" pitchFamily="2" charset="-122"/>
              </a:rPr>
              <a:t>对外教师合作与交流</a:t>
            </a:r>
          </a:p>
        </p:txBody>
      </p:sp>
      <p:pic>
        <p:nvPicPr>
          <p:cNvPr id="2" name="图片 1"/>
          <p:cNvPicPr>
            <a:picLocks/>
          </p:cNvPicPr>
          <p:nvPr/>
        </p:nvPicPr>
        <p:blipFill rotWithShape="1">
          <a:blip r:embed="rId6" cstate="print">
            <a:extLst>
              <a:ext uri="{28A0092B-C50C-407E-A947-70E740481C1C}">
                <a14:useLocalDpi xmlns:a14="http://schemas.microsoft.com/office/drawing/2010/main" val="0"/>
              </a:ext>
            </a:extLst>
          </a:blip>
          <a:srcRect t="56416"/>
          <a:stretch/>
        </p:blipFill>
        <p:spPr>
          <a:xfrm>
            <a:off x="4635340" y="1154297"/>
            <a:ext cx="3600000" cy="2592000"/>
          </a:xfrm>
          <a:prstGeom prst="rect">
            <a:avLst/>
          </a:prstGeom>
        </p:spPr>
      </p:pic>
      <p:sp>
        <p:nvSpPr>
          <p:cNvPr id="15" name="Text Box 11"/>
          <p:cNvSpPr txBox="1">
            <a:spLocks noChangeArrowheads="1"/>
          </p:cNvSpPr>
          <p:nvPr/>
        </p:nvSpPr>
        <p:spPr bwMode="auto">
          <a:xfrm>
            <a:off x="4635340" y="3591318"/>
            <a:ext cx="3600000" cy="309958"/>
          </a:xfrm>
          <a:prstGeom prst="rect">
            <a:avLst/>
          </a:prstGeom>
          <a:solidFill>
            <a:schemeClr val="bg1"/>
          </a:solidFill>
          <a:ln w="57150" cmpd="thickThin">
            <a:noFill/>
            <a:miter lim="800000"/>
            <a:headEnd/>
            <a:tailEnd/>
          </a:ln>
          <a:effectLst>
            <a:prstShdw prst="shdw17" dist="17961" dir="2700000">
              <a:schemeClr val="bg1">
                <a:gamma/>
                <a:shade val="60000"/>
                <a:invGamma/>
              </a:schemeClr>
            </a:prstShdw>
          </a:effectLst>
        </p:spPr>
        <p:txBody>
          <a:bodyPr wrap="square" lIns="90000" tIns="46800" rIns="90000" bIns="46800">
            <a:spAutoFit/>
          </a:bodyPr>
          <a:lstStyle/>
          <a:p>
            <a:pPr algn="ctr" eaLnBrk="1" hangingPunct="1">
              <a:spcBef>
                <a:spcPct val="50000"/>
              </a:spcBef>
              <a:defRPr/>
            </a:pPr>
            <a:r>
              <a:rPr lang="zh-CN" altLang="en-US" sz="1400" b="1" dirty="0" smtClean="0">
                <a:solidFill>
                  <a:srgbClr val="FF0000"/>
                </a:solidFill>
                <a:effectLst>
                  <a:outerShdw blurRad="38100" dist="38100" dir="2700000" algn="tl">
                    <a:srgbClr val="C0C0C0"/>
                  </a:outerShdw>
                </a:effectLst>
                <a:ea typeface="黑体" pitchFamily="2" charset="-122"/>
              </a:rPr>
              <a:t>卫春祥在</a:t>
            </a:r>
            <a:r>
              <a:rPr lang="zh-CN" altLang="en-US" sz="1400" b="1" dirty="0">
                <a:solidFill>
                  <a:srgbClr val="FF0000"/>
                </a:solidFill>
                <a:effectLst>
                  <a:outerShdw blurRad="38100" dist="38100" dir="2700000" algn="tl">
                    <a:srgbClr val="C0C0C0"/>
                  </a:outerShdw>
                </a:effectLst>
                <a:ea typeface="黑体" pitchFamily="2" charset="-122"/>
              </a:rPr>
              <a:t>剑桥大学做访问学者工作</a:t>
            </a: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1371600" y="457200"/>
            <a:ext cx="6913563" cy="561975"/>
          </a:xfrm>
          <a:prstGeom prst="rect">
            <a:avLst/>
          </a:prstGeom>
          <a:noFill/>
          <a:ln w="9525">
            <a:noFill/>
            <a:miter lim="800000"/>
            <a:headEnd/>
            <a:tailEnd/>
          </a:ln>
          <a:effectLst/>
        </p:spPr>
        <p:txBody>
          <a:bodyPr/>
          <a:lstStyle/>
          <a:p>
            <a:pPr algn="ctr">
              <a:defRPr/>
            </a:pPr>
            <a:r>
              <a:rPr lang="zh-CN" altLang="en-US" sz="3200" b="1">
                <a:solidFill>
                  <a:srgbClr val="000066"/>
                </a:solidFill>
                <a:effectLst>
                  <a:outerShdw blurRad="38100" dist="38100" dir="2700000" algn="tl">
                    <a:srgbClr val="C0C0C0"/>
                  </a:outerShdw>
                </a:effectLst>
                <a:ea typeface="黑体" pitchFamily="2" charset="-122"/>
              </a:rPr>
              <a:t>化工专业建设</a:t>
            </a:r>
            <a:r>
              <a:rPr lang="en-US" altLang="zh-CN" sz="3200" b="1">
                <a:solidFill>
                  <a:srgbClr val="000066"/>
                </a:solidFill>
                <a:effectLst>
                  <a:outerShdw blurRad="38100" dist="38100" dir="2700000" algn="tl">
                    <a:srgbClr val="C0C0C0"/>
                  </a:outerShdw>
                </a:effectLst>
                <a:ea typeface="黑体" pitchFamily="2" charset="-122"/>
              </a:rPr>
              <a:t>—</a:t>
            </a:r>
            <a:r>
              <a:rPr lang="zh-CN" altLang="en-US" sz="3200" b="1">
                <a:solidFill>
                  <a:srgbClr val="000066"/>
                </a:solidFill>
                <a:effectLst>
                  <a:outerShdw blurRad="38100" dist="38100" dir="2700000" algn="tl">
                    <a:srgbClr val="C0C0C0"/>
                  </a:outerShdw>
                </a:effectLst>
                <a:ea typeface="黑体" pitchFamily="2" charset="-122"/>
              </a:rPr>
              <a:t>对外合作与交流</a:t>
            </a:r>
          </a:p>
        </p:txBody>
      </p:sp>
      <p:sp>
        <p:nvSpPr>
          <p:cNvPr id="90115" name="Line 3"/>
          <p:cNvSpPr>
            <a:spLocks noChangeShapeType="1"/>
          </p:cNvSpPr>
          <p:nvPr/>
        </p:nvSpPr>
        <p:spPr bwMode="auto">
          <a:xfrm>
            <a:off x="1905000" y="1066800"/>
            <a:ext cx="5988050" cy="0"/>
          </a:xfrm>
          <a:prstGeom prst="line">
            <a:avLst/>
          </a:prstGeom>
          <a:noFill/>
          <a:ln w="50800" cmpd="thickThin">
            <a:solidFill>
              <a:schemeClr val="tx1"/>
            </a:solidFill>
            <a:round/>
            <a:headEnd/>
            <a:tailEnd/>
          </a:ln>
          <a:effectLst/>
        </p:spPr>
        <p:txBody>
          <a:bodyPr/>
          <a:lstStyle/>
          <a:p>
            <a:pPr>
              <a:defRPr/>
            </a:pPr>
            <a:endParaRPr lang="zh-CN" altLang="en-US"/>
          </a:p>
        </p:txBody>
      </p:sp>
      <p:pic>
        <p:nvPicPr>
          <p:cNvPr id="24580" name="Picture 4" descr="symposion (13)"/>
          <p:cNvPicPr>
            <a:picLocks noChangeAspect="1" noChangeArrowheads="1"/>
          </p:cNvPicPr>
          <p:nvPr/>
        </p:nvPicPr>
        <p:blipFill>
          <a:blip r:embed="rId2" cstate="print"/>
          <a:srcRect/>
          <a:stretch>
            <a:fillRect/>
          </a:stretch>
        </p:blipFill>
        <p:spPr bwMode="auto">
          <a:xfrm>
            <a:off x="506413" y="2397125"/>
            <a:ext cx="3911600" cy="2665413"/>
          </a:xfrm>
          <a:prstGeom prst="rect">
            <a:avLst/>
          </a:prstGeom>
          <a:noFill/>
          <a:ln w="9525">
            <a:noFill/>
            <a:miter lim="800000"/>
            <a:headEnd/>
            <a:tailEnd/>
          </a:ln>
        </p:spPr>
      </p:pic>
      <p:pic>
        <p:nvPicPr>
          <p:cNvPr id="24581" name="Picture 5" descr="symposion (14)"/>
          <p:cNvPicPr preferRelativeResize="0">
            <a:picLocks noChangeArrowheads="1"/>
          </p:cNvPicPr>
          <p:nvPr/>
        </p:nvPicPr>
        <p:blipFill>
          <a:blip r:embed="rId3" cstate="print"/>
          <a:srcRect/>
          <a:stretch>
            <a:fillRect/>
          </a:stretch>
        </p:blipFill>
        <p:spPr bwMode="auto">
          <a:xfrm>
            <a:off x="4683125" y="2397125"/>
            <a:ext cx="3911600" cy="2667000"/>
          </a:xfrm>
          <a:prstGeom prst="rect">
            <a:avLst/>
          </a:prstGeom>
          <a:noFill/>
          <a:ln w="9525">
            <a:noFill/>
            <a:miter lim="800000"/>
            <a:headEnd/>
            <a:tailEnd/>
          </a:ln>
        </p:spPr>
      </p:pic>
      <p:sp>
        <p:nvSpPr>
          <p:cNvPr id="24582" name="Rectangle 6"/>
          <p:cNvSpPr>
            <a:spLocks noChangeArrowheads="1"/>
          </p:cNvSpPr>
          <p:nvPr/>
        </p:nvSpPr>
        <p:spPr bwMode="auto">
          <a:xfrm>
            <a:off x="395288" y="5348288"/>
            <a:ext cx="4070350" cy="366712"/>
          </a:xfrm>
          <a:prstGeom prst="rect">
            <a:avLst/>
          </a:prstGeom>
          <a:noFill/>
          <a:ln w="9525">
            <a:noFill/>
            <a:miter lim="800000"/>
            <a:headEnd/>
            <a:tailEnd/>
          </a:ln>
        </p:spPr>
        <p:txBody>
          <a:bodyPr wrap="none" anchor="ctr">
            <a:spAutoFit/>
          </a:bodyPr>
          <a:lstStyle/>
          <a:p>
            <a:pPr eaLnBrk="1" hangingPunct="1"/>
            <a:r>
              <a:rPr lang="zh-CN" altLang="en-US" sz="1800" b="1">
                <a:effectLst/>
                <a:latin typeface="Arial" pitchFamily="34" charset="0"/>
                <a:ea typeface="华文中宋" pitchFamily="2" charset="-122"/>
              </a:rPr>
              <a:t>中德工业节能技术研讨会上新技术介绍</a:t>
            </a:r>
          </a:p>
        </p:txBody>
      </p:sp>
      <p:sp>
        <p:nvSpPr>
          <p:cNvPr id="24583" name="Rectangle 7"/>
          <p:cNvSpPr>
            <a:spLocks noChangeArrowheads="1"/>
          </p:cNvSpPr>
          <p:nvPr/>
        </p:nvSpPr>
        <p:spPr bwMode="auto">
          <a:xfrm>
            <a:off x="4572000" y="5348288"/>
            <a:ext cx="4362450" cy="366712"/>
          </a:xfrm>
          <a:prstGeom prst="rect">
            <a:avLst/>
          </a:prstGeom>
          <a:noFill/>
          <a:ln w="9525">
            <a:noFill/>
            <a:miter lim="800000"/>
            <a:headEnd/>
            <a:tailEnd/>
          </a:ln>
        </p:spPr>
        <p:txBody>
          <a:bodyPr wrap="none" anchor="ctr">
            <a:spAutoFit/>
          </a:bodyPr>
          <a:lstStyle/>
          <a:p>
            <a:pPr eaLnBrk="1" hangingPunct="1"/>
            <a:r>
              <a:rPr lang="zh-CN" altLang="en-US" sz="1800" b="1">
                <a:effectLst/>
                <a:latin typeface="Arial" pitchFamily="34" charset="0"/>
                <a:ea typeface="华文中宋" pitchFamily="2" charset="-122"/>
              </a:rPr>
              <a:t>国内企业家与德国教授相互探讨节能技术 </a:t>
            </a:r>
          </a:p>
        </p:txBody>
      </p:sp>
      <p:sp>
        <p:nvSpPr>
          <p:cNvPr id="90120" name="Rectangle 8"/>
          <p:cNvSpPr>
            <a:spLocks noChangeArrowheads="1"/>
          </p:cNvSpPr>
          <p:nvPr/>
        </p:nvSpPr>
        <p:spPr bwMode="auto">
          <a:xfrm>
            <a:off x="2514600" y="1371600"/>
            <a:ext cx="4298950" cy="641350"/>
          </a:xfrm>
          <a:prstGeom prst="rect">
            <a:avLst/>
          </a:prstGeom>
          <a:noFill/>
          <a:ln w="9525">
            <a:noFill/>
            <a:miter lim="800000"/>
            <a:headEnd/>
            <a:tailEnd/>
          </a:ln>
          <a:effectLst/>
        </p:spPr>
        <p:txBody>
          <a:bodyPr wrap="none">
            <a:spAutoFit/>
          </a:bodyPr>
          <a:lstStyle/>
          <a:p>
            <a:pPr eaLnBrk="1" hangingPunct="1">
              <a:defRPr/>
            </a:pPr>
            <a:r>
              <a:rPr lang="zh-CN" altLang="en-US" b="1">
                <a:solidFill>
                  <a:srgbClr val="FF0000"/>
                </a:solidFill>
                <a:effectLst>
                  <a:outerShdw blurRad="38100" dist="38100" dir="2700000" algn="tl">
                    <a:srgbClr val="C0C0C0"/>
                  </a:outerShdw>
                </a:effectLst>
                <a:latin typeface="Arial" charset="0"/>
                <a:ea typeface="华文新魏" pitchFamily="2" charset="-122"/>
              </a:rPr>
              <a:t>对外校企合作与交流</a:t>
            </a:r>
          </a:p>
        </p:txBody>
      </p:sp>
      <p:pic>
        <p:nvPicPr>
          <p:cNvPr id="24585" name="Picture 9"/>
          <p:cNvPicPr>
            <a:picLocks noChangeAspect="1" noChangeArrowheads="1"/>
          </p:cNvPicPr>
          <p:nvPr/>
        </p:nvPicPr>
        <p:blipFill>
          <a:blip r:embed="rId4" cstate="print"/>
          <a:srcRect/>
          <a:stretch>
            <a:fillRect/>
          </a:stretch>
        </p:blipFill>
        <p:spPr bwMode="auto">
          <a:xfrm>
            <a:off x="0" y="0"/>
            <a:ext cx="1320800" cy="1390650"/>
          </a:xfrm>
          <a:prstGeom prst="rect">
            <a:avLst/>
          </a:prstGeom>
          <a:noFill/>
          <a:ln w="9525">
            <a:noFill/>
            <a:miter lim="800000"/>
            <a:headEnd/>
            <a:tailEnd/>
          </a:ln>
        </p:spPr>
      </p:pic>
      <p:sp>
        <p:nvSpPr>
          <p:cNvPr id="90122" name="Text Box 10"/>
          <p:cNvSpPr txBox="1">
            <a:spLocks noChangeArrowheads="1"/>
          </p:cNvSpPr>
          <p:nvPr/>
        </p:nvSpPr>
        <p:spPr bwMode="auto">
          <a:xfrm>
            <a:off x="2714625" y="6143625"/>
            <a:ext cx="3657600" cy="946150"/>
          </a:xfrm>
          <a:prstGeom prst="rect">
            <a:avLst/>
          </a:prstGeom>
          <a:solidFill>
            <a:schemeClr val="bg1"/>
          </a:solidFill>
          <a:ln w="9525">
            <a:noFill/>
            <a:miter lim="800000"/>
            <a:headEnd/>
            <a:tailEnd/>
          </a:ln>
          <a:effectLst/>
        </p:spPr>
        <p:txBody>
          <a:bodyPr>
            <a:spAutoFit/>
          </a:bodyPr>
          <a:lstStyle/>
          <a:p>
            <a:pPr algn="ctr">
              <a:defRPr/>
            </a:pPr>
            <a:r>
              <a:rPr lang="en-US" altLang="zh-CN" sz="2800" b="1">
                <a:solidFill>
                  <a:srgbClr val="000066"/>
                </a:solidFill>
                <a:effectLst>
                  <a:outerShdw blurRad="38100" dist="38100" dir="2700000" algn="tl">
                    <a:srgbClr val="C0C0C0"/>
                  </a:outerShdw>
                </a:effectLst>
                <a:latin typeface="Georgia" pitchFamily="18" charset="0"/>
                <a:ea typeface="宋体" pitchFamily="2" charset="-122"/>
              </a:rPr>
              <a:t>Hefei University</a:t>
            </a:r>
          </a:p>
          <a:p>
            <a:pPr algn="ctr">
              <a:defRPr/>
            </a:pPr>
            <a:endParaRPr lang="en-US" altLang="zh-CN" sz="2800" b="1">
              <a:solidFill>
                <a:srgbClr val="000066"/>
              </a:solidFill>
              <a:effectLst>
                <a:outerShdw blurRad="38100" dist="38100" dir="2700000" algn="tl">
                  <a:srgbClr val="C0C0C0"/>
                </a:outerShdw>
              </a:effectLst>
              <a:ea typeface="宋体" pitchFamily="2" charset="-122"/>
            </a:endParaRPr>
          </a:p>
        </p:txBody>
      </p:sp>
    </p:spTree>
  </p:cSld>
  <p:clrMapOvr>
    <a:masterClrMapping/>
  </p:clrMapOvr>
  <p:transition>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63a92abc-0ccf-46c7-a45d-0b899c2bfc35}"/>
  <p:tag name="TABLE_EMPHASIZE_COLOR" val="240117"/>
  <p:tag name="TABLE_SKINIDX" val="3"/>
  <p:tag name="TABLE_COLORIDX" val="2"/>
  <p:tag name="TABLE_COLOR_RGB" val="0x000000*0xFFFFFF*0x212121*0xFFFFFF*0x03A9F5*0x00BCD5*0x009788*0x4CB050*0x8CC34B*0xCDDC39"/>
  <p:tag name="TABLE_ENDDRAG_ORIGIN_RECT" val="450*117"/>
  <p:tag name="TABLE_ENDDRAG_RECT" val="35*104*450*117"/>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fe1f94bb-bd3f-4793-974f-e1b9137c0671}"/>
  <p:tag name="TABLE_ENDDRAG_ORIGIN_RECT" val="404*117"/>
  <p:tag name="TABLE_ENDDRAG_RECT" val="511*100*404*117"/>
  <p:tag name="TABLE_EMPHASIZE_COLOR" val="16736824"/>
  <p:tag name="TABLE_SKINIDX" val="3"/>
  <p:tag name="TABLE_COLORIDX" val="3"/>
  <p:tag name="TABLE_COLOR_RGB" val="0x000000*0xFFFFFF*0x212121*0xFFFFFF*0xFF6238*0xFFD147*0xFFB57D*0xFF7A51*0xFFD791*0xFF8C6D"/>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c559d99a-e800-4c0c-844b-4cdd66ad2f55}"/>
  <p:tag name="TABLE_ENDDRAG_ORIGIN_RECT" val="396*148"/>
  <p:tag name="TABLE_ENDDRAG_RECT" val="532*386*396*148"/>
  <p:tag name="TABLE_EMPHASIZE_COLOR" val="16352824"/>
  <p:tag name="TABLE_SKINIDX" val="3"/>
  <p:tag name="TABLE_COLORIDX" val="7"/>
  <p:tag name="TABLE_COLOR_RGB" val="0x000000*0xFFFFFF*0x212121*0xFFFFFF*0xF98638*0xFFB829*0x37BECC*0x1687A5*0x3A3A47*0xC7DADD"/>
</p:tagLst>
</file>

<file path=ppt/theme/theme1.xml><?xml version="1.0" encoding="utf-8"?>
<a:theme xmlns:a="http://schemas.openxmlformats.org/drawingml/2006/main" name="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7233</TotalTime>
  <Words>1571</Words>
  <Application>Microsoft Office PowerPoint</Application>
  <PresentationFormat>全屏显示(4:3)</PresentationFormat>
  <Paragraphs>210</Paragraphs>
  <Slides>17</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17</vt:i4>
      </vt:variant>
    </vt:vector>
  </HeadingPairs>
  <TitlesOfParts>
    <vt:vector size="32" baseType="lpstr">
      <vt:lpstr>等线</vt:lpstr>
      <vt:lpstr>黑体</vt:lpstr>
      <vt:lpstr>华文新魏</vt:lpstr>
      <vt:lpstr>华文中宋</vt:lpstr>
      <vt:lpstr>楷体</vt:lpstr>
      <vt:lpstr>隶书</vt:lpstr>
      <vt:lpstr>宋体</vt:lpstr>
      <vt:lpstr>微软雅黑</vt:lpstr>
      <vt:lpstr>Arial</vt:lpstr>
      <vt:lpstr>Bookman Old Style</vt:lpstr>
      <vt:lpstr>Georgia</vt:lpstr>
      <vt:lpstr>Times New Roman</vt:lpstr>
      <vt:lpstr>Trebuchet MS</vt:lpstr>
      <vt:lpstr>Wingdings</vt:lpstr>
      <vt:lpstr>Blank Presentation</vt:lpstr>
      <vt:lpstr>化学工程与工艺专业</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化工学生创新和实践能力培养</vt:lpstr>
      <vt:lpstr>PowerPoint 演示文稿</vt:lpstr>
    </vt:vector>
  </TitlesOfParts>
  <Company>Clemson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CES</dc:creator>
  <cp:lastModifiedBy>Xiaochen Wang</cp:lastModifiedBy>
  <cp:revision>306</cp:revision>
  <cp:lastPrinted>1998-09-08T15:15:58Z</cp:lastPrinted>
  <dcterms:created xsi:type="dcterms:W3CDTF">1998-07-28T21:45:06Z</dcterms:created>
  <dcterms:modified xsi:type="dcterms:W3CDTF">2021-05-31T05:59:12Z</dcterms:modified>
</cp:coreProperties>
</file>