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85" r:id="rId3"/>
    <p:sldId id="743" r:id="rId5"/>
    <p:sldId id="782" r:id="rId6"/>
    <p:sldId id="866" r:id="rId7"/>
    <p:sldId id="978" r:id="rId8"/>
    <p:sldId id="1008" r:id="rId9"/>
    <p:sldId id="889" r:id="rId10"/>
    <p:sldId id="1010" r:id="rId11"/>
    <p:sldId id="1009" r:id="rId12"/>
    <p:sldId id="979" r:id="rId13"/>
    <p:sldId id="980" r:id="rId14"/>
    <p:sldId id="925" r:id="rId15"/>
  </p:sldIdLst>
  <p:sldSz cx="12196445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DCF1"/>
    <a:srgbClr val="006BBC"/>
    <a:srgbClr val="F8F8F8"/>
    <a:srgbClr val="EAEAEA"/>
    <a:srgbClr val="DDDDDD"/>
    <a:srgbClr val="0DC2D5"/>
    <a:srgbClr val="12D0CB"/>
    <a:srgbClr val="FDE673"/>
    <a:srgbClr val="FDE155"/>
    <a:srgbClr val="0A9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/>
    <p:restoredTop sz="49635"/>
  </p:normalViewPr>
  <p:slideViewPr>
    <p:cSldViewPr snapToObjects="1" showGuides="1">
      <p:cViewPr varScale="1">
        <p:scale>
          <a:sx n="95" d="100"/>
          <a:sy n="95" d="100"/>
        </p:scale>
        <p:origin x="67" y="182"/>
      </p:cViewPr>
      <p:guideLst>
        <p:guide orient="horz" pos="2103"/>
        <p:guide pos="3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3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8" Type="http://schemas.microsoft.com/office/2011/relationships/chartColorStyle" Target="colors2.xml"/><Relationship Id="rId7" Type="http://schemas.microsoft.com/office/2011/relationships/chartStyle" Target="styl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hemeOverride" Target="../theme/themeOverride1.xml"/><Relationship Id="rId1" Type="http://schemas.openxmlformats.org/officeDocument/2006/relationships/oleObject" Target="file:///H:\&#23601;&#19994;&#24037;&#20316;\2018&#23626;\&#23601;&#19994;&#25253;&#21578;\&#21270;&#24037;&#31995;2018&#24180;&#23601;&#19994;&#24037;&#20316;&#19978;&#25253;&#26448;&#26009;\&#23601;&#19994;&#27719;&#25253;&#22270;&#2663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职称结构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职称结构（%）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教授</c:v>
                </c:pt>
                <c:pt idx="1">
                  <c:v>副教授</c:v>
                </c:pt>
                <c:pt idx="2">
                  <c:v>讲师</c:v>
                </c:pt>
                <c:pt idx="3">
                  <c:v>实验师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0" vertOverflow="ellipsis" vert="horz" wrap="square" anchor="ctr" anchorCtr="1" forceAA="0"/>
          <a:lstStyle/>
          <a:p>
            <a:pPr>
              <a:defRPr lang="zh-CN"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b="1">
                <a:solidFill>
                  <a:sysClr val="windowText" lastClr="000000"/>
                </a:solidFill>
              </a:rPr>
              <a:t>粉体材料科学与工程专业教师年龄结构</a:t>
            </a:r>
            <a:endParaRPr lang="zh-CN" altLang="en-US" sz="1400" b="1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289053092501368"/>
          <c:y val="0.047880829934385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240831964969896"/>
          <c:y val="0.133002305373293"/>
          <c:w val="0.951833607006021"/>
          <c:h val="0.778932434828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64D0D9"/>
            </a:solidFill>
            <a:ln w="12700">
              <a:noFill/>
            </a:ln>
            <a:effectLst>
              <a:outerShdw blurRad="76200" dist="101600" dir="120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12700">
                <a:noFill/>
              </a:ln>
              <a:effectLst>
                <a:outerShdw blurRad="76200" dist="101600" dir="120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12700">
                <a:noFill/>
              </a:ln>
              <a:effectLst>
                <a:outerShdw blurRad="76200" dist="101600" dir="120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12700">
                <a:noFill/>
              </a:ln>
              <a:effectLst>
                <a:outerShdw blurRad="76200" dist="101600" dir="120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 w="12700">
                <a:noFill/>
              </a:ln>
              <a:effectLst>
                <a:outerShdw blurRad="76200" dist="101600" dir="12000000" sy="23000" kx="-1200000" algn="bl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5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Times New Roman" panose="02020603050405020304" charset="0"/>
                      </a:defRPr>
                    </a:pPr>
                    <a:r>
                      <a:rPr lang="en-US" altLang="zh-CN"/>
                      <a:t>10</a:t>
                    </a:r>
                    <a:r>
                      <a:rPr lang="en-US"/>
                      <a:t>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  <a:sym typeface="Times New Roman" panose="0202060305040502030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5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Times New Roman" panose="02020603050405020304" charset="0"/>
                      </a:defRPr>
                    </a:pPr>
                    <a:r>
                      <a:rPr lang="en-US" altLang="zh-CN"/>
                      <a:t>20</a:t>
                    </a:r>
                    <a:r>
                      <a:rPr lang="en-US"/>
                      <a:t>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  <a:sym typeface="Times New Roman" panose="0202060305040502030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0360213804322566"/>
                  <c:y val="0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5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Times New Roman" panose="02020603050405020304" charset="0"/>
                      </a:defRPr>
                    </a:pPr>
                    <a:r>
                      <a:rPr lang="en-US" altLang="zh-CN"/>
                      <a:t>55</a:t>
                    </a:r>
                    <a:r>
                      <a:rPr lang="en-US"/>
                      <a:t>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  <a:sym typeface="Times New Roman" panose="0202060305040502030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50" b="0" i="0" u="none" strike="noStrike" kern="1200" baseline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  <a:sym typeface="Times New Roman" panose="02020603050405020304" charset="0"/>
                      </a:defRPr>
                    </a:pPr>
                    <a:r>
                      <a:rPr lang="en-US" altLang="zh-CN"/>
                      <a:t>15</a:t>
                    </a:r>
                    <a:r>
                      <a:rPr lang="en-US"/>
                      <a:t>%</a:t>
                    </a:r>
                    <a:endParaRPr lang="en-US"/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50" b="0" i="0" u="none" strike="noStrike" kern="1200" baseline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Times New Roman" panose="02020603050405020304" charset="0"/>
                      <a:ea typeface="Times New Roman" panose="02020603050405020304" charset="0"/>
                      <a:cs typeface="Times New Roman" panose="02020603050405020304" charset="0"/>
                      <a:sym typeface="Times New Roman" panose="02020603050405020304" charset="0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>
                <a:spAutoFit/>
              </a:bodyPr>
              <a:lstStyle/>
              <a:p>
                <a:pPr>
                  <a:defRPr lang="zh-CN"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charset="0"/>
                    <a:ea typeface="Times New Roman" panose="02020603050405020304" charset="0"/>
                    <a:cs typeface="Times New Roman" panose="02020603050405020304" charset="0"/>
                    <a:sym typeface="Times New Roman" panose="02020603050405020304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[就业汇报图标.xlsx]Sheet1!$K$2:$K$5</c:f>
              <c:strCache>
                <c:ptCount val="4"/>
                <c:pt idx="0">
                  <c:v>化学工程与工艺</c:v>
                </c:pt>
                <c:pt idx="1">
                  <c:v>无机非金属材料工程</c:v>
                </c:pt>
                <c:pt idx="2">
                  <c:v>粉体材料科学与工程</c:v>
                </c:pt>
                <c:pt idx="3">
                  <c:v>能源化学工程</c:v>
                </c:pt>
              </c:strCache>
            </c:strRef>
          </c:cat>
          <c:val>
            <c:numRef>
              <c:f>[就业汇报图标.xlsx]Sheet1!$M$2:$M$5</c:f>
              <c:numCache>
                <c:formatCode>0.00%</c:formatCode>
                <c:ptCount val="4"/>
                <c:pt idx="0">
                  <c:v>0.692307692307692</c:v>
                </c:pt>
                <c:pt idx="1">
                  <c:v>0.754716981132076</c:v>
                </c:pt>
                <c:pt idx="2">
                  <c:v>0.819148936170213</c:v>
                </c:pt>
                <c:pt idx="3">
                  <c:v>0.735849056603774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60826704"/>
        <c:axId val="260825136"/>
      </c:barChart>
      <c:catAx>
        <c:axId val="260826704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0825136"/>
        <c:crosses val="autoZero"/>
        <c:auto val="1"/>
        <c:lblAlgn val="ctr"/>
        <c:lblOffset val="100"/>
        <c:noMultiLvlLbl val="0"/>
      </c:catAx>
      <c:valAx>
        <c:axId val="2608251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60826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zh-CN">
          <a:solidFill>
            <a:schemeClr val="tx1">
              <a:lumMod val="50000"/>
              <a:lumOff val="50000"/>
            </a:schemeClr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DE610686-844B-4A1B-87C8-BB90DB4BAB8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fontAlgn="base"/>
            <a:fld id="{B9EEDA17-7CE7-49CA-897E-A1888A19DA62}" type="datetimeFigureOut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  <p:sp>
        <p:nvSpPr>
          <p:cNvPr id="7172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pPr fontAlgn="base"/>
            <a:fld id="{CE1689F0-D8FB-450F-A36F-553F26501FEE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92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4813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126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33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化工类专业考研率高；材料类专业就业率高</a:t>
            </a: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536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就业基地信息</a:t>
            </a: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584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/>
          <a:lstStyle/>
          <a:p>
            <a:pPr lvl="0"/>
            <a:r>
              <a:rPr lang="zh-CN" altLang="en-US"/>
              <a:t>缺张凡的照片和营业执照</a:t>
            </a: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0" hangingPunct="0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46550" y="2886075"/>
            <a:ext cx="106045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3" descr="PPECLOGO-eff-0-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31213" y="2757488"/>
            <a:ext cx="1095375" cy="83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PPECLOGO-eff-0-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9813" y="1447800"/>
            <a:ext cx="3014662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5" descr="PPECLOGO-eff-0-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467225" y="3770313"/>
            <a:ext cx="523875" cy="396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6" descr="PPECLOGO-eff-0-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77113" y="2903538"/>
            <a:ext cx="400050" cy="30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PPECLOGO-eff-0-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78438" y="2574925"/>
            <a:ext cx="981075" cy="750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 descr="PPECLOGO-eff-5-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62313" y="3206750"/>
            <a:ext cx="1477962" cy="112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0" descr="PPECLOGO-eff-5-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353050" y="3446463"/>
            <a:ext cx="1833563" cy="1435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 descr="PPECLOGO-eff-5-4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885363" y="2725738"/>
            <a:ext cx="1117600" cy="85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942263" y="3624263"/>
            <a:ext cx="522287" cy="39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PPECLOGO-eff-0-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255375" y="2365375"/>
            <a:ext cx="522288" cy="39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 descr="PPECLOGO-eff2-1-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54225" y="2795588"/>
            <a:ext cx="1697038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983038" y="2786063"/>
            <a:ext cx="438150" cy="36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 descr="PPECLOGO-eff2-1-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520113" y="3325813"/>
            <a:ext cx="703262" cy="585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17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239250" y="2909888"/>
            <a:ext cx="36036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PPECLOGO-eff2-1-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745663" y="3446463"/>
            <a:ext cx="280987" cy="236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00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00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椭圆 3"/>
          <p:cNvSpPr/>
          <p:nvPr userDrawn="1"/>
        </p:nvSpPr>
        <p:spPr>
          <a:xfrm>
            <a:off x="10950575" y="6448425"/>
            <a:ext cx="331788" cy="331788"/>
          </a:xfrm>
          <a:prstGeom prst="ellipse">
            <a:avLst/>
          </a:prstGeom>
          <a:solidFill>
            <a:schemeClr val="tx1">
              <a:alpha val="50000"/>
            </a:schemeClr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>
              <a:buSzTx/>
            </a:pPr>
            <a:endParaRPr lang="zh-CN" altLang="en-US" sz="1800" u="none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 userDrawn="1"/>
        </p:nvSpPr>
        <p:spPr bwMode="auto">
          <a:xfrm>
            <a:off x="11382375" y="6448425"/>
            <a:ext cx="333375" cy="331788"/>
          </a:xfrm>
          <a:prstGeom prst="ellipse">
            <a:avLst/>
          </a:prstGeom>
          <a:solidFill>
            <a:schemeClr val="accent4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noProof="1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6" name="椭圆 11"/>
          <p:cNvSpPr/>
          <p:nvPr userDrawn="1"/>
        </p:nvSpPr>
        <p:spPr>
          <a:xfrm>
            <a:off x="11791950" y="6448425"/>
            <a:ext cx="333375" cy="331788"/>
          </a:xfrm>
          <a:prstGeom prst="ellipse">
            <a:avLst/>
          </a:prstGeom>
          <a:solidFill>
            <a:schemeClr val="bg2">
              <a:alpha val="50000"/>
            </a:schemeClr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 lvl="0">
              <a:buSzTx/>
            </a:pPr>
            <a:endParaRPr lang="zh-CN" altLang="en-US" sz="1800" u="none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TextBox 4"/>
          <p:cNvSpPr txBox="1"/>
          <p:nvPr userDrawn="1"/>
        </p:nvSpPr>
        <p:spPr>
          <a:xfrm>
            <a:off x="11757025" y="6473825"/>
            <a:ext cx="401638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/>
            <a:fld id="{9A0DB2DC-4C9A-4742-B13C-FB6460FD3503}" type="slidenum">
              <a:rPr lang="zh-CN" altLang="en-US" sz="1400">
                <a:solidFill>
                  <a:schemeClr val="accent2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rgbClr val="F8F8F8"/>
                </a:solidFill>
              </a:defRPr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8F8F8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908050"/>
            <a:ext cx="10977563" cy="635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7563" cy="45259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 indent="-285750"/>
            <a:r>
              <a:rPr lang="zh-CN" altLang="zh-CN" dirty="0"/>
              <a:t>第二级</a:t>
            </a:r>
            <a:endParaRPr lang="zh-CN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.xml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2"/>
          <p:cNvSpPr>
            <a:spLocks noChangeAspect="1" noTextEdit="1"/>
          </p:cNvSpPr>
          <p:nvPr/>
        </p:nvSpPr>
        <p:spPr>
          <a:xfrm>
            <a:off x="238125" y="195263"/>
            <a:ext cx="11641138" cy="6426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Rectangle 3"/>
          <p:cNvSpPr txBox="1"/>
          <p:nvPr/>
        </p:nvSpPr>
        <p:spPr>
          <a:xfrm>
            <a:off x="474663" y="1809750"/>
            <a:ext cx="11168062" cy="10795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algn="dist"/>
            <a:r>
              <a:rPr lang="zh-CN" altLang="en-US" sz="4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粉体材料科学与工程专业介绍</a:t>
            </a:r>
            <a:endParaRPr lang="zh-CN" altLang="en-US" sz="4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矩形 11"/>
          <p:cNvSpPr/>
          <p:nvPr/>
        </p:nvSpPr>
        <p:spPr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SzTx/>
            </a:pPr>
            <a:endParaRPr lang="zh-CN" altLang="en-US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9" name="玫瑰人生 世界顶级模特走秀背景音乐精选集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14250" y="-166687"/>
            <a:ext cx="60960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0" name="Freeform 5"/>
          <p:cNvSpPr>
            <a:spLocks noEditPoints="1"/>
          </p:cNvSpPr>
          <p:nvPr/>
        </p:nvSpPr>
        <p:spPr>
          <a:xfrm>
            <a:off x="4348163" y="5418138"/>
            <a:ext cx="400050" cy="346075"/>
          </a:xfrm>
          <a:custGeom>
            <a:avLst/>
            <a:gdLst/>
            <a:ahLst/>
            <a:cxnLst>
              <a:cxn ang="0">
                <a:pos x="199830" y="0"/>
              </a:cxn>
              <a:cxn ang="0">
                <a:pos x="400050" y="172869"/>
              </a:cxn>
              <a:cxn ang="0">
                <a:pos x="199830" y="346075"/>
              </a:cxn>
              <a:cxn ang="0">
                <a:pos x="0" y="172869"/>
              </a:cxn>
              <a:cxn ang="0">
                <a:pos x="199830" y="0"/>
              </a:cxn>
              <a:cxn ang="0">
                <a:pos x="147734" y="287891"/>
              </a:cxn>
              <a:cxn ang="0">
                <a:pos x="277974" y="287891"/>
              </a:cxn>
              <a:cxn ang="0">
                <a:pos x="284583" y="293608"/>
              </a:cxn>
              <a:cxn ang="0">
                <a:pos x="277974" y="299326"/>
              </a:cxn>
              <a:cxn ang="0">
                <a:pos x="147734" y="299326"/>
              </a:cxn>
              <a:cxn ang="0">
                <a:pos x="141125" y="293608"/>
              </a:cxn>
              <a:cxn ang="0">
                <a:pos x="147734" y="287891"/>
              </a:cxn>
              <a:cxn ang="0">
                <a:pos x="150844" y="232398"/>
              </a:cxn>
              <a:cxn ang="0">
                <a:pos x="221990" y="130829"/>
              </a:cxn>
              <a:cxn ang="0">
                <a:pos x="247261" y="143945"/>
              </a:cxn>
              <a:cxn ang="0">
                <a:pos x="175726" y="245514"/>
              </a:cxn>
              <a:cxn ang="0">
                <a:pos x="150844" y="232398"/>
              </a:cxn>
              <a:cxn ang="0">
                <a:pos x="100304" y="205828"/>
              </a:cxn>
              <a:cxn ang="0">
                <a:pos x="171838" y="104259"/>
              </a:cxn>
              <a:cxn ang="0">
                <a:pos x="197109" y="117376"/>
              </a:cxn>
              <a:cxn ang="0">
                <a:pos x="125574" y="219281"/>
              </a:cxn>
              <a:cxn ang="0">
                <a:pos x="100304" y="205828"/>
              </a:cxn>
              <a:cxn ang="0">
                <a:pos x="89418" y="288227"/>
              </a:cxn>
              <a:cxn ang="0">
                <a:pos x="96027" y="237779"/>
              </a:cxn>
              <a:cxn ang="0">
                <a:pos x="145013" y="263339"/>
              </a:cxn>
              <a:cxn ang="0">
                <a:pos x="96416" y="292263"/>
              </a:cxn>
              <a:cxn ang="0">
                <a:pos x="89418" y="288227"/>
              </a:cxn>
              <a:cxn ang="0">
                <a:pos x="191277" y="76008"/>
              </a:cxn>
              <a:cxn ang="0">
                <a:pos x="180780" y="90806"/>
              </a:cxn>
              <a:cxn ang="0">
                <a:pos x="256203" y="130492"/>
              </a:cxn>
              <a:cxn ang="0">
                <a:pos x="266700" y="115694"/>
              </a:cxn>
              <a:cxn ang="0">
                <a:pos x="191277" y="76008"/>
              </a:cxn>
              <a:cxn ang="0">
                <a:pos x="207217" y="53475"/>
              </a:cxn>
              <a:cxn ang="0">
                <a:pos x="230155" y="48430"/>
              </a:cxn>
              <a:cxn ang="0">
                <a:pos x="277196" y="73318"/>
              </a:cxn>
              <a:cxn ang="0">
                <a:pos x="282639" y="93161"/>
              </a:cxn>
              <a:cxn ang="0">
                <a:pos x="276419" y="102241"/>
              </a:cxn>
              <a:cxn ang="0">
                <a:pos x="200996" y="62555"/>
              </a:cxn>
              <a:cxn ang="0">
                <a:pos x="207217" y="53475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1" name="Rectangle 4"/>
          <p:cNvSpPr txBox="1"/>
          <p:nvPr/>
        </p:nvSpPr>
        <p:spPr>
          <a:xfrm>
            <a:off x="5000625" y="5416550"/>
            <a:ext cx="2749550" cy="3476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2021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5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zh-CN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28</a:t>
            </a:r>
            <a:r>
              <a:rPr lang="zh-CN" altLang="en-US" sz="2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日</a:t>
            </a:r>
            <a:endParaRPr lang="zh-CN" altLang="en-US" sz="2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107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4"/>
          <p:cNvSpPr txBox="1"/>
          <p:nvPr/>
        </p:nvSpPr>
        <p:spPr>
          <a:xfrm>
            <a:off x="776288" y="173038"/>
            <a:ext cx="112760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就业基地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Freeform 5"/>
          <p:cNvSpPr>
            <a:spLocks noEditPoints="1"/>
          </p:cNvSpPr>
          <p:nvPr/>
        </p:nvSpPr>
        <p:spPr>
          <a:xfrm>
            <a:off x="282575" y="173038"/>
            <a:ext cx="493713" cy="493712"/>
          </a:xfrm>
          <a:custGeom>
            <a:avLst/>
            <a:gdLst/>
            <a:ahLst/>
            <a:cxnLst>
              <a:cxn ang="0">
                <a:pos x="246288" y="0"/>
              </a:cxn>
              <a:cxn ang="0">
                <a:pos x="493056" y="246287"/>
              </a:cxn>
              <a:cxn ang="0">
                <a:pos x="246288" y="493054"/>
              </a:cxn>
              <a:cxn ang="0">
                <a:pos x="0" y="246287"/>
              </a:cxn>
              <a:cxn ang="0">
                <a:pos x="246288" y="0"/>
              </a:cxn>
              <a:cxn ang="0">
                <a:pos x="182080" y="410159"/>
              </a:cxn>
              <a:cxn ang="0">
                <a:pos x="342599" y="410159"/>
              </a:cxn>
              <a:cxn ang="0">
                <a:pos x="350745" y="418305"/>
              </a:cxn>
              <a:cxn ang="0">
                <a:pos x="342599" y="426450"/>
              </a:cxn>
              <a:cxn ang="0">
                <a:pos x="182080" y="426450"/>
              </a:cxn>
              <a:cxn ang="0">
                <a:pos x="173935" y="418305"/>
              </a:cxn>
              <a:cxn ang="0">
                <a:pos x="182080" y="410159"/>
              </a:cxn>
              <a:cxn ang="0">
                <a:pos x="185914" y="331098"/>
              </a:cxn>
              <a:cxn ang="0">
                <a:pos x="273600" y="186392"/>
              </a:cxn>
              <a:cxn ang="0">
                <a:pos x="304745" y="205079"/>
              </a:cxn>
              <a:cxn ang="0">
                <a:pos x="216580" y="349785"/>
              </a:cxn>
              <a:cxn ang="0">
                <a:pos x="185914" y="331098"/>
              </a:cxn>
              <a:cxn ang="0">
                <a:pos x="123623" y="293244"/>
              </a:cxn>
              <a:cxn ang="0">
                <a:pos x="211788" y="148539"/>
              </a:cxn>
              <a:cxn ang="0">
                <a:pos x="242934" y="167226"/>
              </a:cxn>
              <a:cxn ang="0">
                <a:pos x="154768" y="312411"/>
              </a:cxn>
              <a:cxn ang="0">
                <a:pos x="123623" y="293244"/>
              </a:cxn>
              <a:cxn ang="0">
                <a:pos x="110206" y="410638"/>
              </a:cxn>
              <a:cxn ang="0">
                <a:pos x="118352" y="338764"/>
              </a:cxn>
              <a:cxn ang="0">
                <a:pos x="178726" y="375181"/>
              </a:cxn>
              <a:cxn ang="0">
                <a:pos x="118831" y="416388"/>
              </a:cxn>
              <a:cxn ang="0">
                <a:pos x="110206" y="410638"/>
              </a:cxn>
              <a:cxn ang="0">
                <a:pos x="235746" y="108289"/>
              </a:cxn>
              <a:cxn ang="0">
                <a:pos x="222809" y="129372"/>
              </a:cxn>
              <a:cxn ang="0">
                <a:pos x="315766" y="185913"/>
              </a:cxn>
              <a:cxn ang="0">
                <a:pos x="328704" y="164830"/>
              </a:cxn>
              <a:cxn ang="0">
                <a:pos x="235746" y="108289"/>
              </a:cxn>
              <a:cxn ang="0">
                <a:pos x="255392" y="76186"/>
              </a:cxn>
              <a:cxn ang="0">
                <a:pos x="283662" y="68998"/>
              </a:cxn>
              <a:cxn ang="0">
                <a:pos x="341641" y="104456"/>
              </a:cxn>
              <a:cxn ang="0">
                <a:pos x="348349" y="132726"/>
              </a:cxn>
              <a:cxn ang="0">
                <a:pos x="340683" y="145664"/>
              </a:cxn>
              <a:cxn ang="0">
                <a:pos x="247725" y="89123"/>
              </a:cxn>
              <a:cxn ang="0">
                <a:pos x="255392" y="76186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Freeform 8"/>
          <p:cNvSpPr/>
          <p:nvPr/>
        </p:nvSpPr>
        <p:spPr>
          <a:xfrm>
            <a:off x="1149350" y="955675"/>
            <a:ext cx="376238" cy="539750"/>
          </a:xfrm>
          <a:custGeom>
            <a:avLst/>
            <a:gdLst/>
            <a:ahLst/>
            <a:cxnLst>
              <a:cxn ang="0">
                <a:pos x="351546" y="167435"/>
              </a:cxn>
              <a:cxn ang="0">
                <a:pos x="340114" y="4945"/>
              </a:cxn>
              <a:cxn ang="0">
                <a:pos x="305102" y="15542"/>
              </a:cxn>
              <a:cxn ang="0">
                <a:pos x="267947" y="9890"/>
              </a:cxn>
              <a:cxn ang="0">
                <a:pos x="261516" y="9890"/>
              </a:cxn>
              <a:cxn ang="0">
                <a:pos x="244367" y="7771"/>
              </a:cxn>
              <a:cxn ang="0">
                <a:pos x="183633" y="0"/>
              </a:cxn>
              <a:cxn ang="0">
                <a:pos x="4287" y="154012"/>
              </a:cxn>
              <a:cxn ang="0">
                <a:pos x="128614" y="303785"/>
              </a:cxn>
              <a:cxn ang="0">
                <a:pos x="276521" y="429539"/>
              </a:cxn>
              <a:cxn ang="0">
                <a:pos x="177916" y="505839"/>
              </a:cxn>
              <a:cxn ang="0">
                <a:pos x="38584" y="353946"/>
              </a:cxn>
              <a:cxn ang="0">
                <a:pos x="7145" y="363836"/>
              </a:cxn>
              <a:cxn ang="0">
                <a:pos x="15719" y="531978"/>
              </a:cxn>
              <a:cxn ang="0">
                <a:pos x="100033" y="529152"/>
              </a:cxn>
              <a:cxn ang="0">
                <a:pos x="134330" y="534804"/>
              </a:cxn>
              <a:cxn ang="0">
                <a:pos x="177916" y="539750"/>
              </a:cxn>
              <a:cxn ang="0">
                <a:pos x="375125" y="387857"/>
              </a:cxn>
              <a:cxn ang="0">
                <a:pos x="221502" y="222540"/>
              </a:cxn>
              <a:cxn ang="0">
                <a:pos x="100033" y="112330"/>
              </a:cxn>
              <a:cxn ang="0">
                <a:pos x="183633" y="33910"/>
              </a:cxn>
              <a:cxn ang="0">
                <a:pos x="320107" y="180858"/>
              </a:cxn>
              <a:cxn ang="0">
                <a:pos x="351546" y="167435"/>
              </a:cxn>
            </a:cxnLst>
            <a:rect l="0" t="0" r="0" b="0"/>
            <a:pathLst>
              <a:path w="527" h="764">
                <a:moveTo>
                  <a:pt x="492" y="237"/>
                </a:moveTo>
                <a:lnTo>
                  <a:pt x="476" y="7"/>
                </a:lnTo>
                <a:cubicBezTo>
                  <a:pt x="452" y="17"/>
                  <a:pt x="436" y="22"/>
                  <a:pt x="427" y="22"/>
                </a:cubicBezTo>
                <a:cubicBezTo>
                  <a:pt x="416" y="24"/>
                  <a:pt x="399" y="22"/>
                  <a:pt x="375" y="14"/>
                </a:cubicBezTo>
                <a:cubicBezTo>
                  <a:pt x="369" y="14"/>
                  <a:pt x="366" y="14"/>
                  <a:pt x="366" y="14"/>
                </a:cubicBezTo>
                <a:cubicBezTo>
                  <a:pt x="361" y="14"/>
                  <a:pt x="353" y="13"/>
                  <a:pt x="342" y="11"/>
                </a:cubicBezTo>
                <a:cubicBezTo>
                  <a:pt x="315" y="3"/>
                  <a:pt x="287" y="0"/>
                  <a:pt x="257" y="0"/>
                </a:cubicBezTo>
                <a:cubicBezTo>
                  <a:pt x="97" y="5"/>
                  <a:pt x="14" y="78"/>
                  <a:pt x="6" y="218"/>
                </a:cubicBezTo>
                <a:cubicBezTo>
                  <a:pt x="0" y="313"/>
                  <a:pt x="58" y="383"/>
                  <a:pt x="180" y="430"/>
                </a:cubicBezTo>
                <a:cubicBezTo>
                  <a:pt x="323" y="485"/>
                  <a:pt x="392" y="544"/>
                  <a:pt x="387" y="608"/>
                </a:cubicBezTo>
                <a:cubicBezTo>
                  <a:pt x="384" y="680"/>
                  <a:pt x="338" y="716"/>
                  <a:pt x="249" y="716"/>
                </a:cubicBezTo>
                <a:cubicBezTo>
                  <a:pt x="152" y="718"/>
                  <a:pt x="87" y="647"/>
                  <a:pt x="54" y="501"/>
                </a:cubicBezTo>
                <a:lnTo>
                  <a:pt x="10" y="515"/>
                </a:lnTo>
                <a:lnTo>
                  <a:pt x="22" y="753"/>
                </a:lnTo>
                <a:cubicBezTo>
                  <a:pt x="60" y="743"/>
                  <a:pt x="99" y="742"/>
                  <a:pt x="140" y="749"/>
                </a:cubicBezTo>
                <a:cubicBezTo>
                  <a:pt x="150" y="752"/>
                  <a:pt x="166" y="754"/>
                  <a:pt x="188" y="757"/>
                </a:cubicBezTo>
                <a:cubicBezTo>
                  <a:pt x="210" y="762"/>
                  <a:pt x="230" y="764"/>
                  <a:pt x="249" y="764"/>
                </a:cubicBezTo>
                <a:cubicBezTo>
                  <a:pt x="427" y="762"/>
                  <a:pt x="519" y="690"/>
                  <a:pt x="525" y="549"/>
                </a:cubicBezTo>
                <a:cubicBezTo>
                  <a:pt x="527" y="452"/>
                  <a:pt x="456" y="374"/>
                  <a:pt x="310" y="315"/>
                </a:cubicBezTo>
                <a:cubicBezTo>
                  <a:pt x="185" y="266"/>
                  <a:pt x="129" y="214"/>
                  <a:pt x="140" y="159"/>
                </a:cubicBezTo>
                <a:cubicBezTo>
                  <a:pt x="150" y="87"/>
                  <a:pt x="190" y="50"/>
                  <a:pt x="257" y="48"/>
                </a:cubicBezTo>
                <a:cubicBezTo>
                  <a:pt x="338" y="45"/>
                  <a:pt x="402" y="115"/>
                  <a:pt x="448" y="256"/>
                </a:cubicBezTo>
                <a:lnTo>
                  <a:pt x="492" y="237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5" name="图片 3" descr="null-25c054757b183f2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4075" y="3871913"/>
            <a:ext cx="2809875" cy="21097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6" name="图片 4" descr="null17881e9c89a4ba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20163" y="1336675"/>
            <a:ext cx="2811462" cy="210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7" name="图片 5" descr="nullc2503d86924f57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4075" y="1336675"/>
            <a:ext cx="2809875" cy="2109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8" name="图片 19" descr="IMG_08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163" y="3871913"/>
            <a:ext cx="2824162" cy="211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文本框 8"/>
          <p:cNvSpPr txBox="1"/>
          <p:nvPr/>
        </p:nvSpPr>
        <p:spPr>
          <a:xfrm>
            <a:off x="6259513" y="3471863"/>
            <a:ext cx="2157412" cy="306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皓元医药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0" name="文本框 8"/>
          <p:cNvSpPr txBox="1"/>
          <p:nvPr/>
        </p:nvSpPr>
        <p:spPr>
          <a:xfrm>
            <a:off x="9253538" y="3471863"/>
            <a:ext cx="2157412" cy="3063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东方雨虹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1" name="文本框 8"/>
          <p:cNvSpPr txBox="1"/>
          <p:nvPr/>
        </p:nvSpPr>
        <p:spPr>
          <a:xfrm>
            <a:off x="6259513" y="6127750"/>
            <a:ext cx="2157412" cy="306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纳峰真空镀膜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2" name="文本框 8"/>
          <p:cNvSpPr txBox="1"/>
          <p:nvPr/>
        </p:nvSpPr>
        <p:spPr>
          <a:xfrm>
            <a:off x="9378950" y="6127750"/>
            <a:ext cx="2157413" cy="3067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东胜化学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6"/>
            </p:custDataLst>
          </p:nvPr>
        </p:nvGraphicFramePr>
        <p:xfrm>
          <a:off x="481330" y="756920"/>
          <a:ext cx="5017770" cy="4852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230"/>
                <a:gridCol w="1776095"/>
                <a:gridCol w="2925445"/>
              </a:tblGrid>
              <a:tr h="716915"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粉体专业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2020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年就业基地统计表</a:t>
                      </a: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（部分）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896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序号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单位名称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单位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名称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1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Times New Roman" panose="020206030504050203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合肥旭阳铝颜料有限公司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6. </a:t>
                      </a: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合肥波林新材料有限公司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2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合肥开尔纳米能源新材料有限公司</a:t>
                      </a:r>
                      <a:endParaRPr lang="zh-CN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 </a:t>
                      </a:r>
                      <a:r>
                        <a:rPr lang="en-US" altLang="en-US" sz="12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深圳海扬粉体科技有限公司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02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安徽大地熊新材料有限公司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8.纳峰真空镀膜（上海）有限公司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东方雨虹民用建材有限责任公司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9.海宁恒逸新材料有限公司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imes New Roman" panose="02020603050405020304" charset="0"/>
                        </a:rPr>
                        <a:t>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imes New Roman" panose="0202060305040502030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合肥中科阻燃新材料有限公司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en-US" sz="12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10.彩虹（合肥）液晶玻璃有限公司</a:t>
                      </a:r>
                      <a:endParaRPr lang="en-US" altLang="en-US" sz="12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2814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4"/>
          <p:cNvSpPr txBox="1"/>
          <p:nvPr/>
        </p:nvSpPr>
        <p:spPr>
          <a:xfrm>
            <a:off x="776288" y="173038"/>
            <a:ext cx="112760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实践能力超强</a:t>
            </a:r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自主创业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19" name="Freeform 5"/>
          <p:cNvSpPr>
            <a:spLocks noEditPoints="1"/>
          </p:cNvSpPr>
          <p:nvPr/>
        </p:nvSpPr>
        <p:spPr>
          <a:xfrm>
            <a:off x="282575" y="173038"/>
            <a:ext cx="493713" cy="493712"/>
          </a:xfrm>
          <a:custGeom>
            <a:avLst/>
            <a:gdLst/>
            <a:ahLst/>
            <a:cxnLst>
              <a:cxn ang="0">
                <a:pos x="246288" y="0"/>
              </a:cxn>
              <a:cxn ang="0">
                <a:pos x="493056" y="246287"/>
              </a:cxn>
              <a:cxn ang="0">
                <a:pos x="246288" y="493054"/>
              </a:cxn>
              <a:cxn ang="0">
                <a:pos x="0" y="246287"/>
              </a:cxn>
              <a:cxn ang="0">
                <a:pos x="246288" y="0"/>
              </a:cxn>
              <a:cxn ang="0">
                <a:pos x="182080" y="410159"/>
              </a:cxn>
              <a:cxn ang="0">
                <a:pos x="342599" y="410159"/>
              </a:cxn>
              <a:cxn ang="0">
                <a:pos x="350745" y="418305"/>
              </a:cxn>
              <a:cxn ang="0">
                <a:pos x="342599" y="426450"/>
              </a:cxn>
              <a:cxn ang="0">
                <a:pos x="182080" y="426450"/>
              </a:cxn>
              <a:cxn ang="0">
                <a:pos x="173935" y="418305"/>
              </a:cxn>
              <a:cxn ang="0">
                <a:pos x="182080" y="410159"/>
              </a:cxn>
              <a:cxn ang="0">
                <a:pos x="185914" y="331098"/>
              </a:cxn>
              <a:cxn ang="0">
                <a:pos x="273600" y="186392"/>
              </a:cxn>
              <a:cxn ang="0">
                <a:pos x="304745" y="205079"/>
              </a:cxn>
              <a:cxn ang="0">
                <a:pos x="216580" y="349785"/>
              </a:cxn>
              <a:cxn ang="0">
                <a:pos x="185914" y="331098"/>
              </a:cxn>
              <a:cxn ang="0">
                <a:pos x="123623" y="293244"/>
              </a:cxn>
              <a:cxn ang="0">
                <a:pos x="211788" y="148539"/>
              </a:cxn>
              <a:cxn ang="0">
                <a:pos x="242934" y="167226"/>
              </a:cxn>
              <a:cxn ang="0">
                <a:pos x="154768" y="312411"/>
              </a:cxn>
              <a:cxn ang="0">
                <a:pos x="123623" y="293244"/>
              </a:cxn>
              <a:cxn ang="0">
                <a:pos x="110206" y="410638"/>
              </a:cxn>
              <a:cxn ang="0">
                <a:pos x="118352" y="338764"/>
              </a:cxn>
              <a:cxn ang="0">
                <a:pos x="178726" y="375181"/>
              </a:cxn>
              <a:cxn ang="0">
                <a:pos x="118831" y="416388"/>
              </a:cxn>
              <a:cxn ang="0">
                <a:pos x="110206" y="410638"/>
              </a:cxn>
              <a:cxn ang="0">
                <a:pos x="235746" y="108289"/>
              </a:cxn>
              <a:cxn ang="0">
                <a:pos x="222809" y="129372"/>
              </a:cxn>
              <a:cxn ang="0">
                <a:pos x="315766" y="185913"/>
              </a:cxn>
              <a:cxn ang="0">
                <a:pos x="328704" y="164830"/>
              </a:cxn>
              <a:cxn ang="0">
                <a:pos x="235746" y="108289"/>
              </a:cxn>
              <a:cxn ang="0">
                <a:pos x="255392" y="76186"/>
              </a:cxn>
              <a:cxn ang="0">
                <a:pos x="283662" y="68998"/>
              </a:cxn>
              <a:cxn ang="0">
                <a:pos x="341641" y="104456"/>
              </a:cxn>
              <a:cxn ang="0">
                <a:pos x="348349" y="132726"/>
              </a:cxn>
              <a:cxn ang="0">
                <a:pos x="340683" y="145664"/>
              </a:cxn>
              <a:cxn ang="0">
                <a:pos x="247725" y="89123"/>
              </a:cxn>
              <a:cxn ang="0">
                <a:pos x="255392" y="76186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Freeform 8"/>
          <p:cNvSpPr/>
          <p:nvPr/>
        </p:nvSpPr>
        <p:spPr>
          <a:xfrm>
            <a:off x="1149350" y="955675"/>
            <a:ext cx="376238" cy="539750"/>
          </a:xfrm>
          <a:custGeom>
            <a:avLst/>
            <a:gdLst/>
            <a:ahLst/>
            <a:cxnLst>
              <a:cxn ang="0">
                <a:pos x="351546" y="167435"/>
              </a:cxn>
              <a:cxn ang="0">
                <a:pos x="340114" y="4945"/>
              </a:cxn>
              <a:cxn ang="0">
                <a:pos x="305102" y="15542"/>
              </a:cxn>
              <a:cxn ang="0">
                <a:pos x="267947" y="9890"/>
              </a:cxn>
              <a:cxn ang="0">
                <a:pos x="261516" y="9890"/>
              </a:cxn>
              <a:cxn ang="0">
                <a:pos x="244367" y="7771"/>
              </a:cxn>
              <a:cxn ang="0">
                <a:pos x="183633" y="0"/>
              </a:cxn>
              <a:cxn ang="0">
                <a:pos x="4287" y="154012"/>
              </a:cxn>
              <a:cxn ang="0">
                <a:pos x="128614" y="303785"/>
              </a:cxn>
              <a:cxn ang="0">
                <a:pos x="276521" y="429539"/>
              </a:cxn>
              <a:cxn ang="0">
                <a:pos x="177916" y="505839"/>
              </a:cxn>
              <a:cxn ang="0">
                <a:pos x="38584" y="353946"/>
              </a:cxn>
              <a:cxn ang="0">
                <a:pos x="7145" y="363836"/>
              </a:cxn>
              <a:cxn ang="0">
                <a:pos x="15719" y="531978"/>
              </a:cxn>
              <a:cxn ang="0">
                <a:pos x="100033" y="529152"/>
              </a:cxn>
              <a:cxn ang="0">
                <a:pos x="134330" y="534804"/>
              </a:cxn>
              <a:cxn ang="0">
                <a:pos x="177916" y="539750"/>
              </a:cxn>
              <a:cxn ang="0">
                <a:pos x="375125" y="387857"/>
              </a:cxn>
              <a:cxn ang="0">
                <a:pos x="221502" y="222540"/>
              </a:cxn>
              <a:cxn ang="0">
                <a:pos x="100033" y="112330"/>
              </a:cxn>
              <a:cxn ang="0">
                <a:pos x="183633" y="33910"/>
              </a:cxn>
              <a:cxn ang="0">
                <a:pos x="320107" y="180858"/>
              </a:cxn>
              <a:cxn ang="0">
                <a:pos x="351546" y="167435"/>
              </a:cxn>
            </a:cxnLst>
            <a:rect l="0" t="0" r="0" b="0"/>
            <a:pathLst>
              <a:path w="527" h="764">
                <a:moveTo>
                  <a:pt x="492" y="237"/>
                </a:moveTo>
                <a:lnTo>
                  <a:pt x="476" y="7"/>
                </a:lnTo>
                <a:cubicBezTo>
                  <a:pt x="452" y="17"/>
                  <a:pt x="436" y="22"/>
                  <a:pt x="427" y="22"/>
                </a:cubicBezTo>
                <a:cubicBezTo>
                  <a:pt x="416" y="24"/>
                  <a:pt x="399" y="22"/>
                  <a:pt x="375" y="14"/>
                </a:cubicBezTo>
                <a:cubicBezTo>
                  <a:pt x="369" y="14"/>
                  <a:pt x="366" y="14"/>
                  <a:pt x="366" y="14"/>
                </a:cubicBezTo>
                <a:cubicBezTo>
                  <a:pt x="361" y="14"/>
                  <a:pt x="353" y="13"/>
                  <a:pt x="342" y="11"/>
                </a:cubicBezTo>
                <a:cubicBezTo>
                  <a:pt x="315" y="3"/>
                  <a:pt x="287" y="0"/>
                  <a:pt x="257" y="0"/>
                </a:cubicBezTo>
                <a:cubicBezTo>
                  <a:pt x="97" y="5"/>
                  <a:pt x="14" y="78"/>
                  <a:pt x="6" y="218"/>
                </a:cubicBezTo>
                <a:cubicBezTo>
                  <a:pt x="0" y="313"/>
                  <a:pt x="58" y="383"/>
                  <a:pt x="180" y="430"/>
                </a:cubicBezTo>
                <a:cubicBezTo>
                  <a:pt x="323" y="485"/>
                  <a:pt x="392" y="544"/>
                  <a:pt x="387" y="608"/>
                </a:cubicBezTo>
                <a:cubicBezTo>
                  <a:pt x="384" y="680"/>
                  <a:pt x="338" y="716"/>
                  <a:pt x="249" y="716"/>
                </a:cubicBezTo>
                <a:cubicBezTo>
                  <a:pt x="152" y="718"/>
                  <a:pt x="87" y="647"/>
                  <a:pt x="54" y="501"/>
                </a:cubicBezTo>
                <a:lnTo>
                  <a:pt x="10" y="515"/>
                </a:lnTo>
                <a:lnTo>
                  <a:pt x="22" y="753"/>
                </a:lnTo>
                <a:cubicBezTo>
                  <a:pt x="60" y="743"/>
                  <a:pt x="99" y="742"/>
                  <a:pt x="140" y="749"/>
                </a:cubicBezTo>
                <a:cubicBezTo>
                  <a:pt x="150" y="752"/>
                  <a:pt x="166" y="754"/>
                  <a:pt x="188" y="757"/>
                </a:cubicBezTo>
                <a:cubicBezTo>
                  <a:pt x="210" y="762"/>
                  <a:pt x="230" y="764"/>
                  <a:pt x="249" y="764"/>
                </a:cubicBezTo>
                <a:cubicBezTo>
                  <a:pt x="427" y="762"/>
                  <a:pt x="519" y="690"/>
                  <a:pt x="525" y="549"/>
                </a:cubicBezTo>
                <a:cubicBezTo>
                  <a:pt x="527" y="452"/>
                  <a:pt x="456" y="374"/>
                  <a:pt x="310" y="315"/>
                </a:cubicBezTo>
                <a:cubicBezTo>
                  <a:pt x="185" y="266"/>
                  <a:pt x="129" y="214"/>
                  <a:pt x="140" y="159"/>
                </a:cubicBezTo>
                <a:cubicBezTo>
                  <a:pt x="150" y="87"/>
                  <a:pt x="190" y="50"/>
                  <a:pt x="257" y="48"/>
                </a:cubicBezTo>
                <a:cubicBezTo>
                  <a:pt x="338" y="45"/>
                  <a:pt x="402" y="115"/>
                  <a:pt x="448" y="256"/>
                </a:cubicBezTo>
                <a:lnTo>
                  <a:pt x="492" y="237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48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8" y="1309688"/>
            <a:ext cx="3702050" cy="4535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8850" y="1658938"/>
            <a:ext cx="2659063" cy="3540125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34823" name="文本框 8"/>
          <p:cNvSpPr txBox="1"/>
          <p:nvPr/>
        </p:nvSpPr>
        <p:spPr>
          <a:xfrm>
            <a:off x="5019675" y="5322888"/>
            <a:ext cx="2157413" cy="3079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粉体周飞腾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482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500" y="1069975"/>
            <a:ext cx="3189288" cy="425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5" name="文本框 8"/>
          <p:cNvSpPr txBox="1"/>
          <p:nvPr/>
        </p:nvSpPr>
        <p:spPr>
          <a:xfrm>
            <a:off x="8961438" y="5441950"/>
            <a:ext cx="2157412" cy="3063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r>
              <a:rPr lang="zh-CN" altLang="en-US" sz="1400" dirty="0">
                <a:latin typeface="Arial" panose="020B0604020202020204" pitchFamily="34" charset="0"/>
                <a:ea typeface="宋体" panose="02010600030101010101" pitchFamily="2" charset="-122"/>
              </a:rPr>
              <a:t>粉体张凡自主创业</a:t>
            </a: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12814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62"/>
          <p:cNvSpPr>
            <a:spLocks noChangeAspect="1" noTextEdit="1"/>
          </p:cNvSpPr>
          <p:nvPr/>
        </p:nvSpPr>
        <p:spPr>
          <a:xfrm>
            <a:off x="238125" y="195263"/>
            <a:ext cx="11641138" cy="6426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107" name="Rectangle 3"/>
          <p:cNvSpPr txBox="1"/>
          <p:nvPr/>
        </p:nvSpPr>
        <p:spPr>
          <a:xfrm>
            <a:off x="1965325" y="1863725"/>
            <a:ext cx="8064500" cy="108108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/>
          <a:lstStyle/>
          <a:p>
            <a:pPr algn="dist"/>
            <a:r>
              <a:rPr lang="zh-CN" altLang="en-US" sz="6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敬请来校考察咨询</a:t>
            </a:r>
            <a:endParaRPr lang="zh-CN" altLang="en-US" sz="6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08" name="矩形 11"/>
          <p:cNvSpPr/>
          <p:nvPr/>
        </p:nvSpPr>
        <p:spPr>
          <a:xfrm>
            <a:off x="212725" y="4035425"/>
            <a:ext cx="11771313" cy="460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pPr>
              <a:buSzTx/>
            </a:pPr>
            <a:endParaRPr lang="zh-CN" altLang="en-US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7109" name="荡涤心灵的天籁之音 - 好听轻音乐网.mp3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988" y="-892175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687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5"/>
          <p:cNvSpPr/>
          <p:nvPr/>
        </p:nvSpPr>
        <p:spPr>
          <a:xfrm>
            <a:off x="0" y="2073275"/>
            <a:ext cx="2060575" cy="25352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59911" y="0"/>
              </a:cxn>
              <a:cxn ang="0">
                <a:pos x="1367683" y="1267129"/>
              </a:cxn>
              <a:cxn ang="0">
                <a:pos x="2059911" y="2535028"/>
              </a:cxn>
              <a:cxn ang="0">
                <a:pos x="0" y="2535028"/>
              </a:cxn>
              <a:cxn ang="0">
                <a:pos x="0" y="0"/>
              </a:cxn>
            </a:cxnLst>
            <a:rect l="0" t="0" r="0" b="0"/>
            <a:pathLst>
              <a:path w="2702" h="3299">
                <a:moveTo>
                  <a:pt x="0" y="0"/>
                </a:moveTo>
                <a:lnTo>
                  <a:pt x="2702" y="0"/>
                </a:lnTo>
                <a:cubicBezTo>
                  <a:pt x="2156" y="346"/>
                  <a:pt x="1794" y="955"/>
                  <a:pt x="1794" y="1649"/>
                </a:cubicBezTo>
                <a:cubicBezTo>
                  <a:pt x="1794" y="2343"/>
                  <a:pt x="2156" y="2953"/>
                  <a:pt x="2702" y="3299"/>
                </a:cubicBezTo>
                <a:lnTo>
                  <a:pt x="0" y="3299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Rectangle 8"/>
          <p:cNvSpPr/>
          <p:nvPr/>
        </p:nvSpPr>
        <p:spPr>
          <a:xfrm>
            <a:off x="11188700" y="2073275"/>
            <a:ext cx="1008063" cy="2535238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4402138" y="1304925"/>
            <a:ext cx="830263" cy="835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19" name="Oval 13"/>
          <p:cNvSpPr>
            <a:spLocks noChangeArrowheads="1"/>
          </p:cNvSpPr>
          <p:nvPr/>
        </p:nvSpPr>
        <p:spPr bwMode="auto">
          <a:xfrm>
            <a:off x="4757738" y="2403475"/>
            <a:ext cx="830263" cy="836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752975" y="3503613"/>
            <a:ext cx="830263" cy="835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21" name="Oval 15"/>
          <p:cNvSpPr>
            <a:spLocks noChangeArrowheads="1"/>
          </p:cNvSpPr>
          <p:nvPr/>
        </p:nvSpPr>
        <p:spPr bwMode="auto">
          <a:xfrm>
            <a:off x="4416425" y="4602163"/>
            <a:ext cx="828675" cy="8350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trike="noStrike" noProof="1"/>
          </a:p>
        </p:txBody>
      </p:sp>
      <p:sp>
        <p:nvSpPr>
          <p:cNvPr id="10248" name="Freeform 16"/>
          <p:cNvSpPr>
            <a:spLocks noEditPoints="1"/>
          </p:cNvSpPr>
          <p:nvPr/>
        </p:nvSpPr>
        <p:spPr>
          <a:xfrm>
            <a:off x="4979988" y="3662363"/>
            <a:ext cx="455612" cy="519112"/>
          </a:xfrm>
          <a:custGeom>
            <a:avLst/>
            <a:gdLst/>
            <a:ahLst/>
            <a:cxnLst>
              <a:cxn ang="0">
                <a:pos x="290394" y="64632"/>
              </a:cxn>
              <a:cxn ang="0">
                <a:pos x="225608" y="130035"/>
              </a:cxn>
              <a:cxn ang="0">
                <a:pos x="161584" y="130035"/>
              </a:cxn>
              <a:cxn ang="0">
                <a:pos x="96798" y="64632"/>
              </a:cxn>
              <a:cxn ang="0">
                <a:pos x="161584" y="0"/>
              </a:cxn>
              <a:cxn ang="0">
                <a:pos x="225608" y="0"/>
              </a:cxn>
              <a:cxn ang="0">
                <a:pos x="290394" y="64632"/>
              </a:cxn>
              <a:cxn ang="0">
                <a:pos x="320882" y="64632"/>
              </a:cxn>
              <a:cxn ang="0">
                <a:pos x="322406" y="79252"/>
              </a:cxn>
              <a:cxn ang="0">
                <a:pos x="241614" y="160812"/>
              </a:cxn>
              <a:cxn ang="0">
                <a:pos x="145578" y="160812"/>
              </a:cxn>
              <a:cxn ang="0">
                <a:pos x="64786" y="79252"/>
              </a:cxn>
              <a:cxn ang="0">
                <a:pos x="66310" y="64632"/>
              </a:cxn>
              <a:cxn ang="0">
                <a:pos x="0" y="144654"/>
              </a:cxn>
              <a:cxn ang="0">
                <a:pos x="0" y="437810"/>
              </a:cxn>
              <a:cxn ang="0">
                <a:pos x="80792" y="518602"/>
              </a:cxn>
              <a:cxn ang="0">
                <a:pos x="294967" y="518602"/>
              </a:cxn>
              <a:cxn ang="0">
                <a:pos x="207315" y="384719"/>
              </a:cxn>
              <a:cxn ang="0">
                <a:pos x="351369" y="239295"/>
              </a:cxn>
              <a:cxn ang="0">
                <a:pos x="387192" y="243912"/>
              </a:cxn>
              <a:cxn ang="0">
                <a:pos x="387192" y="144654"/>
              </a:cxn>
              <a:cxn ang="0">
                <a:pos x="320882" y="64632"/>
              </a:cxn>
              <a:cxn ang="0">
                <a:pos x="181401" y="324703"/>
              </a:cxn>
              <a:cxn ang="0">
                <a:pos x="181401" y="324703"/>
              </a:cxn>
              <a:cxn ang="0">
                <a:pos x="80792" y="324703"/>
              </a:cxn>
              <a:cxn ang="0">
                <a:pos x="64786" y="308545"/>
              </a:cxn>
              <a:cxn ang="0">
                <a:pos x="80792" y="292386"/>
              </a:cxn>
              <a:cxn ang="0">
                <a:pos x="181401" y="292386"/>
              </a:cxn>
              <a:cxn ang="0">
                <a:pos x="197407" y="308545"/>
              </a:cxn>
              <a:cxn ang="0">
                <a:pos x="181401" y="324703"/>
              </a:cxn>
              <a:cxn ang="0">
                <a:pos x="213413" y="260070"/>
              </a:cxn>
              <a:cxn ang="0">
                <a:pos x="213413" y="260070"/>
              </a:cxn>
              <a:cxn ang="0">
                <a:pos x="80792" y="260070"/>
              </a:cxn>
              <a:cxn ang="0">
                <a:pos x="64786" y="243912"/>
              </a:cxn>
              <a:cxn ang="0">
                <a:pos x="80792" y="227753"/>
              </a:cxn>
              <a:cxn ang="0">
                <a:pos x="213413" y="227753"/>
              </a:cxn>
              <a:cxn ang="0">
                <a:pos x="230181" y="243912"/>
              </a:cxn>
              <a:cxn ang="0">
                <a:pos x="213413" y="260070"/>
              </a:cxn>
              <a:cxn ang="0">
                <a:pos x="378046" y="283923"/>
              </a:cxn>
              <a:cxn ang="0">
                <a:pos x="352894" y="280845"/>
              </a:cxn>
              <a:cxn ang="0">
                <a:pos x="249998" y="384719"/>
              </a:cxn>
              <a:cxn ang="0">
                <a:pos x="330790" y="486285"/>
              </a:cxn>
              <a:cxn ang="0">
                <a:pos x="352894" y="488593"/>
              </a:cxn>
              <a:cxn ang="0">
                <a:pos x="455790" y="384719"/>
              </a:cxn>
              <a:cxn ang="0">
                <a:pos x="378046" y="283923"/>
              </a:cxn>
              <a:cxn ang="0">
                <a:pos x="410820" y="370100"/>
              </a:cxn>
              <a:cxn ang="0">
                <a:pos x="410820" y="370100"/>
              </a:cxn>
              <a:cxn ang="0">
                <a:pos x="378046" y="402416"/>
              </a:cxn>
              <a:cxn ang="0">
                <a:pos x="352894" y="428577"/>
              </a:cxn>
              <a:cxn ang="0">
                <a:pos x="323931" y="428577"/>
              </a:cxn>
              <a:cxn ang="0">
                <a:pos x="294205" y="399338"/>
              </a:cxn>
              <a:cxn ang="0">
                <a:pos x="294205" y="370100"/>
              </a:cxn>
              <a:cxn ang="0">
                <a:pos x="323931" y="370100"/>
              </a:cxn>
              <a:cxn ang="0">
                <a:pos x="338412" y="384719"/>
              </a:cxn>
              <a:cxn ang="0">
                <a:pos x="378046" y="343939"/>
              </a:cxn>
              <a:cxn ang="0">
                <a:pos x="381857" y="340861"/>
              </a:cxn>
              <a:cxn ang="0">
                <a:pos x="410820" y="340861"/>
              </a:cxn>
              <a:cxn ang="0">
                <a:pos x="410820" y="370100"/>
              </a:cxn>
            </a:cxnLst>
            <a:rect l="0" t="0" r="0" b="0"/>
            <a:pathLst>
              <a:path w="598" h="674">
                <a:moveTo>
                  <a:pt x="381" y="84"/>
                </a:moveTo>
                <a:cubicBezTo>
                  <a:pt x="381" y="131"/>
                  <a:pt x="343" y="169"/>
                  <a:pt x="296" y="169"/>
                </a:cubicBezTo>
                <a:lnTo>
                  <a:pt x="212" y="169"/>
                </a:lnTo>
                <a:cubicBezTo>
                  <a:pt x="165" y="169"/>
                  <a:pt x="127" y="131"/>
                  <a:pt x="127" y="84"/>
                </a:cubicBezTo>
                <a:cubicBezTo>
                  <a:pt x="127" y="37"/>
                  <a:pt x="165" y="0"/>
                  <a:pt x="212" y="0"/>
                </a:cubicBezTo>
                <a:lnTo>
                  <a:pt x="296" y="0"/>
                </a:lnTo>
                <a:cubicBezTo>
                  <a:pt x="343" y="0"/>
                  <a:pt x="381" y="37"/>
                  <a:pt x="381" y="84"/>
                </a:cubicBezTo>
                <a:close/>
                <a:moveTo>
                  <a:pt x="421" y="84"/>
                </a:moveTo>
                <a:cubicBezTo>
                  <a:pt x="422" y="90"/>
                  <a:pt x="423" y="97"/>
                  <a:pt x="423" y="103"/>
                </a:cubicBezTo>
                <a:cubicBezTo>
                  <a:pt x="423" y="162"/>
                  <a:pt x="376" y="209"/>
                  <a:pt x="317" y="209"/>
                </a:cubicBezTo>
                <a:lnTo>
                  <a:pt x="191" y="209"/>
                </a:lnTo>
                <a:cubicBezTo>
                  <a:pt x="132" y="209"/>
                  <a:pt x="85" y="162"/>
                  <a:pt x="85" y="103"/>
                </a:cubicBezTo>
                <a:cubicBezTo>
                  <a:pt x="85" y="97"/>
                  <a:pt x="85" y="90"/>
                  <a:pt x="87" y="84"/>
                </a:cubicBezTo>
                <a:cubicBezTo>
                  <a:pt x="37" y="93"/>
                  <a:pt x="0" y="136"/>
                  <a:pt x="0" y="188"/>
                </a:cubicBezTo>
                <a:lnTo>
                  <a:pt x="0" y="569"/>
                </a:lnTo>
                <a:cubicBezTo>
                  <a:pt x="0" y="627"/>
                  <a:pt x="47" y="674"/>
                  <a:pt x="106" y="674"/>
                </a:cubicBezTo>
                <a:lnTo>
                  <a:pt x="387" y="674"/>
                </a:lnTo>
                <a:cubicBezTo>
                  <a:pt x="320" y="646"/>
                  <a:pt x="272" y="579"/>
                  <a:pt x="272" y="500"/>
                </a:cubicBezTo>
                <a:cubicBezTo>
                  <a:pt x="272" y="396"/>
                  <a:pt x="357" y="311"/>
                  <a:pt x="461" y="311"/>
                </a:cubicBezTo>
                <a:cubicBezTo>
                  <a:pt x="477" y="311"/>
                  <a:pt x="493" y="313"/>
                  <a:pt x="508" y="317"/>
                </a:cubicBezTo>
                <a:lnTo>
                  <a:pt x="508" y="188"/>
                </a:lnTo>
                <a:cubicBezTo>
                  <a:pt x="508" y="136"/>
                  <a:pt x="470" y="93"/>
                  <a:pt x="421" y="84"/>
                </a:cubicBezTo>
                <a:close/>
                <a:moveTo>
                  <a:pt x="238" y="422"/>
                </a:moveTo>
                <a:lnTo>
                  <a:pt x="238" y="422"/>
                </a:lnTo>
                <a:lnTo>
                  <a:pt x="106" y="422"/>
                </a:lnTo>
                <a:cubicBezTo>
                  <a:pt x="94" y="422"/>
                  <a:pt x="85" y="413"/>
                  <a:pt x="85" y="401"/>
                </a:cubicBezTo>
                <a:cubicBezTo>
                  <a:pt x="85" y="390"/>
                  <a:pt x="94" y="380"/>
                  <a:pt x="106" y="380"/>
                </a:cubicBezTo>
                <a:lnTo>
                  <a:pt x="238" y="380"/>
                </a:lnTo>
                <a:cubicBezTo>
                  <a:pt x="250" y="380"/>
                  <a:pt x="259" y="390"/>
                  <a:pt x="259" y="401"/>
                </a:cubicBezTo>
                <a:cubicBezTo>
                  <a:pt x="259" y="413"/>
                  <a:pt x="250" y="422"/>
                  <a:pt x="238" y="422"/>
                </a:cubicBezTo>
                <a:close/>
                <a:moveTo>
                  <a:pt x="280" y="338"/>
                </a:moveTo>
                <a:lnTo>
                  <a:pt x="280" y="338"/>
                </a:lnTo>
                <a:lnTo>
                  <a:pt x="106" y="338"/>
                </a:lnTo>
                <a:cubicBezTo>
                  <a:pt x="94" y="338"/>
                  <a:pt x="85" y="328"/>
                  <a:pt x="85" y="317"/>
                </a:cubicBezTo>
                <a:cubicBezTo>
                  <a:pt x="85" y="305"/>
                  <a:pt x="94" y="296"/>
                  <a:pt x="106" y="296"/>
                </a:cubicBezTo>
                <a:lnTo>
                  <a:pt x="280" y="296"/>
                </a:lnTo>
                <a:cubicBezTo>
                  <a:pt x="292" y="296"/>
                  <a:pt x="302" y="305"/>
                  <a:pt x="302" y="317"/>
                </a:cubicBezTo>
                <a:cubicBezTo>
                  <a:pt x="302" y="328"/>
                  <a:pt x="292" y="338"/>
                  <a:pt x="280" y="338"/>
                </a:cubicBezTo>
                <a:close/>
                <a:moveTo>
                  <a:pt x="496" y="369"/>
                </a:moveTo>
                <a:cubicBezTo>
                  <a:pt x="486" y="367"/>
                  <a:pt x="474" y="365"/>
                  <a:pt x="463" y="365"/>
                </a:cubicBezTo>
                <a:cubicBezTo>
                  <a:pt x="388" y="365"/>
                  <a:pt x="328" y="425"/>
                  <a:pt x="328" y="500"/>
                </a:cubicBezTo>
                <a:cubicBezTo>
                  <a:pt x="328" y="565"/>
                  <a:pt x="374" y="619"/>
                  <a:pt x="434" y="632"/>
                </a:cubicBezTo>
                <a:cubicBezTo>
                  <a:pt x="443" y="634"/>
                  <a:pt x="453" y="635"/>
                  <a:pt x="463" y="635"/>
                </a:cubicBezTo>
                <a:cubicBezTo>
                  <a:pt x="537" y="635"/>
                  <a:pt x="598" y="574"/>
                  <a:pt x="598" y="500"/>
                </a:cubicBezTo>
                <a:cubicBezTo>
                  <a:pt x="598" y="437"/>
                  <a:pt x="555" y="384"/>
                  <a:pt x="496" y="369"/>
                </a:cubicBezTo>
                <a:close/>
                <a:moveTo>
                  <a:pt x="539" y="481"/>
                </a:moveTo>
                <a:lnTo>
                  <a:pt x="539" y="481"/>
                </a:lnTo>
                <a:lnTo>
                  <a:pt x="496" y="523"/>
                </a:lnTo>
                <a:lnTo>
                  <a:pt x="463" y="557"/>
                </a:lnTo>
                <a:cubicBezTo>
                  <a:pt x="452" y="568"/>
                  <a:pt x="435" y="568"/>
                  <a:pt x="425" y="557"/>
                </a:cubicBezTo>
                <a:lnTo>
                  <a:pt x="386" y="519"/>
                </a:lnTo>
                <a:cubicBezTo>
                  <a:pt x="376" y="508"/>
                  <a:pt x="376" y="491"/>
                  <a:pt x="386" y="481"/>
                </a:cubicBezTo>
                <a:cubicBezTo>
                  <a:pt x="397" y="470"/>
                  <a:pt x="414" y="470"/>
                  <a:pt x="425" y="481"/>
                </a:cubicBezTo>
                <a:lnTo>
                  <a:pt x="444" y="500"/>
                </a:lnTo>
                <a:lnTo>
                  <a:pt x="496" y="447"/>
                </a:lnTo>
                <a:lnTo>
                  <a:pt x="501" y="443"/>
                </a:lnTo>
                <a:cubicBezTo>
                  <a:pt x="511" y="432"/>
                  <a:pt x="528" y="432"/>
                  <a:pt x="539" y="443"/>
                </a:cubicBezTo>
                <a:cubicBezTo>
                  <a:pt x="549" y="453"/>
                  <a:pt x="549" y="470"/>
                  <a:pt x="539" y="48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9" name="Freeform 17"/>
          <p:cNvSpPr>
            <a:spLocks noEditPoints="1"/>
          </p:cNvSpPr>
          <p:nvPr/>
        </p:nvSpPr>
        <p:spPr>
          <a:xfrm>
            <a:off x="4610100" y="4754563"/>
            <a:ext cx="487363" cy="523875"/>
          </a:xfrm>
          <a:custGeom>
            <a:avLst/>
            <a:gdLst/>
            <a:ahLst/>
            <a:cxnLst>
              <a:cxn ang="0">
                <a:pos x="146629" y="80587"/>
              </a:cxn>
              <a:cxn ang="0">
                <a:pos x="319224" y="58329"/>
              </a:cxn>
              <a:cxn ang="0">
                <a:pos x="257365" y="36072"/>
              </a:cxn>
              <a:cxn ang="0">
                <a:pos x="186341" y="36072"/>
              </a:cxn>
              <a:cxn ang="0">
                <a:pos x="124482" y="58329"/>
              </a:cxn>
              <a:cxn ang="0">
                <a:pos x="401703" y="453590"/>
              </a:cxn>
              <a:cxn ang="0">
                <a:pos x="407813" y="437473"/>
              </a:cxn>
              <a:cxn ang="0">
                <a:pos x="380320" y="340001"/>
              </a:cxn>
              <a:cxn ang="0">
                <a:pos x="361991" y="340001"/>
              </a:cxn>
              <a:cxn ang="0">
                <a:pos x="361991" y="415215"/>
              </a:cxn>
              <a:cxn ang="0">
                <a:pos x="362755" y="416750"/>
              </a:cxn>
              <a:cxn ang="0">
                <a:pos x="363518" y="418285"/>
              </a:cxn>
              <a:cxn ang="0">
                <a:pos x="364282" y="419820"/>
              </a:cxn>
              <a:cxn ang="0">
                <a:pos x="465090" y="345373"/>
              </a:cxn>
              <a:cxn ang="0">
                <a:pos x="371155" y="295486"/>
              </a:cxn>
              <a:cxn ang="0">
                <a:pos x="349772" y="521130"/>
              </a:cxn>
              <a:cxn ang="0">
                <a:pos x="482655" y="431333"/>
              </a:cxn>
              <a:cxn ang="0">
                <a:pos x="465090" y="427495"/>
              </a:cxn>
              <a:cxn ang="0">
                <a:pos x="371155" y="505780"/>
              </a:cxn>
              <a:cxn ang="0">
                <a:pos x="277221" y="391423"/>
              </a:cxn>
              <a:cxn ang="0">
                <a:pos x="388720" y="315441"/>
              </a:cxn>
              <a:cxn ang="0">
                <a:pos x="465090" y="427495"/>
              </a:cxn>
              <a:cxn ang="0">
                <a:pos x="163430" y="426728"/>
              </a:cxn>
              <a:cxn ang="0">
                <a:pos x="278748" y="311603"/>
              </a:cxn>
              <a:cxn ang="0">
                <a:pos x="303186" y="293183"/>
              </a:cxn>
              <a:cxn ang="0">
                <a:pos x="421559" y="177291"/>
              </a:cxn>
              <a:cxn ang="0">
                <a:pos x="426141" y="287043"/>
              </a:cxn>
              <a:cxn ang="0">
                <a:pos x="444470" y="293183"/>
              </a:cxn>
              <a:cxn ang="0">
                <a:pos x="444470" y="120497"/>
              </a:cxn>
              <a:cxn ang="0">
                <a:pos x="22910" y="97472"/>
              </a:cxn>
              <a:cxn ang="0">
                <a:pos x="0" y="182664"/>
              </a:cxn>
              <a:cxn ang="0">
                <a:pos x="0" y="311603"/>
              </a:cxn>
              <a:cxn ang="0">
                <a:pos x="0" y="435170"/>
              </a:cxn>
              <a:cxn ang="0">
                <a:pos x="245909" y="458963"/>
              </a:cxn>
              <a:cxn ang="0">
                <a:pos x="18328" y="182664"/>
              </a:cxn>
              <a:cxn ang="0">
                <a:pos x="22910" y="177291"/>
              </a:cxn>
              <a:cxn ang="0">
                <a:pos x="145102" y="293183"/>
              </a:cxn>
              <a:cxn ang="0">
                <a:pos x="18328" y="182664"/>
              </a:cxn>
              <a:cxn ang="0">
                <a:pos x="145102" y="311603"/>
              </a:cxn>
              <a:cxn ang="0">
                <a:pos x="22910" y="426728"/>
              </a:cxn>
              <a:cxn ang="0">
                <a:pos x="18328" y="311603"/>
              </a:cxn>
              <a:cxn ang="0">
                <a:pos x="163430" y="293183"/>
              </a:cxn>
              <a:cxn ang="0">
                <a:pos x="163430" y="177291"/>
              </a:cxn>
              <a:cxn ang="0">
                <a:pos x="284858" y="293183"/>
              </a:cxn>
              <a:cxn ang="0">
                <a:pos x="294022" y="120497"/>
              </a:cxn>
              <a:cxn ang="0">
                <a:pos x="309296" y="136614"/>
              </a:cxn>
              <a:cxn ang="0">
                <a:pos x="277984" y="136614"/>
              </a:cxn>
              <a:cxn ang="0">
                <a:pos x="154266" y="120497"/>
              </a:cxn>
              <a:cxn ang="0">
                <a:pos x="170303" y="136614"/>
              </a:cxn>
              <a:cxn ang="0">
                <a:pos x="138228" y="136614"/>
              </a:cxn>
            </a:cxnLst>
            <a:rect l="0" t="0" r="0" b="0"/>
            <a:pathLst>
              <a:path w="639" h="682">
                <a:moveTo>
                  <a:pt x="163" y="76"/>
                </a:moveTo>
                <a:cubicBezTo>
                  <a:pt x="163" y="92"/>
                  <a:pt x="176" y="105"/>
                  <a:pt x="192" y="105"/>
                </a:cubicBezTo>
                <a:lnTo>
                  <a:pt x="390" y="105"/>
                </a:lnTo>
                <a:cubicBezTo>
                  <a:pt x="405" y="105"/>
                  <a:pt x="418" y="92"/>
                  <a:pt x="418" y="76"/>
                </a:cubicBezTo>
                <a:cubicBezTo>
                  <a:pt x="418" y="60"/>
                  <a:pt x="405" y="47"/>
                  <a:pt x="390" y="47"/>
                </a:cubicBezTo>
                <a:lnTo>
                  <a:pt x="337" y="47"/>
                </a:lnTo>
                <a:cubicBezTo>
                  <a:pt x="337" y="21"/>
                  <a:pt x="317" y="0"/>
                  <a:pt x="291" y="0"/>
                </a:cubicBezTo>
                <a:cubicBezTo>
                  <a:pt x="265" y="0"/>
                  <a:pt x="244" y="21"/>
                  <a:pt x="244" y="47"/>
                </a:cubicBezTo>
                <a:lnTo>
                  <a:pt x="192" y="47"/>
                </a:lnTo>
                <a:cubicBezTo>
                  <a:pt x="176" y="47"/>
                  <a:pt x="163" y="60"/>
                  <a:pt x="163" y="76"/>
                </a:cubicBezTo>
                <a:close/>
                <a:moveTo>
                  <a:pt x="518" y="587"/>
                </a:moveTo>
                <a:cubicBezTo>
                  <a:pt x="520" y="590"/>
                  <a:pt x="523" y="591"/>
                  <a:pt x="526" y="591"/>
                </a:cubicBezTo>
                <a:cubicBezTo>
                  <a:pt x="529" y="591"/>
                  <a:pt x="532" y="590"/>
                  <a:pt x="534" y="587"/>
                </a:cubicBezTo>
                <a:cubicBezTo>
                  <a:pt x="539" y="583"/>
                  <a:pt x="539" y="575"/>
                  <a:pt x="534" y="570"/>
                </a:cubicBezTo>
                <a:lnTo>
                  <a:pt x="498" y="534"/>
                </a:lnTo>
                <a:lnTo>
                  <a:pt x="498" y="443"/>
                </a:lnTo>
                <a:cubicBezTo>
                  <a:pt x="498" y="436"/>
                  <a:pt x="492" y="431"/>
                  <a:pt x="486" y="431"/>
                </a:cubicBezTo>
                <a:cubicBezTo>
                  <a:pt x="479" y="431"/>
                  <a:pt x="474" y="436"/>
                  <a:pt x="474" y="443"/>
                </a:cubicBezTo>
                <a:lnTo>
                  <a:pt x="474" y="539"/>
                </a:lnTo>
                <a:cubicBezTo>
                  <a:pt x="474" y="540"/>
                  <a:pt x="474" y="540"/>
                  <a:pt x="474" y="541"/>
                </a:cubicBezTo>
                <a:cubicBezTo>
                  <a:pt x="474" y="541"/>
                  <a:pt x="474" y="542"/>
                  <a:pt x="475" y="542"/>
                </a:cubicBezTo>
                <a:cubicBezTo>
                  <a:pt x="475" y="543"/>
                  <a:pt x="475" y="543"/>
                  <a:pt x="475" y="543"/>
                </a:cubicBezTo>
                <a:cubicBezTo>
                  <a:pt x="475" y="544"/>
                  <a:pt x="475" y="544"/>
                  <a:pt x="475" y="544"/>
                </a:cubicBezTo>
                <a:cubicBezTo>
                  <a:pt x="476" y="545"/>
                  <a:pt x="476" y="545"/>
                  <a:pt x="476" y="545"/>
                </a:cubicBezTo>
                <a:cubicBezTo>
                  <a:pt x="476" y="546"/>
                  <a:pt x="477" y="547"/>
                  <a:pt x="477" y="547"/>
                </a:cubicBezTo>
                <a:cubicBezTo>
                  <a:pt x="477" y="547"/>
                  <a:pt x="477" y="547"/>
                  <a:pt x="477" y="547"/>
                </a:cubicBezTo>
                <a:lnTo>
                  <a:pt x="518" y="587"/>
                </a:lnTo>
                <a:close/>
                <a:moveTo>
                  <a:pt x="609" y="450"/>
                </a:moveTo>
                <a:cubicBezTo>
                  <a:pt x="586" y="418"/>
                  <a:pt x="553" y="395"/>
                  <a:pt x="514" y="388"/>
                </a:cubicBezTo>
                <a:cubicBezTo>
                  <a:pt x="505" y="386"/>
                  <a:pt x="495" y="385"/>
                  <a:pt x="486" y="385"/>
                </a:cubicBezTo>
                <a:cubicBezTo>
                  <a:pt x="415" y="385"/>
                  <a:pt x="354" y="436"/>
                  <a:pt x="340" y="506"/>
                </a:cubicBezTo>
                <a:cubicBezTo>
                  <a:pt x="325" y="586"/>
                  <a:pt x="378" y="664"/>
                  <a:pt x="458" y="679"/>
                </a:cubicBezTo>
                <a:cubicBezTo>
                  <a:pt x="467" y="681"/>
                  <a:pt x="477" y="682"/>
                  <a:pt x="486" y="682"/>
                </a:cubicBezTo>
                <a:cubicBezTo>
                  <a:pt x="557" y="682"/>
                  <a:pt x="618" y="631"/>
                  <a:pt x="632" y="562"/>
                </a:cubicBezTo>
                <a:cubicBezTo>
                  <a:pt x="639" y="523"/>
                  <a:pt x="631" y="483"/>
                  <a:pt x="609" y="450"/>
                </a:cubicBezTo>
                <a:close/>
                <a:moveTo>
                  <a:pt x="609" y="557"/>
                </a:moveTo>
                <a:lnTo>
                  <a:pt x="609" y="557"/>
                </a:lnTo>
                <a:cubicBezTo>
                  <a:pt x="598" y="616"/>
                  <a:pt x="546" y="659"/>
                  <a:pt x="486" y="659"/>
                </a:cubicBezTo>
                <a:cubicBezTo>
                  <a:pt x="478" y="659"/>
                  <a:pt x="470" y="658"/>
                  <a:pt x="462" y="657"/>
                </a:cubicBezTo>
                <a:cubicBezTo>
                  <a:pt x="394" y="644"/>
                  <a:pt x="350" y="578"/>
                  <a:pt x="363" y="510"/>
                </a:cubicBezTo>
                <a:cubicBezTo>
                  <a:pt x="374" y="451"/>
                  <a:pt x="426" y="408"/>
                  <a:pt x="486" y="408"/>
                </a:cubicBezTo>
                <a:cubicBezTo>
                  <a:pt x="494" y="408"/>
                  <a:pt x="502" y="409"/>
                  <a:pt x="509" y="411"/>
                </a:cubicBezTo>
                <a:cubicBezTo>
                  <a:pt x="542" y="417"/>
                  <a:pt x="571" y="436"/>
                  <a:pt x="590" y="463"/>
                </a:cubicBezTo>
                <a:cubicBezTo>
                  <a:pt x="608" y="491"/>
                  <a:pt x="615" y="524"/>
                  <a:pt x="609" y="557"/>
                </a:cubicBezTo>
                <a:close/>
                <a:moveTo>
                  <a:pt x="311" y="556"/>
                </a:moveTo>
                <a:lnTo>
                  <a:pt x="214" y="556"/>
                </a:lnTo>
                <a:lnTo>
                  <a:pt x="214" y="406"/>
                </a:lnTo>
                <a:lnTo>
                  <a:pt x="365" y="406"/>
                </a:lnTo>
                <a:cubicBezTo>
                  <a:pt x="375" y="396"/>
                  <a:pt x="386" y="389"/>
                  <a:pt x="397" y="382"/>
                </a:cubicBezTo>
                <a:lnTo>
                  <a:pt x="397" y="382"/>
                </a:lnTo>
                <a:lnTo>
                  <a:pt x="397" y="231"/>
                </a:lnTo>
                <a:lnTo>
                  <a:pt x="552" y="231"/>
                </a:lnTo>
                <a:cubicBezTo>
                  <a:pt x="555" y="231"/>
                  <a:pt x="558" y="234"/>
                  <a:pt x="558" y="238"/>
                </a:cubicBezTo>
                <a:lnTo>
                  <a:pt x="558" y="374"/>
                </a:lnTo>
                <a:cubicBezTo>
                  <a:pt x="566" y="377"/>
                  <a:pt x="574" y="382"/>
                  <a:pt x="582" y="387"/>
                </a:cubicBezTo>
                <a:lnTo>
                  <a:pt x="582" y="382"/>
                </a:lnTo>
                <a:lnTo>
                  <a:pt x="582" y="238"/>
                </a:lnTo>
                <a:lnTo>
                  <a:pt x="582" y="157"/>
                </a:lnTo>
                <a:cubicBezTo>
                  <a:pt x="582" y="141"/>
                  <a:pt x="568" y="127"/>
                  <a:pt x="552" y="127"/>
                </a:cubicBezTo>
                <a:lnTo>
                  <a:pt x="30" y="127"/>
                </a:lnTo>
                <a:cubicBezTo>
                  <a:pt x="13" y="127"/>
                  <a:pt x="0" y="141"/>
                  <a:pt x="0" y="157"/>
                </a:cubicBezTo>
                <a:lnTo>
                  <a:pt x="0" y="238"/>
                </a:lnTo>
                <a:lnTo>
                  <a:pt x="0" y="382"/>
                </a:lnTo>
                <a:lnTo>
                  <a:pt x="0" y="406"/>
                </a:lnTo>
                <a:lnTo>
                  <a:pt x="0" y="550"/>
                </a:lnTo>
                <a:lnTo>
                  <a:pt x="0" y="567"/>
                </a:lnTo>
                <a:cubicBezTo>
                  <a:pt x="0" y="584"/>
                  <a:pt x="13" y="598"/>
                  <a:pt x="30" y="598"/>
                </a:cubicBezTo>
                <a:lnTo>
                  <a:pt x="322" y="598"/>
                </a:lnTo>
                <a:cubicBezTo>
                  <a:pt x="317" y="584"/>
                  <a:pt x="313" y="570"/>
                  <a:pt x="311" y="556"/>
                </a:cubicBezTo>
                <a:close/>
                <a:moveTo>
                  <a:pt x="24" y="238"/>
                </a:moveTo>
                <a:lnTo>
                  <a:pt x="24" y="238"/>
                </a:lnTo>
                <a:cubicBezTo>
                  <a:pt x="24" y="234"/>
                  <a:pt x="26" y="231"/>
                  <a:pt x="30" y="231"/>
                </a:cubicBezTo>
                <a:lnTo>
                  <a:pt x="190" y="231"/>
                </a:lnTo>
                <a:lnTo>
                  <a:pt x="190" y="382"/>
                </a:lnTo>
                <a:lnTo>
                  <a:pt x="24" y="382"/>
                </a:lnTo>
                <a:lnTo>
                  <a:pt x="24" y="238"/>
                </a:lnTo>
                <a:close/>
                <a:moveTo>
                  <a:pt x="190" y="406"/>
                </a:moveTo>
                <a:lnTo>
                  <a:pt x="190" y="406"/>
                </a:lnTo>
                <a:lnTo>
                  <a:pt x="190" y="556"/>
                </a:lnTo>
                <a:lnTo>
                  <a:pt x="30" y="556"/>
                </a:lnTo>
                <a:cubicBezTo>
                  <a:pt x="26" y="556"/>
                  <a:pt x="24" y="553"/>
                  <a:pt x="24" y="550"/>
                </a:cubicBezTo>
                <a:lnTo>
                  <a:pt x="24" y="406"/>
                </a:lnTo>
                <a:lnTo>
                  <a:pt x="190" y="406"/>
                </a:lnTo>
                <a:close/>
                <a:moveTo>
                  <a:pt x="214" y="382"/>
                </a:moveTo>
                <a:lnTo>
                  <a:pt x="214" y="382"/>
                </a:lnTo>
                <a:lnTo>
                  <a:pt x="214" y="231"/>
                </a:lnTo>
                <a:lnTo>
                  <a:pt x="373" y="231"/>
                </a:lnTo>
                <a:lnTo>
                  <a:pt x="373" y="382"/>
                </a:lnTo>
                <a:lnTo>
                  <a:pt x="214" y="382"/>
                </a:lnTo>
                <a:close/>
                <a:moveTo>
                  <a:pt x="385" y="157"/>
                </a:moveTo>
                <a:lnTo>
                  <a:pt x="385" y="157"/>
                </a:lnTo>
                <a:cubicBezTo>
                  <a:pt x="396" y="157"/>
                  <a:pt x="405" y="166"/>
                  <a:pt x="405" y="178"/>
                </a:cubicBezTo>
                <a:cubicBezTo>
                  <a:pt x="405" y="189"/>
                  <a:pt x="396" y="198"/>
                  <a:pt x="385" y="198"/>
                </a:cubicBezTo>
                <a:cubicBezTo>
                  <a:pt x="374" y="198"/>
                  <a:pt x="364" y="189"/>
                  <a:pt x="364" y="178"/>
                </a:cubicBezTo>
                <a:cubicBezTo>
                  <a:pt x="364" y="166"/>
                  <a:pt x="374" y="157"/>
                  <a:pt x="385" y="157"/>
                </a:cubicBezTo>
                <a:close/>
                <a:moveTo>
                  <a:pt x="202" y="157"/>
                </a:moveTo>
                <a:lnTo>
                  <a:pt x="202" y="157"/>
                </a:lnTo>
                <a:cubicBezTo>
                  <a:pt x="213" y="157"/>
                  <a:pt x="223" y="166"/>
                  <a:pt x="223" y="178"/>
                </a:cubicBezTo>
                <a:cubicBezTo>
                  <a:pt x="223" y="189"/>
                  <a:pt x="213" y="198"/>
                  <a:pt x="202" y="198"/>
                </a:cubicBezTo>
                <a:cubicBezTo>
                  <a:pt x="191" y="198"/>
                  <a:pt x="181" y="189"/>
                  <a:pt x="181" y="178"/>
                </a:cubicBezTo>
                <a:cubicBezTo>
                  <a:pt x="181" y="166"/>
                  <a:pt x="191" y="157"/>
                  <a:pt x="202" y="15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Freeform 18"/>
          <p:cNvSpPr/>
          <p:nvPr/>
        </p:nvSpPr>
        <p:spPr>
          <a:xfrm>
            <a:off x="5135563" y="1322388"/>
            <a:ext cx="4838700" cy="804862"/>
          </a:xfrm>
          <a:custGeom>
            <a:avLst/>
            <a:gdLst/>
            <a:ahLst/>
            <a:cxnLst>
              <a:cxn ang="0">
                <a:pos x="5336" y="0"/>
              </a:cxn>
              <a:cxn ang="0">
                <a:pos x="4439403" y="0"/>
              </a:cxn>
              <a:cxn ang="0">
                <a:pos x="4838134" y="402256"/>
              </a:cxn>
              <a:cxn ang="0">
                <a:pos x="4838134" y="402256"/>
              </a:cxn>
              <a:cxn ang="0">
                <a:pos x="4439403" y="805282"/>
              </a:cxn>
              <a:cxn ang="0">
                <a:pos x="0" y="805282"/>
              </a:cxn>
              <a:cxn ang="0">
                <a:pos x="193647" y="400718"/>
              </a:cxn>
              <a:cxn ang="0">
                <a:pos x="5336" y="0"/>
              </a:cxn>
            </a:cxnLst>
            <a:rect l="0" t="0" r="0" b="0"/>
            <a:pathLst>
              <a:path w="6346" h="1047">
                <a:moveTo>
                  <a:pt x="7" y="0"/>
                </a:moveTo>
                <a:lnTo>
                  <a:pt x="5823" y="0"/>
                </a:lnTo>
                <a:cubicBezTo>
                  <a:pt x="6110" y="0"/>
                  <a:pt x="6346" y="236"/>
                  <a:pt x="6346" y="523"/>
                </a:cubicBezTo>
                <a:lnTo>
                  <a:pt x="6346" y="523"/>
                </a:lnTo>
                <a:cubicBezTo>
                  <a:pt x="6346" y="811"/>
                  <a:pt x="6110" y="1047"/>
                  <a:pt x="5823" y="1047"/>
                </a:cubicBezTo>
                <a:lnTo>
                  <a:pt x="0" y="1047"/>
                </a:lnTo>
                <a:cubicBezTo>
                  <a:pt x="155" y="923"/>
                  <a:pt x="254" y="733"/>
                  <a:pt x="254" y="521"/>
                </a:cubicBezTo>
                <a:cubicBezTo>
                  <a:pt x="254" y="311"/>
                  <a:pt x="158" y="124"/>
                  <a:pt x="7" y="0"/>
                </a:cubicBezTo>
                <a:close/>
              </a:path>
            </a:pathLst>
          </a:custGeom>
          <a:noFill/>
          <a:ln w="12700" cap="flat" cmpd="sng">
            <a:solidFill>
              <a:srgbClr val="24211D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1" name="Freeform 19"/>
          <p:cNvSpPr/>
          <p:nvPr/>
        </p:nvSpPr>
        <p:spPr>
          <a:xfrm>
            <a:off x="5494338" y="2422525"/>
            <a:ext cx="4835525" cy="803275"/>
          </a:xfrm>
          <a:custGeom>
            <a:avLst/>
            <a:gdLst/>
            <a:ahLst/>
            <a:cxnLst>
              <a:cxn ang="0">
                <a:pos x="5335" y="0"/>
              </a:cxn>
              <a:cxn ang="0">
                <a:pos x="4437862" y="0"/>
              </a:cxn>
              <a:cxn ang="0">
                <a:pos x="4836523" y="401835"/>
              </a:cxn>
              <a:cxn ang="0">
                <a:pos x="4836523" y="401835"/>
              </a:cxn>
              <a:cxn ang="0">
                <a:pos x="4437862" y="803671"/>
              </a:cxn>
              <a:cxn ang="0">
                <a:pos x="0" y="803671"/>
              </a:cxn>
              <a:cxn ang="0">
                <a:pos x="192851" y="399530"/>
              </a:cxn>
              <a:cxn ang="0">
                <a:pos x="5335" y="0"/>
              </a:cxn>
            </a:cxnLst>
            <a:rect l="0" t="0" r="0" b="0"/>
            <a:pathLst>
              <a:path w="6345" h="1046">
                <a:moveTo>
                  <a:pt x="7" y="0"/>
                </a:moveTo>
                <a:lnTo>
                  <a:pt x="5822" y="0"/>
                </a:lnTo>
                <a:cubicBezTo>
                  <a:pt x="6110" y="0"/>
                  <a:pt x="6345" y="235"/>
                  <a:pt x="6345" y="523"/>
                </a:cubicBezTo>
                <a:lnTo>
                  <a:pt x="6345" y="523"/>
                </a:lnTo>
                <a:cubicBezTo>
                  <a:pt x="6345" y="811"/>
                  <a:pt x="6110" y="1046"/>
                  <a:pt x="5822" y="1046"/>
                </a:cubicBezTo>
                <a:lnTo>
                  <a:pt x="0" y="1046"/>
                </a:lnTo>
                <a:cubicBezTo>
                  <a:pt x="154" y="923"/>
                  <a:pt x="253" y="733"/>
                  <a:pt x="253" y="520"/>
                </a:cubicBezTo>
                <a:cubicBezTo>
                  <a:pt x="253" y="310"/>
                  <a:pt x="157" y="123"/>
                  <a:pt x="7" y="0"/>
                </a:cubicBezTo>
                <a:close/>
              </a:path>
            </a:pathLst>
          </a:custGeom>
          <a:noFill/>
          <a:ln w="12700" cap="flat" cmpd="sng">
            <a:solidFill>
              <a:srgbClr val="24211D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2" name="Freeform 20"/>
          <p:cNvSpPr/>
          <p:nvPr/>
        </p:nvSpPr>
        <p:spPr>
          <a:xfrm>
            <a:off x="5486400" y="3521075"/>
            <a:ext cx="4837113" cy="803275"/>
          </a:xfrm>
          <a:custGeom>
            <a:avLst/>
            <a:gdLst/>
            <a:ahLst/>
            <a:cxnLst>
              <a:cxn ang="0">
                <a:pos x="5334" y="0"/>
              </a:cxn>
              <a:cxn ang="0">
                <a:pos x="4437925" y="0"/>
              </a:cxn>
              <a:cxn ang="0">
                <a:pos x="4836523" y="401835"/>
              </a:cxn>
              <a:cxn ang="0">
                <a:pos x="4836523" y="401835"/>
              </a:cxn>
              <a:cxn ang="0">
                <a:pos x="4437925" y="803671"/>
              </a:cxn>
              <a:cxn ang="0">
                <a:pos x="0" y="803671"/>
              </a:cxn>
              <a:cxn ang="0">
                <a:pos x="193582" y="399530"/>
              </a:cxn>
              <a:cxn ang="0">
                <a:pos x="5334" y="0"/>
              </a:cxn>
            </a:cxnLst>
            <a:rect l="0" t="0" r="0" b="0"/>
            <a:pathLst>
              <a:path w="6346" h="1046">
                <a:moveTo>
                  <a:pt x="7" y="0"/>
                </a:moveTo>
                <a:lnTo>
                  <a:pt x="5823" y="0"/>
                </a:lnTo>
                <a:cubicBezTo>
                  <a:pt x="6110" y="0"/>
                  <a:pt x="6346" y="236"/>
                  <a:pt x="6346" y="523"/>
                </a:cubicBezTo>
                <a:lnTo>
                  <a:pt x="6346" y="523"/>
                </a:lnTo>
                <a:cubicBezTo>
                  <a:pt x="6346" y="811"/>
                  <a:pt x="6110" y="1046"/>
                  <a:pt x="5823" y="1046"/>
                </a:cubicBezTo>
                <a:lnTo>
                  <a:pt x="0" y="1046"/>
                </a:lnTo>
                <a:cubicBezTo>
                  <a:pt x="155" y="923"/>
                  <a:pt x="254" y="733"/>
                  <a:pt x="254" y="520"/>
                </a:cubicBezTo>
                <a:cubicBezTo>
                  <a:pt x="254" y="311"/>
                  <a:pt x="158" y="123"/>
                  <a:pt x="7" y="0"/>
                </a:cubicBezTo>
                <a:close/>
              </a:path>
            </a:pathLst>
          </a:custGeom>
          <a:noFill/>
          <a:ln w="12700" cap="flat" cmpd="sng">
            <a:solidFill>
              <a:srgbClr val="24211D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3" name="Freeform 21"/>
          <p:cNvSpPr/>
          <p:nvPr/>
        </p:nvSpPr>
        <p:spPr>
          <a:xfrm>
            <a:off x="5232400" y="4619625"/>
            <a:ext cx="5917565" cy="803275"/>
          </a:xfrm>
          <a:custGeom>
            <a:avLst/>
            <a:gdLst/>
            <a:ahLst/>
            <a:cxnLst>
              <a:cxn ang="0">
                <a:pos x="6097" y="0"/>
              </a:cxn>
              <a:cxn ang="0">
                <a:pos x="4437925" y="0"/>
              </a:cxn>
              <a:cxn ang="0">
                <a:pos x="4836523" y="401835"/>
              </a:cxn>
              <a:cxn ang="0">
                <a:pos x="4836523" y="401835"/>
              </a:cxn>
              <a:cxn ang="0">
                <a:pos x="4437925" y="803671"/>
              </a:cxn>
              <a:cxn ang="0">
                <a:pos x="0" y="803671"/>
              </a:cxn>
              <a:cxn ang="0">
                <a:pos x="193582" y="399530"/>
              </a:cxn>
              <a:cxn ang="0">
                <a:pos x="6097" y="0"/>
              </a:cxn>
            </a:cxnLst>
            <a:rect l="0" t="0" r="0" b="0"/>
            <a:pathLst>
              <a:path w="6346" h="1046">
                <a:moveTo>
                  <a:pt x="8" y="0"/>
                </a:moveTo>
                <a:lnTo>
                  <a:pt x="5823" y="0"/>
                </a:lnTo>
                <a:cubicBezTo>
                  <a:pt x="6111" y="0"/>
                  <a:pt x="6346" y="235"/>
                  <a:pt x="6346" y="523"/>
                </a:cubicBezTo>
                <a:lnTo>
                  <a:pt x="6346" y="523"/>
                </a:lnTo>
                <a:cubicBezTo>
                  <a:pt x="6346" y="810"/>
                  <a:pt x="6111" y="1046"/>
                  <a:pt x="5823" y="1046"/>
                </a:cubicBezTo>
                <a:lnTo>
                  <a:pt x="0" y="1046"/>
                </a:lnTo>
                <a:cubicBezTo>
                  <a:pt x="155" y="923"/>
                  <a:pt x="254" y="733"/>
                  <a:pt x="254" y="520"/>
                </a:cubicBezTo>
                <a:cubicBezTo>
                  <a:pt x="254" y="310"/>
                  <a:pt x="158" y="123"/>
                  <a:pt x="8" y="0"/>
                </a:cubicBezTo>
                <a:close/>
              </a:path>
            </a:pathLst>
          </a:custGeom>
          <a:noFill/>
          <a:ln w="12700" cap="flat" cmpd="sng">
            <a:solidFill>
              <a:srgbClr val="24211D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 altLang="zh-CN" sz="3600" b="1">
                <a:latin typeface="+mj-ea"/>
                <a:ea typeface="+mj-ea"/>
              </a:rPr>
              <a:t>   </a:t>
            </a:r>
            <a:endParaRPr lang="zh-CN" altLang="en-US" sz="36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254" name="Freeform 22"/>
          <p:cNvSpPr>
            <a:spLocks noEditPoints="1"/>
          </p:cNvSpPr>
          <p:nvPr/>
        </p:nvSpPr>
        <p:spPr>
          <a:xfrm>
            <a:off x="4576763" y="1406525"/>
            <a:ext cx="490537" cy="574675"/>
          </a:xfrm>
          <a:custGeom>
            <a:avLst/>
            <a:gdLst/>
            <a:ahLst/>
            <a:cxnLst>
              <a:cxn ang="0">
                <a:pos x="68744" y="325919"/>
              </a:cxn>
              <a:cxn ang="0">
                <a:pos x="120684" y="325919"/>
              </a:cxn>
              <a:cxn ang="0">
                <a:pos x="156583" y="313620"/>
              </a:cxn>
              <a:cxn ang="0">
                <a:pos x="222272" y="451982"/>
              </a:cxn>
              <a:cxn ang="0">
                <a:pos x="238312" y="365121"/>
              </a:cxn>
              <a:cxn ang="0">
                <a:pos x="226855" y="359741"/>
              </a:cxn>
              <a:cxn ang="0">
                <a:pos x="227619" y="347442"/>
              </a:cxn>
              <a:cxn ang="0">
                <a:pos x="274976" y="347442"/>
              </a:cxn>
              <a:cxn ang="0">
                <a:pos x="274976" y="359741"/>
              </a:cxn>
              <a:cxn ang="0">
                <a:pos x="264283" y="365121"/>
              </a:cxn>
              <a:cxn ang="0">
                <a:pos x="278795" y="448139"/>
              </a:cxn>
              <a:cxn ang="0">
                <a:pos x="335318" y="319001"/>
              </a:cxn>
              <a:cxn ang="0">
                <a:pos x="368163" y="322844"/>
              </a:cxn>
              <a:cxn ang="0">
                <a:pos x="416283" y="322844"/>
              </a:cxn>
              <a:cxn ang="0">
                <a:pos x="482736" y="531156"/>
              </a:cxn>
              <a:cxn ang="0">
                <a:pos x="415520" y="554985"/>
              </a:cxn>
              <a:cxn ang="0">
                <a:pos x="406354" y="523469"/>
              </a:cxn>
              <a:cxn ang="0">
                <a:pos x="384967" y="560366"/>
              </a:cxn>
              <a:cxn ang="0">
                <a:pos x="93950" y="561903"/>
              </a:cxn>
              <a:cxn ang="0">
                <a:pos x="71799" y="523469"/>
              </a:cxn>
              <a:cxn ang="0">
                <a:pos x="61869" y="556522"/>
              </a:cxn>
              <a:cxn ang="0">
                <a:pos x="0" y="531156"/>
              </a:cxn>
              <a:cxn ang="0">
                <a:pos x="68744" y="325919"/>
              </a:cxn>
              <a:cxn ang="0">
                <a:pos x="141307" y="222147"/>
              </a:cxn>
              <a:cxn ang="0">
                <a:pos x="141307" y="222147"/>
              </a:cxn>
              <a:cxn ang="0">
                <a:pos x="124503" y="202930"/>
              </a:cxn>
              <a:cxn ang="0">
                <a:pos x="118392" y="164497"/>
              </a:cxn>
              <a:cxn ang="0">
                <a:pos x="118392" y="159116"/>
              </a:cxn>
              <a:cxn ang="0">
                <a:pos x="122211" y="156810"/>
              </a:cxn>
              <a:cxn ang="0">
                <a:pos x="125267" y="155272"/>
              </a:cxn>
              <a:cxn ang="0">
                <a:pos x="152000" y="36127"/>
              </a:cxn>
              <a:cxn ang="0">
                <a:pos x="323097" y="33053"/>
              </a:cxn>
              <a:cxn ang="0">
                <a:pos x="355941" y="153735"/>
              </a:cxn>
              <a:cxn ang="0">
                <a:pos x="360524" y="156810"/>
              </a:cxn>
              <a:cxn ang="0">
                <a:pos x="365107" y="159116"/>
              </a:cxn>
              <a:cxn ang="0">
                <a:pos x="365107" y="164497"/>
              </a:cxn>
              <a:cxn ang="0">
                <a:pos x="359760" y="202162"/>
              </a:cxn>
              <a:cxn ang="0">
                <a:pos x="342956" y="221379"/>
              </a:cxn>
              <a:cxn ang="0">
                <a:pos x="250534" y="305165"/>
              </a:cxn>
              <a:cxn ang="0">
                <a:pos x="228383" y="303627"/>
              </a:cxn>
              <a:cxn ang="0">
                <a:pos x="141307" y="222147"/>
              </a:cxn>
            </a:cxnLst>
            <a:rect l="0" t="0" r="0" b="0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5" name="Freeform 23"/>
          <p:cNvSpPr>
            <a:spLocks noEditPoints="1"/>
          </p:cNvSpPr>
          <p:nvPr/>
        </p:nvSpPr>
        <p:spPr>
          <a:xfrm>
            <a:off x="4852988" y="2535238"/>
            <a:ext cx="533400" cy="573087"/>
          </a:xfrm>
          <a:custGeom>
            <a:avLst/>
            <a:gdLst/>
            <a:ahLst/>
            <a:cxnLst>
              <a:cxn ang="0">
                <a:pos x="202104" y="355329"/>
              </a:cxn>
              <a:cxn ang="0">
                <a:pos x="192189" y="323096"/>
              </a:cxn>
              <a:cxn ang="0">
                <a:pos x="232610" y="155792"/>
              </a:cxn>
              <a:cxn ang="0">
                <a:pos x="276081" y="291630"/>
              </a:cxn>
              <a:cxn ang="0">
                <a:pos x="330230" y="134303"/>
              </a:cxn>
              <a:cxn ang="0">
                <a:pos x="210493" y="267072"/>
              </a:cxn>
              <a:cxn ang="0">
                <a:pos x="200578" y="284723"/>
              </a:cxn>
              <a:cxn ang="0">
                <a:pos x="273793" y="327701"/>
              </a:cxn>
              <a:cxn ang="0">
                <a:pos x="351584" y="113582"/>
              </a:cxn>
              <a:cxn ang="0">
                <a:pos x="355398" y="72140"/>
              </a:cxn>
              <a:cxn ang="0">
                <a:pos x="351584" y="113582"/>
              </a:cxn>
              <a:cxn ang="0">
                <a:pos x="415647" y="134303"/>
              </a:cxn>
              <a:cxn ang="0">
                <a:pos x="374464" y="138140"/>
              </a:cxn>
              <a:cxn ang="0">
                <a:pos x="303537" y="95931"/>
              </a:cxn>
              <a:cxn ang="0">
                <a:pos x="286758" y="58326"/>
              </a:cxn>
              <a:cxn ang="0">
                <a:pos x="303537" y="95931"/>
              </a:cxn>
              <a:cxn ang="0">
                <a:pos x="234898" y="71372"/>
              </a:cxn>
              <a:cxn ang="0">
                <a:pos x="238711" y="112815"/>
              </a:cxn>
              <a:cxn ang="0">
                <a:pos x="391242" y="204141"/>
              </a:cxn>
              <a:cxn ang="0">
                <a:pos x="429375" y="186490"/>
              </a:cxn>
              <a:cxn ang="0">
                <a:pos x="391242" y="204141"/>
              </a:cxn>
              <a:cxn ang="0">
                <a:pos x="196002" y="292398"/>
              </a:cxn>
              <a:cxn ang="0">
                <a:pos x="185325" y="310817"/>
              </a:cxn>
              <a:cxn ang="0">
                <a:pos x="258540" y="353794"/>
              </a:cxn>
              <a:cxn ang="0">
                <a:pos x="194477" y="571750"/>
              </a:cxn>
              <a:cxn ang="0">
                <a:pos x="208205" y="33000"/>
              </a:cxn>
              <a:cxn ang="0">
                <a:pos x="507166" y="162699"/>
              </a:cxn>
              <a:cxn ang="0">
                <a:pos x="511742" y="248653"/>
              </a:cxn>
              <a:cxn ang="0">
                <a:pos x="526995" y="357631"/>
              </a:cxn>
              <a:cxn ang="0">
                <a:pos x="507929" y="449725"/>
              </a:cxn>
              <a:cxn ang="0">
                <a:pos x="398106" y="475051"/>
              </a:cxn>
              <a:cxn ang="0">
                <a:pos x="194477" y="571750"/>
              </a:cxn>
            </a:cxnLst>
            <a:rect l="0" t="0" r="0" b="0"/>
            <a:pathLst>
              <a:path w="699" h="745">
                <a:moveTo>
                  <a:pt x="252" y="421"/>
                </a:moveTo>
                <a:cubicBezTo>
                  <a:pt x="244" y="436"/>
                  <a:pt x="250" y="455"/>
                  <a:pt x="265" y="463"/>
                </a:cubicBezTo>
                <a:cubicBezTo>
                  <a:pt x="277" y="471"/>
                  <a:pt x="292" y="469"/>
                  <a:pt x="303" y="460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29" y="161"/>
                  <a:pt x="305" y="203"/>
                </a:cubicBezTo>
                <a:cubicBezTo>
                  <a:pt x="280" y="246"/>
                  <a:pt x="312" y="294"/>
                  <a:pt x="290" y="338"/>
                </a:cubicBezTo>
                <a:lnTo>
                  <a:pt x="362" y="380"/>
                </a:lnTo>
                <a:cubicBezTo>
                  <a:pt x="390" y="338"/>
                  <a:pt x="448" y="343"/>
                  <a:pt x="472" y="300"/>
                </a:cubicBezTo>
                <a:cubicBezTo>
                  <a:pt x="497" y="257"/>
                  <a:pt x="479" y="202"/>
                  <a:pt x="433" y="175"/>
                </a:cubicBezTo>
                <a:close/>
                <a:moveTo>
                  <a:pt x="355" y="407"/>
                </a:moveTo>
                <a:lnTo>
                  <a:pt x="276" y="348"/>
                </a:lnTo>
                <a:cubicBezTo>
                  <a:pt x="270" y="343"/>
                  <a:pt x="262" y="345"/>
                  <a:pt x="259" y="351"/>
                </a:cubicBezTo>
                <a:cubicBezTo>
                  <a:pt x="255" y="357"/>
                  <a:pt x="257" y="366"/>
                  <a:pt x="263" y="371"/>
                </a:cubicBezTo>
                <a:lnTo>
                  <a:pt x="341" y="430"/>
                </a:lnTo>
                <a:cubicBezTo>
                  <a:pt x="347" y="435"/>
                  <a:pt x="355" y="433"/>
                  <a:pt x="359" y="427"/>
                </a:cubicBezTo>
                <a:cubicBezTo>
                  <a:pt x="363" y="420"/>
                  <a:pt x="361" y="412"/>
                  <a:pt x="355" y="407"/>
                </a:cubicBezTo>
                <a:close/>
                <a:moveTo>
                  <a:pt x="461" y="148"/>
                </a:moveTo>
                <a:lnTo>
                  <a:pt x="485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5" y="175"/>
                </a:lnTo>
                <a:lnTo>
                  <a:pt x="534" y="156"/>
                </a:lnTo>
                <a:lnTo>
                  <a:pt x="491" y="180"/>
                </a:lnTo>
                <a:lnTo>
                  <a:pt x="503" y="200"/>
                </a:lnTo>
                <a:close/>
                <a:moveTo>
                  <a:pt x="398" y="125"/>
                </a:moveTo>
                <a:lnTo>
                  <a:pt x="398" y="76"/>
                </a:lnTo>
                <a:lnTo>
                  <a:pt x="376" y="76"/>
                </a:lnTo>
                <a:lnTo>
                  <a:pt x="376" y="125"/>
                </a:lnTo>
                <a:lnTo>
                  <a:pt x="398" y="125"/>
                </a:lnTo>
                <a:close/>
                <a:moveTo>
                  <a:pt x="333" y="136"/>
                </a:moveTo>
                <a:lnTo>
                  <a:pt x="308" y="93"/>
                </a:lnTo>
                <a:lnTo>
                  <a:pt x="288" y="104"/>
                </a:lnTo>
                <a:lnTo>
                  <a:pt x="313" y="147"/>
                </a:lnTo>
                <a:lnTo>
                  <a:pt x="333" y="136"/>
                </a:lnTo>
                <a:close/>
                <a:moveTo>
                  <a:pt x="513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3" y="243"/>
                </a:lnTo>
                <a:lnTo>
                  <a:pt x="513" y="266"/>
                </a:lnTo>
                <a:close/>
                <a:moveTo>
                  <a:pt x="335" y="441"/>
                </a:moveTo>
                <a:lnTo>
                  <a:pt x="257" y="381"/>
                </a:lnTo>
                <a:cubicBezTo>
                  <a:pt x="251" y="377"/>
                  <a:pt x="243" y="378"/>
                  <a:pt x="239" y="385"/>
                </a:cubicBezTo>
                <a:cubicBezTo>
                  <a:pt x="236" y="391"/>
                  <a:pt x="237" y="400"/>
                  <a:pt x="243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39" y="461"/>
                </a:cubicBezTo>
                <a:cubicBezTo>
                  <a:pt x="343" y="454"/>
                  <a:pt x="341" y="445"/>
                  <a:pt x="335" y="441"/>
                </a:cubicBezTo>
                <a:close/>
                <a:moveTo>
                  <a:pt x="255" y="745"/>
                </a:moveTo>
                <a:cubicBezTo>
                  <a:pt x="263" y="687"/>
                  <a:pt x="263" y="624"/>
                  <a:pt x="247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1" y="26"/>
                  <a:pt x="628" y="123"/>
                </a:cubicBezTo>
                <a:cubicBezTo>
                  <a:pt x="699" y="193"/>
                  <a:pt x="665" y="212"/>
                  <a:pt x="665" y="212"/>
                </a:cubicBezTo>
                <a:lnTo>
                  <a:pt x="649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8" y="336"/>
                  <a:pt x="655" y="347"/>
                  <a:pt x="655" y="347"/>
                </a:cubicBezTo>
                <a:lnTo>
                  <a:pt x="691" y="466"/>
                </a:lnTo>
                <a:lnTo>
                  <a:pt x="659" y="479"/>
                </a:lnTo>
                <a:cubicBezTo>
                  <a:pt x="666" y="517"/>
                  <a:pt x="670" y="548"/>
                  <a:pt x="666" y="586"/>
                </a:cubicBezTo>
                <a:cubicBezTo>
                  <a:pt x="666" y="592"/>
                  <a:pt x="645" y="611"/>
                  <a:pt x="627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6" name="Rectangle 24"/>
          <p:cNvSpPr/>
          <p:nvPr/>
        </p:nvSpPr>
        <p:spPr>
          <a:xfrm>
            <a:off x="5468938" y="1384300"/>
            <a:ext cx="4332287" cy="553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buSzTx/>
            </a:pPr>
            <a:r>
              <a:rPr lang="zh-CN" altLang="en-US" sz="3600" b="1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专业办学特色</a:t>
            </a:r>
            <a:endParaRPr lang="zh-CN" altLang="en-US" sz="3600" b="1" baseline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7" name="Rectangle 25"/>
          <p:cNvSpPr/>
          <p:nvPr/>
        </p:nvSpPr>
        <p:spPr>
          <a:xfrm>
            <a:off x="5843588" y="2492375"/>
            <a:ext cx="4541837" cy="553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buSzTx/>
            </a:pPr>
            <a:r>
              <a:rPr lang="zh-CN" altLang="en-US" sz="3600" b="1" baseline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师资力量</a:t>
            </a:r>
            <a:endParaRPr lang="zh-CN" altLang="en-US" sz="3600" b="1" baseline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58" name="Rectangle 26"/>
          <p:cNvSpPr/>
          <p:nvPr/>
        </p:nvSpPr>
        <p:spPr>
          <a:xfrm>
            <a:off x="5843588" y="3573463"/>
            <a:ext cx="4479925" cy="55372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buSzTx/>
            </a:pPr>
            <a:r>
              <a:rPr lang="zh-CN" altLang="en-US" sz="3600" b="1" baseline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人才培养</a:t>
            </a:r>
            <a:endParaRPr lang="zh-CN" altLang="en-US" sz="3600" b="1" baseline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60" name="组合 1"/>
          <p:cNvGrpSpPr/>
          <p:nvPr/>
        </p:nvGrpSpPr>
        <p:grpSpPr>
          <a:xfrm>
            <a:off x="1520825" y="1993900"/>
            <a:ext cx="2668588" cy="2690813"/>
            <a:chOff x="1520372" y="1993987"/>
            <a:chExt cx="2668704" cy="2691253"/>
          </a:xfrm>
        </p:grpSpPr>
        <p:sp>
          <p:nvSpPr>
            <p:cNvPr id="10261" name="Oval 6"/>
            <p:cNvSpPr/>
            <p:nvPr/>
          </p:nvSpPr>
          <p:spPr>
            <a:xfrm>
              <a:off x="1520372" y="1993987"/>
              <a:ext cx="2668704" cy="2691253"/>
            </a:xfrm>
            <a:prstGeom prst="ellipse">
              <a:avLst/>
            </a:prstGeom>
            <a:solidFill>
              <a:schemeClr val="bg2"/>
            </a:solidFill>
            <a:ln w="9525">
              <a:noFill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62" name="Oval 7"/>
            <p:cNvSpPr/>
            <p:nvPr/>
          </p:nvSpPr>
          <p:spPr>
            <a:xfrm>
              <a:off x="1628280" y="2105116"/>
              <a:ext cx="2452889" cy="2470605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square" lIns="91440" tIns="45720" rIns="91440" bIns="45720" anchor="t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263" name="Rectangle 9"/>
          <p:cNvSpPr/>
          <p:nvPr/>
        </p:nvSpPr>
        <p:spPr>
          <a:xfrm>
            <a:off x="2222500" y="3617913"/>
            <a:ext cx="1238250" cy="50800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>
              <a:buSzTx/>
            </a:pPr>
            <a:r>
              <a:rPr lang="zh-CN" altLang="zh-CN" sz="3300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  <a:endParaRPr lang="zh-CN" altLang="zh-CN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4" name="Rectangle 10"/>
          <p:cNvSpPr/>
          <p:nvPr/>
        </p:nvSpPr>
        <p:spPr>
          <a:xfrm>
            <a:off x="2373313" y="4181475"/>
            <a:ext cx="965200" cy="214313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>
              <a:buSzTx/>
            </a:pPr>
            <a:r>
              <a:rPr lang="zh-CN" altLang="zh-CN" sz="1400" baseline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zh-CN" baseline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65" name="Freeform 11"/>
          <p:cNvSpPr>
            <a:spLocks noEditPoints="1"/>
          </p:cNvSpPr>
          <p:nvPr/>
        </p:nvSpPr>
        <p:spPr>
          <a:xfrm>
            <a:off x="2419350" y="2433638"/>
            <a:ext cx="787400" cy="1082675"/>
          </a:xfrm>
          <a:custGeom>
            <a:avLst/>
            <a:gdLst/>
            <a:ahLst/>
            <a:cxnLst>
              <a:cxn ang="0">
                <a:pos x="103687" y="175134"/>
              </a:cxn>
              <a:cxn ang="0">
                <a:pos x="86914" y="1082299"/>
              </a:cxn>
              <a:cxn ang="0">
                <a:pos x="787566" y="265773"/>
              </a:cxn>
              <a:cxn ang="0">
                <a:pos x="728098" y="284977"/>
              </a:cxn>
              <a:cxn ang="0">
                <a:pos x="89963" y="1019312"/>
              </a:cxn>
              <a:cxn ang="0">
                <a:pos x="340795" y="114451"/>
              </a:cxn>
              <a:cxn ang="0">
                <a:pos x="446770" y="114451"/>
              </a:cxn>
              <a:cxn ang="0">
                <a:pos x="392639" y="172061"/>
              </a:cxn>
              <a:cxn ang="0">
                <a:pos x="275228" y="117524"/>
              </a:cxn>
              <a:cxn ang="0">
                <a:pos x="144094" y="273455"/>
              </a:cxn>
              <a:cxn ang="0">
                <a:pos x="643471" y="273455"/>
              </a:cxn>
              <a:cxn ang="0">
                <a:pos x="512337" y="117524"/>
              </a:cxn>
              <a:cxn ang="0">
                <a:pos x="275228" y="117524"/>
              </a:cxn>
              <a:cxn ang="0">
                <a:pos x="278278" y="821902"/>
              </a:cxn>
              <a:cxn ang="0">
                <a:pos x="190601" y="846482"/>
              </a:cxn>
              <a:cxn ang="0">
                <a:pos x="171541" y="865685"/>
              </a:cxn>
              <a:cxn ang="0">
                <a:pos x="278278" y="874135"/>
              </a:cxn>
              <a:cxn ang="0">
                <a:pos x="166204" y="928672"/>
              </a:cxn>
              <a:cxn ang="0">
                <a:pos x="304962" y="860308"/>
              </a:cxn>
              <a:cxn ang="0">
                <a:pos x="304962" y="816525"/>
              </a:cxn>
              <a:cxn ang="0">
                <a:pos x="138757" y="824974"/>
              </a:cxn>
              <a:cxn ang="0">
                <a:pos x="269891" y="964774"/>
              </a:cxn>
              <a:cxn ang="0">
                <a:pos x="269891" y="424777"/>
              </a:cxn>
              <a:cxn ang="0">
                <a:pos x="190601" y="449357"/>
              </a:cxn>
              <a:cxn ang="0">
                <a:pos x="218048" y="520793"/>
              </a:cxn>
              <a:cxn ang="0">
                <a:pos x="166204" y="539997"/>
              </a:cxn>
              <a:cxn ang="0">
                <a:pos x="269891" y="397124"/>
              </a:cxn>
              <a:cxn ang="0">
                <a:pos x="138757" y="536924"/>
              </a:cxn>
              <a:cxn ang="0">
                <a:pos x="304200" y="456270"/>
              </a:cxn>
              <a:cxn ang="0">
                <a:pos x="302675" y="419400"/>
              </a:cxn>
              <a:cxn ang="0">
                <a:pos x="278278" y="638318"/>
              </a:cxn>
              <a:cxn ang="0">
                <a:pos x="171541" y="665971"/>
              </a:cxn>
              <a:cxn ang="0">
                <a:pos x="278278" y="737407"/>
              </a:cxn>
              <a:cxn ang="0">
                <a:pos x="304962" y="617578"/>
              </a:cxn>
              <a:cxn ang="0">
                <a:pos x="138757" y="624491"/>
              </a:cxn>
              <a:cxn ang="0">
                <a:pos x="278278" y="764292"/>
              </a:cxn>
              <a:cxn ang="0">
                <a:pos x="364430" y="589925"/>
              </a:cxn>
              <a:cxn ang="0">
                <a:pos x="411699" y="917918"/>
              </a:cxn>
              <a:cxn ang="0">
                <a:pos x="632035" y="849554"/>
              </a:cxn>
              <a:cxn ang="0">
                <a:pos x="403313" y="909469"/>
              </a:cxn>
              <a:cxn ang="0">
                <a:pos x="632035" y="643695"/>
              </a:cxn>
              <a:cxn ang="0">
                <a:pos x="403313" y="520793"/>
              </a:cxn>
              <a:cxn ang="0">
                <a:pos x="403313" y="446285"/>
              </a:cxn>
            </a:cxnLst>
            <a:rect l="0" t="0" r="0" b="0"/>
            <a:pathLst>
              <a:path w="1033" h="1409">
                <a:moveTo>
                  <a:pt x="79" y="371"/>
                </a:moveTo>
                <a:cubicBezTo>
                  <a:pt x="79" y="331"/>
                  <a:pt x="97" y="311"/>
                  <a:pt x="136" y="310"/>
                </a:cubicBezTo>
                <a:lnTo>
                  <a:pt x="136" y="228"/>
                </a:lnTo>
                <a:cubicBezTo>
                  <a:pt x="64" y="230"/>
                  <a:pt x="0" y="276"/>
                  <a:pt x="0" y="346"/>
                </a:cubicBezTo>
                <a:lnTo>
                  <a:pt x="0" y="1295"/>
                </a:lnTo>
                <a:cubicBezTo>
                  <a:pt x="0" y="1353"/>
                  <a:pt x="56" y="1409"/>
                  <a:pt x="114" y="1409"/>
                </a:cubicBezTo>
                <a:lnTo>
                  <a:pt x="919" y="1409"/>
                </a:lnTo>
                <a:cubicBezTo>
                  <a:pt x="977" y="1409"/>
                  <a:pt x="1033" y="1353"/>
                  <a:pt x="1033" y="1295"/>
                </a:cubicBezTo>
                <a:lnTo>
                  <a:pt x="1033" y="346"/>
                </a:lnTo>
                <a:cubicBezTo>
                  <a:pt x="1033" y="276"/>
                  <a:pt x="969" y="230"/>
                  <a:pt x="897" y="228"/>
                </a:cubicBezTo>
                <a:lnTo>
                  <a:pt x="897" y="310"/>
                </a:lnTo>
                <a:cubicBezTo>
                  <a:pt x="936" y="311"/>
                  <a:pt x="955" y="331"/>
                  <a:pt x="955" y="371"/>
                </a:cubicBezTo>
                <a:lnTo>
                  <a:pt x="955" y="1270"/>
                </a:lnTo>
                <a:cubicBezTo>
                  <a:pt x="955" y="1298"/>
                  <a:pt x="942" y="1327"/>
                  <a:pt x="915" y="1327"/>
                </a:cubicBezTo>
                <a:lnTo>
                  <a:pt x="118" y="1327"/>
                </a:lnTo>
                <a:cubicBezTo>
                  <a:pt x="87" y="1327"/>
                  <a:pt x="79" y="1295"/>
                  <a:pt x="79" y="1263"/>
                </a:cubicBezTo>
                <a:lnTo>
                  <a:pt x="79" y="371"/>
                </a:lnTo>
                <a:close/>
                <a:moveTo>
                  <a:pt x="447" y="149"/>
                </a:moveTo>
                <a:cubicBezTo>
                  <a:pt x="447" y="117"/>
                  <a:pt x="478" y="85"/>
                  <a:pt x="511" y="85"/>
                </a:cubicBezTo>
                <a:lnTo>
                  <a:pt x="522" y="85"/>
                </a:lnTo>
                <a:cubicBezTo>
                  <a:pt x="555" y="85"/>
                  <a:pt x="586" y="117"/>
                  <a:pt x="586" y="149"/>
                </a:cubicBezTo>
                <a:lnTo>
                  <a:pt x="586" y="157"/>
                </a:lnTo>
                <a:cubicBezTo>
                  <a:pt x="586" y="193"/>
                  <a:pt x="555" y="224"/>
                  <a:pt x="518" y="224"/>
                </a:cubicBezTo>
                <a:lnTo>
                  <a:pt x="515" y="224"/>
                </a:lnTo>
                <a:cubicBezTo>
                  <a:pt x="478" y="224"/>
                  <a:pt x="447" y="193"/>
                  <a:pt x="447" y="157"/>
                </a:cubicBezTo>
                <a:lnTo>
                  <a:pt x="447" y="149"/>
                </a:lnTo>
                <a:close/>
                <a:moveTo>
                  <a:pt x="361" y="153"/>
                </a:moveTo>
                <a:lnTo>
                  <a:pt x="247" y="153"/>
                </a:lnTo>
                <a:cubicBezTo>
                  <a:pt x="207" y="153"/>
                  <a:pt x="189" y="171"/>
                  <a:pt x="189" y="210"/>
                </a:cubicBezTo>
                <a:lnTo>
                  <a:pt x="189" y="356"/>
                </a:lnTo>
                <a:cubicBezTo>
                  <a:pt x="189" y="381"/>
                  <a:pt x="205" y="406"/>
                  <a:pt x="229" y="406"/>
                </a:cubicBezTo>
                <a:lnTo>
                  <a:pt x="804" y="406"/>
                </a:lnTo>
                <a:cubicBezTo>
                  <a:pt x="828" y="406"/>
                  <a:pt x="844" y="381"/>
                  <a:pt x="844" y="356"/>
                </a:cubicBezTo>
                <a:lnTo>
                  <a:pt x="844" y="210"/>
                </a:lnTo>
                <a:cubicBezTo>
                  <a:pt x="844" y="171"/>
                  <a:pt x="826" y="153"/>
                  <a:pt x="787" y="153"/>
                </a:cubicBezTo>
                <a:lnTo>
                  <a:pt x="672" y="153"/>
                </a:lnTo>
                <a:cubicBezTo>
                  <a:pt x="672" y="74"/>
                  <a:pt x="605" y="0"/>
                  <a:pt x="529" y="0"/>
                </a:cubicBezTo>
                <a:lnTo>
                  <a:pt x="504" y="0"/>
                </a:lnTo>
                <a:cubicBezTo>
                  <a:pt x="428" y="0"/>
                  <a:pt x="361" y="74"/>
                  <a:pt x="361" y="153"/>
                </a:cubicBezTo>
                <a:close/>
                <a:moveTo>
                  <a:pt x="218" y="1081"/>
                </a:moveTo>
                <a:cubicBezTo>
                  <a:pt x="218" y="1073"/>
                  <a:pt x="220" y="1070"/>
                  <a:pt x="229" y="1070"/>
                </a:cubicBezTo>
                <a:lnTo>
                  <a:pt x="365" y="1070"/>
                </a:lnTo>
                <a:lnTo>
                  <a:pt x="365" y="1081"/>
                </a:lnTo>
                <a:cubicBezTo>
                  <a:pt x="365" y="1092"/>
                  <a:pt x="308" y="1125"/>
                  <a:pt x="297" y="1131"/>
                </a:cubicBezTo>
                <a:cubicBezTo>
                  <a:pt x="287" y="1123"/>
                  <a:pt x="266" y="1102"/>
                  <a:pt x="250" y="1102"/>
                </a:cubicBezTo>
                <a:lnTo>
                  <a:pt x="247" y="1102"/>
                </a:lnTo>
                <a:cubicBezTo>
                  <a:pt x="238" y="1102"/>
                  <a:pt x="225" y="1115"/>
                  <a:pt x="225" y="1124"/>
                </a:cubicBezTo>
                <a:lnTo>
                  <a:pt x="225" y="1127"/>
                </a:lnTo>
                <a:cubicBezTo>
                  <a:pt x="225" y="1137"/>
                  <a:pt x="276" y="1192"/>
                  <a:pt x="286" y="1192"/>
                </a:cubicBezTo>
                <a:lnTo>
                  <a:pt x="290" y="1192"/>
                </a:lnTo>
                <a:cubicBezTo>
                  <a:pt x="297" y="1192"/>
                  <a:pt x="353" y="1146"/>
                  <a:pt x="365" y="1138"/>
                </a:cubicBezTo>
                <a:cubicBezTo>
                  <a:pt x="365" y="1157"/>
                  <a:pt x="372" y="1220"/>
                  <a:pt x="354" y="1220"/>
                </a:cubicBezTo>
                <a:lnTo>
                  <a:pt x="229" y="1220"/>
                </a:lnTo>
                <a:cubicBezTo>
                  <a:pt x="220" y="1220"/>
                  <a:pt x="218" y="1218"/>
                  <a:pt x="218" y="1209"/>
                </a:cubicBezTo>
                <a:lnTo>
                  <a:pt x="218" y="1081"/>
                </a:lnTo>
                <a:close/>
                <a:moveTo>
                  <a:pt x="354" y="1256"/>
                </a:moveTo>
                <a:cubicBezTo>
                  <a:pt x="421" y="1256"/>
                  <a:pt x="396" y="1182"/>
                  <a:pt x="400" y="1120"/>
                </a:cubicBezTo>
                <a:cubicBezTo>
                  <a:pt x="402" y="1088"/>
                  <a:pt x="482" y="1060"/>
                  <a:pt x="490" y="1031"/>
                </a:cubicBezTo>
                <a:lnTo>
                  <a:pt x="479" y="1031"/>
                </a:lnTo>
                <a:cubicBezTo>
                  <a:pt x="455" y="1031"/>
                  <a:pt x="418" y="1054"/>
                  <a:pt x="400" y="1063"/>
                </a:cubicBezTo>
                <a:cubicBezTo>
                  <a:pt x="391" y="1050"/>
                  <a:pt x="383" y="1035"/>
                  <a:pt x="361" y="1035"/>
                </a:cubicBezTo>
                <a:lnTo>
                  <a:pt x="222" y="1035"/>
                </a:lnTo>
                <a:cubicBezTo>
                  <a:pt x="201" y="1035"/>
                  <a:pt x="182" y="1053"/>
                  <a:pt x="182" y="1074"/>
                </a:cubicBezTo>
                <a:lnTo>
                  <a:pt x="182" y="1217"/>
                </a:lnTo>
                <a:cubicBezTo>
                  <a:pt x="182" y="1241"/>
                  <a:pt x="204" y="1256"/>
                  <a:pt x="229" y="1256"/>
                </a:cubicBezTo>
                <a:lnTo>
                  <a:pt x="354" y="1256"/>
                </a:lnTo>
                <a:close/>
                <a:moveTo>
                  <a:pt x="218" y="563"/>
                </a:moveTo>
                <a:cubicBezTo>
                  <a:pt x="218" y="555"/>
                  <a:pt x="220" y="553"/>
                  <a:pt x="229" y="553"/>
                </a:cubicBezTo>
                <a:lnTo>
                  <a:pt x="354" y="553"/>
                </a:lnTo>
                <a:cubicBezTo>
                  <a:pt x="362" y="553"/>
                  <a:pt x="365" y="555"/>
                  <a:pt x="365" y="563"/>
                </a:cubicBezTo>
                <a:cubicBezTo>
                  <a:pt x="365" y="572"/>
                  <a:pt x="304" y="613"/>
                  <a:pt x="297" y="613"/>
                </a:cubicBezTo>
                <a:cubicBezTo>
                  <a:pt x="289" y="613"/>
                  <a:pt x="271" y="585"/>
                  <a:pt x="250" y="585"/>
                </a:cubicBezTo>
                <a:cubicBezTo>
                  <a:pt x="240" y="585"/>
                  <a:pt x="225" y="596"/>
                  <a:pt x="225" y="606"/>
                </a:cubicBezTo>
                <a:lnTo>
                  <a:pt x="225" y="610"/>
                </a:lnTo>
                <a:cubicBezTo>
                  <a:pt x="225" y="624"/>
                  <a:pt x="274" y="671"/>
                  <a:pt x="286" y="678"/>
                </a:cubicBezTo>
                <a:lnTo>
                  <a:pt x="365" y="621"/>
                </a:lnTo>
                <a:lnTo>
                  <a:pt x="365" y="703"/>
                </a:lnTo>
                <a:lnTo>
                  <a:pt x="218" y="703"/>
                </a:lnTo>
                <a:lnTo>
                  <a:pt x="218" y="563"/>
                </a:lnTo>
                <a:close/>
                <a:moveTo>
                  <a:pt x="397" y="546"/>
                </a:moveTo>
                <a:cubicBezTo>
                  <a:pt x="392" y="527"/>
                  <a:pt x="377" y="517"/>
                  <a:pt x="354" y="517"/>
                </a:cubicBezTo>
                <a:lnTo>
                  <a:pt x="229" y="517"/>
                </a:lnTo>
                <a:cubicBezTo>
                  <a:pt x="204" y="517"/>
                  <a:pt x="182" y="532"/>
                  <a:pt x="182" y="556"/>
                </a:cubicBezTo>
                <a:lnTo>
                  <a:pt x="182" y="699"/>
                </a:lnTo>
                <a:cubicBezTo>
                  <a:pt x="182" y="720"/>
                  <a:pt x="201" y="738"/>
                  <a:pt x="222" y="738"/>
                </a:cubicBezTo>
                <a:lnTo>
                  <a:pt x="361" y="738"/>
                </a:lnTo>
                <a:cubicBezTo>
                  <a:pt x="417" y="738"/>
                  <a:pt x="400" y="650"/>
                  <a:pt x="399" y="594"/>
                </a:cubicBezTo>
                <a:lnTo>
                  <a:pt x="490" y="517"/>
                </a:lnTo>
                <a:cubicBezTo>
                  <a:pt x="490" y="517"/>
                  <a:pt x="483" y="513"/>
                  <a:pt x="483" y="513"/>
                </a:cubicBezTo>
                <a:cubicBezTo>
                  <a:pt x="447" y="513"/>
                  <a:pt x="418" y="544"/>
                  <a:pt x="397" y="546"/>
                </a:cubicBezTo>
                <a:close/>
                <a:moveTo>
                  <a:pt x="218" y="813"/>
                </a:moveTo>
                <a:lnTo>
                  <a:pt x="365" y="813"/>
                </a:lnTo>
                <a:lnTo>
                  <a:pt x="365" y="831"/>
                </a:lnTo>
                <a:lnTo>
                  <a:pt x="297" y="874"/>
                </a:lnTo>
                <a:lnTo>
                  <a:pt x="251" y="840"/>
                </a:lnTo>
                <a:cubicBezTo>
                  <a:pt x="239" y="847"/>
                  <a:pt x="225" y="850"/>
                  <a:pt x="225" y="867"/>
                </a:cubicBezTo>
                <a:cubicBezTo>
                  <a:pt x="225" y="878"/>
                  <a:pt x="276" y="935"/>
                  <a:pt x="286" y="935"/>
                </a:cubicBezTo>
                <a:cubicBezTo>
                  <a:pt x="302" y="935"/>
                  <a:pt x="346" y="886"/>
                  <a:pt x="365" y="881"/>
                </a:cubicBezTo>
                <a:lnTo>
                  <a:pt x="365" y="960"/>
                </a:lnTo>
                <a:lnTo>
                  <a:pt x="218" y="960"/>
                </a:lnTo>
                <a:lnTo>
                  <a:pt x="218" y="813"/>
                </a:lnTo>
                <a:close/>
                <a:moveTo>
                  <a:pt x="400" y="804"/>
                </a:moveTo>
                <a:cubicBezTo>
                  <a:pt x="393" y="793"/>
                  <a:pt x="385" y="778"/>
                  <a:pt x="365" y="778"/>
                </a:cubicBezTo>
                <a:lnTo>
                  <a:pt x="218" y="778"/>
                </a:lnTo>
                <a:cubicBezTo>
                  <a:pt x="200" y="778"/>
                  <a:pt x="182" y="795"/>
                  <a:pt x="182" y="813"/>
                </a:cubicBezTo>
                <a:lnTo>
                  <a:pt x="182" y="960"/>
                </a:lnTo>
                <a:cubicBezTo>
                  <a:pt x="182" y="977"/>
                  <a:pt x="200" y="995"/>
                  <a:pt x="218" y="995"/>
                </a:cubicBezTo>
                <a:lnTo>
                  <a:pt x="365" y="995"/>
                </a:lnTo>
                <a:cubicBezTo>
                  <a:pt x="416" y="995"/>
                  <a:pt x="400" y="903"/>
                  <a:pt x="399" y="851"/>
                </a:cubicBezTo>
                <a:lnTo>
                  <a:pt x="489" y="775"/>
                </a:lnTo>
                <a:lnTo>
                  <a:pt x="478" y="768"/>
                </a:lnTo>
                <a:lnTo>
                  <a:pt x="400" y="804"/>
                </a:lnTo>
                <a:close/>
                <a:moveTo>
                  <a:pt x="529" y="1184"/>
                </a:moveTo>
                <a:cubicBezTo>
                  <a:pt x="529" y="1193"/>
                  <a:pt x="532" y="1195"/>
                  <a:pt x="540" y="1195"/>
                </a:cubicBezTo>
                <a:lnTo>
                  <a:pt x="819" y="1195"/>
                </a:lnTo>
                <a:cubicBezTo>
                  <a:pt x="827" y="1195"/>
                  <a:pt x="829" y="1193"/>
                  <a:pt x="829" y="1184"/>
                </a:cubicBezTo>
                <a:lnTo>
                  <a:pt x="829" y="1106"/>
                </a:lnTo>
                <a:cubicBezTo>
                  <a:pt x="829" y="1098"/>
                  <a:pt x="827" y="1095"/>
                  <a:pt x="819" y="1095"/>
                </a:cubicBezTo>
                <a:lnTo>
                  <a:pt x="529" y="1095"/>
                </a:lnTo>
                <a:lnTo>
                  <a:pt x="529" y="1184"/>
                </a:lnTo>
                <a:close/>
                <a:moveTo>
                  <a:pt x="529" y="935"/>
                </a:moveTo>
                <a:lnTo>
                  <a:pt x="829" y="935"/>
                </a:lnTo>
                <a:lnTo>
                  <a:pt x="829" y="838"/>
                </a:lnTo>
                <a:lnTo>
                  <a:pt x="529" y="838"/>
                </a:lnTo>
                <a:lnTo>
                  <a:pt x="529" y="935"/>
                </a:lnTo>
                <a:close/>
                <a:moveTo>
                  <a:pt x="529" y="678"/>
                </a:moveTo>
                <a:lnTo>
                  <a:pt x="747" y="678"/>
                </a:lnTo>
                <a:lnTo>
                  <a:pt x="747" y="581"/>
                </a:lnTo>
                <a:lnTo>
                  <a:pt x="529" y="581"/>
                </a:lnTo>
                <a:lnTo>
                  <a:pt x="529" y="678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450205" y="4687570"/>
            <a:ext cx="50577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</a:pPr>
            <a:r>
              <a:rPr lang="zh-CN" altLang="en-US" sz="3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办学成就及学生获奖</a:t>
            </a:r>
            <a:endParaRPr lang="zh-CN" altLang="en-US" sz="36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564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/>
          <p:nvPr/>
        </p:nvSpPr>
        <p:spPr>
          <a:xfrm>
            <a:off x="0" y="2162175"/>
            <a:ext cx="2112963" cy="25336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Oval 9"/>
          <p:cNvSpPr/>
          <p:nvPr/>
        </p:nvSpPr>
        <p:spPr>
          <a:xfrm>
            <a:off x="638175" y="2949575"/>
            <a:ext cx="1130300" cy="1111250"/>
          </a:xfrm>
          <a:prstGeom prst="ellipse">
            <a:avLst/>
          </a:prstGeom>
          <a:solidFill>
            <a:srgbClr val="FFFFFF"/>
          </a:solidFill>
          <a:ln w="9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Rectangle 11"/>
          <p:cNvSpPr/>
          <p:nvPr/>
        </p:nvSpPr>
        <p:spPr>
          <a:xfrm>
            <a:off x="11647488" y="2162175"/>
            <a:ext cx="549275" cy="25336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3" name="Rectangle 24"/>
          <p:cNvSpPr/>
          <p:nvPr/>
        </p:nvSpPr>
        <p:spPr>
          <a:xfrm>
            <a:off x="2354263" y="2990850"/>
            <a:ext cx="6235700" cy="92329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pPr>
              <a:buSzTx/>
            </a:pPr>
            <a:r>
              <a:rPr lang="zh-CN" altLang="zh-CN" sz="6000" baseline="0" dirty="0">
                <a:solidFill>
                  <a:schemeClr val="accent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专业办学特色</a:t>
            </a:r>
            <a:endParaRPr lang="zh-CN" altLang="zh-CN" sz="6000" baseline="0" dirty="0">
              <a:solidFill>
                <a:schemeClr val="accent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TextBox 15"/>
          <p:cNvSpPr txBox="1"/>
          <p:nvPr/>
        </p:nvSpPr>
        <p:spPr>
          <a:xfrm>
            <a:off x="2471738" y="2408238"/>
            <a:ext cx="1416050" cy="6477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Part 1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Freeform 22"/>
          <p:cNvSpPr>
            <a:spLocks noEditPoints="1"/>
          </p:cNvSpPr>
          <p:nvPr/>
        </p:nvSpPr>
        <p:spPr>
          <a:xfrm>
            <a:off x="898525" y="3148013"/>
            <a:ext cx="609600" cy="715962"/>
          </a:xfrm>
          <a:custGeom>
            <a:avLst/>
            <a:gdLst/>
            <a:ahLst/>
            <a:cxnLst>
              <a:cxn ang="0">
                <a:pos x="85590" y="405788"/>
              </a:cxn>
              <a:cxn ang="0">
                <a:pos x="150259" y="405788"/>
              </a:cxn>
              <a:cxn ang="0">
                <a:pos x="194956" y="390475"/>
              </a:cxn>
              <a:cxn ang="0">
                <a:pos x="276743" y="562744"/>
              </a:cxn>
              <a:cxn ang="0">
                <a:pos x="296714" y="454597"/>
              </a:cxn>
              <a:cxn ang="0">
                <a:pos x="282449" y="447898"/>
              </a:cxn>
              <a:cxn ang="0">
                <a:pos x="283400" y="432585"/>
              </a:cxn>
              <a:cxn ang="0">
                <a:pos x="342362" y="432585"/>
              </a:cxn>
              <a:cxn ang="0">
                <a:pos x="342362" y="447898"/>
              </a:cxn>
              <a:cxn ang="0">
                <a:pos x="329048" y="454597"/>
              </a:cxn>
              <a:cxn ang="0">
                <a:pos x="347117" y="557959"/>
              </a:cxn>
              <a:cxn ang="0">
                <a:pos x="417492" y="397174"/>
              </a:cxn>
              <a:cxn ang="0">
                <a:pos x="458385" y="401960"/>
              </a:cxn>
              <a:cxn ang="0">
                <a:pos x="518299" y="401960"/>
              </a:cxn>
              <a:cxn ang="0">
                <a:pos x="601036" y="661320"/>
              </a:cxn>
              <a:cxn ang="0">
                <a:pos x="517348" y="690988"/>
              </a:cxn>
              <a:cxn ang="0">
                <a:pos x="505936" y="651749"/>
              </a:cxn>
              <a:cxn ang="0">
                <a:pos x="479307" y="697688"/>
              </a:cxn>
              <a:cxn ang="0">
                <a:pos x="116973" y="699602"/>
              </a:cxn>
              <a:cxn ang="0">
                <a:pos x="89394" y="651749"/>
              </a:cxn>
              <a:cxn ang="0">
                <a:pos x="77031" y="692902"/>
              </a:cxn>
              <a:cxn ang="0">
                <a:pos x="0" y="661320"/>
              </a:cxn>
              <a:cxn ang="0">
                <a:pos x="85590" y="405788"/>
              </a:cxn>
              <a:cxn ang="0">
                <a:pos x="175936" y="276586"/>
              </a:cxn>
              <a:cxn ang="0">
                <a:pos x="175936" y="276586"/>
              </a:cxn>
              <a:cxn ang="0">
                <a:pos x="155014" y="252660"/>
              </a:cxn>
              <a:cxn ang="0">
                <a:pos x="147406" y="204808"/>
              </a:cxn>
              <a:cxn ang="0">
                <a:pos x="147406" y="198108"/>
              </a:cxn>
              <a:cxn ang="0">
                <a:pos x="152161" y="195237"/>
              </a:cxn>
              <a:cxn ang="0">
                <a:pos x="155965" y="193323"/>
              </a:cxn>
              <a:cxn ang="0">
                <a:pos x="189250" y="44981"/>
              </a:cxn>
              <a:cxn ang="0">
                <a:pos x="402276" y="41153"/>
              </a:cxn>
              <a:cxn ang="0">
                <a:pos x="443169" y="191409"/>
              </a:cxn>
              <a:cxn ang="0">
                <a:pos x="448875" y="195237"/>
              </a:cxn>
              <a:cxn ang="0">
                <a:pos x="454581" y="198108"/>
              </a:cxn>
              <a:cxn ang="0">
                <a:pos x="454581" y="204808"/>
              </a:cxn>
              <a:cxn ang="0">
                <a:pos x="447924" y="251703"/>
              </a:cxn>
              <a:cxn ang="0">
                <a:pos x="427002" y="275629"/>
              </a:cxn>
              <a:cxn ang="0">
                <a:pos x="311930" y="379948"/>
              </a:cxn>
              <a:cxn ang="0">
                <a:pos x="284351" y="378034"/>
              </a:cxn>
              <a:cxn ang="0">
                <a:pos x="175936" y="276586"/>
              </a:cxn>
            </a:cxnLst>
            <a:rect l="0" t="0" r="0" b="0"/>
            <a:pathLst>
              <a:path w="641" h="748">
                <a:moveTo>
                  <a:pt x="90" y="424"/>
                </a:moveTo>
                <a:cubicBezTo>
                  <a:pt x="114" y="424"/>
                  <a:pt x="137" y="424"/>
                  <a:pt x="158" y="424"/>
                </a:cubicBezTo>
                <a:cubicBezTo>
                  <a:pt x="178" y="425"/>
                  <a:pt x="194" y="421"/>
                  <a:pt x="205" y="408"/>
                </a:cubicBezTo>
                <a:lnTo>
                  <a:pt x="291" y="588"/>
                </a:lnTo>
                <a:lnTo>
                  <a:pt x="312" y="475"/>
                </a:lnTo>
                <a:lnTo>
                  <a:pt x="297" y="468"/>
                </a:lnTo>
                <a:lnTo>
                  <a:pt x="298" y="452"/>
                </a:lnTo>
                <a:lnTo>
                  <a:pt x="360" y="452"/>
                </a:lnTo>
                <a:lnTo>
                  <a:pt x="360" y="468"/>
                </a:lnTo>
                <a:lnTo>
                  <a:pt x="346" y="475"/>
                </a:lnTo>
                <a:lnTo>
                  <a:pt x="365" y="583"/>
                </a:lnTo>
                <a:lnTo>
                  <a:pt x="439" y="415"/>
                </a:lnTo>
                <a:cubicBezTo>
                  <a:pt x="450" y="420"/>
                  <a:pt x="464" y="422"/>
                  <a:pt x="482" y="420"/>
                </a:cubicBezTo>
                <a:cubicBezTo>
                  <a:pt x="502" y="420"/>
                  <a:pt x="523" y="420"/>
                  <a:pt x="545" y="420"/>
                </a:cubicBezTo>
                <a:cubicBezTo>
                  <a:pt x="604" y="475"/>
                  <a:pt x="641" y="606"/>
                  <a:pt x="632" y="691"/>
                </a:cubicBezTo>
                <a:cubicBezTo>
                  <a:pt x="614" y="704"/>
                  <a:pt x="583" y="714"/>
                  <a:pt x="544" y="722"/>
                </a:cubicBezTo>
                <a:lnTo>
                  <a:pt x="532" y="681"/>
                </a:lnTo>
                <a:lnTo>
                  <a:pt x="504" y="729"/>
                </a:lnTo>
                <a:cubicBezTo>
                  <a:pt x="390" y="746"/>
                  <a:pt x="233" y="748"/>
                  <a:pt x="123" y="731"/>
                </a:cubicBezTo>
                <a:lnTo>
                  <a:pt x="94" y="681"/>
                </a:lnTo>
                <a:lnTo>
                  <a:pt x="81" y="724"/>
                </a:lnTo>
                <a:cubicBezTo>
                  <a:pt x="43" y="716"/>
                  <a:pt x="14" y="705"/>
                  <a:pt x="0" y="691"/>
                </a:cubicBezTo>
                <a:cubicBezTo>
                  <a:pt x="1" y="616"/>
                  <a:pt x="15" y="489"/>
                  <a:pt x="90" y="424"/>
                </a:cubicBezTo>
                <a:close/>
                <a:moveTo>
                  <a:pt x="185" y="289"/>
                </a:moveTo>
                <a:lnTo>
                  <a:pt x="185" y="289"/>
                </a:lnTo>
                <a:cubicBezTo>
                  <a:pt x="175" y="284"/>
                  <a:pt x="168" y="275"/>
                  <a:pt x="163" y="264"/>
                </a:cubicBezTo>
                <a:cubicBezTo>
                  <a:pt x="157" y="251"/>
                  <a:pt x="155" y="234"/>
                  <a:pt x="155" y="214"/>
                </a:cubicBezTo>
                <a:lnTo>
                  <a:pt x="155" y="207"/>
                </a:lnTo>
                <a:lnTo>
                  <a:pt x="160" y="204"/>
                </a:lnTo>
                <a:cubicBezTo>
                  <a:pt x="162" y="203"/>
                  <a:pt x="163" y="202"/>
                  <a:pt x="164" y="202"/>
                </a:cubicBezTo>
                <a:cubicBezTo>
                  <a:pt x="152" y="117"/>
                  <a:pt x="162" y="78"/>
                  <a:pt x="199" y="47"/>
                </a:cubicBezTo>
                <a:cubicBezTo>
                  <a:pt x="256" y="0"/>
                  <a:pt x="365" y="0"/>
                  <a:pt x="423" y="43"/>
                </a:cubicBezTo>
                <a:cubicBezTo>
                  <a:pt x="463" y="72"/>
                  <a:pt x="477" y="123"/>
                  <a:pt x="466" y="200"/>
                </a:cubicBezTo>
                <a:cubicBezTo>
                  <a:pt x="468" y="201"/>
                  <a:pt x="470" y="202"/>
                  <a:pt x="472" y="204"/>
                </a:cubicBezTo>
                <a:lnTo>
                  <a:pt x="478" y="207"/>
                </a:lnTo>
                <a:lnTo>
                  <a:pt x="478" y="214"/>
                </a:lnTo>
                <a:cubicBezTo>
                  <a:pt x="478" y="233"/>
                  <a:pt x="476" y="250"/>
                  <a:pt x="471" y="263"/>
                </a:cubicBezTo>
                <a:cubicBezTo>
                  <a:pt x="466" y="275"/>
                  <a:pt x="459" y="283"/>
                  <a:pt x="449" y="288"/>
                </a:cubicBezTo>
                <a:cubicBezTo>
                  <a:pt x="434" y="338"/>
                  <a:pt x="381" y="392"/>
                  <a:pt x="328" y="397"/>
                </a:cubicBezTo>
                <a:cubicBezTo>
                  <a:pt x="319" y="398"/>
                  <a:pt x="308" y="398"/>
                  <a:pt x="299" y="395"/>
                </a:cubicBezTo>
                <a:cubicBezTo>
                  <a:pt x="241" y="374"/>
                  <a:pt x="203" y="350"/>
                  <a:pt x="185" y="289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6" name="TextBox 25"/>
          <p:cNvSpPr txBox="1"/>
          <p:nvPr/>
        </p:nvSpPr>
        <p:spPr>
          <a:xfrm>
            <a:off x="2660650" y="4253230"/>
            <a:ext cx="19989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教育部特设专业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2498725" y="4318000"/>
            <a:ext cx="236538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12298" name="TextBox 27"/>
          <p:cNvSpPr txBox="1"/>
          <p:nvPr/>
        </p:nvSpPr>
        <p:spPr>
          <a:xfrm>
            <a:off x="4896485" y="4253230"/>
            <a:ext cx="210058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国内开设学校少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4659630" y="4329113"/>
            <a:ext cx="236538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12300" name="TextBox 29"/>
          <p:cNvSpPr txBox="1"/>
          <p:nvPr/>
        </p:nvSpPr>
        <p:spPr>
          <a:xfrm>
            <a:off x="2660650" y="4883150"/>
            <a:ext cx="120491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工程性强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TextBox 30"/>
          <p:cNvSpPr txBox="1"/>
          <p:nvPr/>
        </p:nvSpPr>
        <p:spPr>
          <a:xfrm>
            <a:off x="7127875" y="4250055"/>
            <a:ext cx="146240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专业应用领域范围广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2484438" y="4948238"/>
            <a:ext cx="238125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38" name="Freeform 21"/>
          <p:cNvSpPr>
            <a:spLocks noEditPoints="1"/>
          </p:cNvSpPr>
          <p:nvPr/>
        </p:nvSpPr>
        <p:spPr bwMode="auto">
          <a:xfrm>
            <a:off x="6889750" y="4314825"/>
            <a:ext cx="238125" cy="238125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12304" name="TextBox 29"/>
          <p:cNvSpPr txBox="1"/>
          <p:nvPr/>
        </p:nvSpPr>
        <p:spPr>
          <a:xfrm>
            <a:off x="4041775" y="4883150"/>
            <a:ext cx="2668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工程训练平台力量强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Freeform 21"/>
          <p:cNvSpPr>
            <a:spLocks noEditPoints="1"/>
          </p:cNvSpPr>
          <p:nvPr/>
        </p:nvSpPr>
        <p:spPr bwMode="auto">
          <a:xfrm>
            <a:off x="3865563" y="4948238"/>
            <a:ext cx="238125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pic>
        <p:nvPicPr>
          <p:cNvPr id="12306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9963" y="1855788"/>
            <a:ext cx="2536825" cy="314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82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54"/>
          <p:cNvSpPr txBox="1"/>
          <p:nvPr/>
        </p:nvSpPr>
        <p:spPr>
          <a:xfrm>
            <a:off x="776288" y="127000"/>
            <a:ext cx="79390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2  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专业师资力量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6" name="Freeform 5"/>
          <p:cNvSpPr>
            <a:spLocks noEditPoints="1"/>
          </p:cNvSpPr>
          <p:nvPr/>
        </p:nvSpPr>
        <p:spPr>
          <a:xfrm>
            <a:off x="282575" y="173038"/>
            <a:ext cx="493713" cy="493712"/>
          </a:xfrm>
          <a:custGeom>
            <a:avLst/>
            <a:gdLst/>
            <a:ahLst/>
            <a:cxnLst>
              <a:cxn ang="0">
                <a:pos x="246288" y="0"/>
              </a:cxn>
              <a:cxn ang="0">
                <a:pos x="493056" y="246287"/>
              </a:cxn>
              <a:cxn ang="0">
                <a:pos x="246288" y="493054"/>
              </a:cxn>
              <a:cxn ang="0">
                <a:pos x="0" y="246287"/>
              </a:cxn>
              <a:cxn ang="0">
                <a:pos x="246288" y="0"/>
              </a:cxn>
              <a:cxn ang="0">
                <a:pos x="182080" y="410159"/>
              </a:cxn>
              <a:cxn ang="0">
                <a:pos x="342599" y="410159"/>
              </a:cxn>
              <a:cxn ang="0">
                <a:pos x="350745" y="418305"/>
              </a:cxn>
              <a:cxn ang="0">
                <a:pos x="342599" y="426450"/>
              </a:cxn>
              <a:cxn ang="0">
                <a:pos x="182080" y="426450"/>
              </a:cxn>
              <a:cxn ang="0">
                <a:pos x="173935" y="418305"/>
              </a:cxn>
              <a:cxn ang="0">
                <a:pos x="182080" y="410159"/>
              </a:cxn>
              <a:cxn ang="0">
                <a:pos x="185914" y="331098"/>
              </a:cxn>
              <a:cxn ang="0">
                <a:pos x="273600" y="186392"/>
              </a:cxn>
              <a:cxn ang="0">
                <a:pos x="304745" y="205079"/>
              </a:cxn>
              <a:cxn ang="0">
                <a:pos x="216580" y="349785"/>
              </a:cxn>
              <a:cxn ang="0">
                <a:pos x="185914" y="331098"/>
              </a:cxn>
              <a:cxn ang="0">
                <a:pos x="123623" y="293244"/>
              </a:cxn>
              <a:cxn ang="0">
                <a:pos x="211788" y="148539"/>
              </a:cxn>
              <a:cxn ang="0">
                <a:pos x="242934" y="167226"/>
              </a:cxn>
              <a:cxn ang="0">
                <a:pos x="154768" y="312411"/>
              </a:cxn>
              <a:cxn ang="0">
                <a:pos x="123623" y="293244"/>
              </a:cxn>
              <a:cxn ang="0">
                <a:pos x="110206" y="410638"/>
              </a:cxn>
              <a:cxn ang="0">
                <a:pos x="118352" y="338764"/>
              </a:cxn>
              <a:cxn ang="0">
                <a:pos x="178726" y="375181"/>
              </a:cxn>
              <a:cxn ang="0">
                <a:pos x="118831" y="416388"/>
              </a:cxn>
              <a:cxn ang="0">
                <a:pos x="110206" y="410638"/>
              </a:cxn>
              <a:cxn ang="0">
                <a:pos x="235746" y="108289"/>
              </a:cxn>
              <a:cxn ang="0">
                <a:pos x="222809" y="129372"/>
              </a:cxn>
              <a:cxn ang="0">
                <a:pos x="315766" y="185913"/>
              </a:cxn>
              <a:cxn ang="0">
                <a:pos x="328704" y="164830"/>
              </a:cxn>
              <a:cxn ang="0">
                <a:pos x="235746" y="108289"/>
              </a:cxn>
              <a:cxn ang="0">
                <a:pos x="255392" y="76186"/>
              </a:cxn>
              <a:cxn ang="0">
                <a:pos x="283662" y="68998"/>
              </a:cxn>
              <a:cxn ang="0">
                <a:pos x="341641" y="104456"/>
              </a:cxn>
              <a:cxn ang="0">
                <a:pos x="348349" y="132726"/>
              </a:cxn>
              <a:cxn ang="0">
                <a:pos x="340683" y="145664"/>
              </a:cxn>
              <a:cxn ang="0">
                <a:pos x="247725" y="89123"/>
              </a:cxn>
              <a:cxn ang="0">
                <a:pos x="255392" y="76186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2" name="图表 1"/>
          <p:cNvGraphicFramePr/>
          <p:nvPr/>
        </p:nvGraphicFramePr>
        <p:xfrm>
          <a:off x="613410" y="1086485"/>
          <a:ext cx="3305810" cy="309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8" name="图表 17"/>
          <p:cNvGraphicFramePr/>
          <p:nvPr/>
        </p:nvGraphicFramePr>
        <p:xfrm>
          <a:off x="4512945" y="666750"/>
          <a:ext cx="5464810" cy="298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4822190" y="3365500"/>
            <a:ext cx="49485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/>
              <a:t>50</a:t>
            </a:r>
            <a:r>
              <a:rPr lang="zh-CN" altLang="en-US" sz="1200"/>
              <a:t>岁以上                 </a:t>
            </a:r>
            <a:r>
              <a:rPr lang="en-US" altLang="zh-CN" sz="1200"/>
              <a:t>40~50</a:t>
            </a:r>
            <a:r>
              <a:rPr lang="zh-CN" altLang="en-US" sz="1200"/>
              <a:t>岁                   </a:t>
            </a:r>
            <a:r>
              <a:rPr lang="en-US" altLang="zh-CN" sz="1200"/>
              <a:t>30~40</a:t>
            </a:r>
            <a:r>
              <a:rPr lang="zh-CN" altLang="en-US" sz="1200"/>
              <a:t>岁                  </a:t>
            </a:r>
            <a:r>
              <a:rPr lang="en-US" altLang="zh-CN" sz="1200"/>
              <a:t>30</a:t>
            </a:r>
            <a:r>
              <a:rPr lang="zh-CN" altLang="en-US" sz="1200"/>
              <a:t>岁以下</a:t>
            </a:r>
            <a:endParaRPr lang="zh-CN" altLang="en-US" sz="1200"/>
          </a:p>
        </p:txBody>
      </p:sp>
      <p:sp>
        <p:nvSpPr>
          <p:cNvPr id="6" name="文本框 5"/>
          <p:cNvSpPr txBox="1"/>
          <p:nvPr/>
        </p:nvSpPr>
        <p:spPr>
          <a:xfrm>
            <a:off x="1748790" y="4728210"/>
            <a:ext cx="60058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博士学历：</a:t>
            </a:r>
            <a:r>
              <a:rPr lang="en-US" altLang="zh-CN" sz="20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&gt; 90%  </a:t>
            </a:r>
            <a:endParaRPr lang="en-US" altLang="zh-CN" sz="20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r>
              <a:rPr lang="en-US" altLang="zh-CN" sz="20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                 </a:t>
            </a:r>
            <a:endParaRPr lang="en-US" altLang="zh-CN" sz="20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硕士学历：</a:t>
            </a:r>
            <a:r>
              <a:rPr lang="en-US" altLang="zh-CN" sz="2000" b="1">
                <a:solidFill>
                  <a:srgbClr val="FF0000"/>
                </a:solidFill>
                <a:latin typeface="+mj-ea"/>
                <a:ea typeface="+mj-ea"/>
                <a:cs typeface="+mj-ea"/>
              </a:rPr>
              <a:t>&lt; 10% </a:t>
            </a:r>
            <a:endParaRPr lang="en-US" altLang="zh-CN" sz="2000" b="1">
              <a:solidFill>
                <a:srgbClr val="FF0000"/>
              </a:solidFill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ransition spd="slow" advTm="7052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4"/>
          <p:cNvSpPr txBox="1"/>
          <p:nvPr/>
        </p:nvSpPr>
        <p:spPr>
          <a:xfrm>
            <a:off x="776288" y="127000"/>
            <a:ext cx="7939087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3   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专业人才培养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Freeform 5"/>
          <p:cNvSpPr>
            <a:spLocks noEditPoints="1"/>
          </p:cNvSpPr>
          <p:nvPr/>
        </p:nvSpPr>
        <p:spPr>
          <a:xfrm>
            <a:off x="282575" y="173038"/>
            <a:ext cx="493713" cy="493712"/>
          </a:xfrm>
          <a:custGeom>
            <a:avLst/>
            <a:gdLst/>
            <a:ahLst/>
            <a:cxnLst>
              <a:cxn ang="0">
                <a:pos x="246288" y="0"/>
              </a:cxn>
              <a:cxn ang="0">
                <a:pos x="493056" y="246287"/>
              </a:cxn>
              <a:cxn ang="0">
                <a:pos x="246288" y="493054"/>
              </a:cxn>
              <a:cxn ang="0">
                <a:pos x="0" y="246287"/>
              </a:cxn>
              <a:cxn ang="0">
                <a:pos x="246288" y="0"/>
              </a:cxn>
              <a:cxn ang="0">
                <a:pos x="182080" y="410159"/>
              </a:cxn>
              <a:cxn ang="0">
                <a:pos x="342599" y="410159"/>
              </a:cxn>
              <a:cxn ang="0">
                <a:pos x="350745" y="418305"/>
              </a:cxn>
              <a:cxn ang="0">
                <a:pos x="342599" y="426450"/>
              </a:cxn>
              <a:cxn ang="0">
                <a:pos x="182080" y="426450"/>
              </a:cxn>
              <a:cxn ang="0">
                <a:pos x="173935" y="418305"/>
              </a:cxn>
              <a:cxn ang="0">
                <a:pos x="182080" y="410159"/>
              </a:cxn>
              <a:cxn ang="0">
                <a:pos x="185914" y="331098"/>
              </a:cxn>
              <a:cxn ang="0">
                <a:pos x="273600" y="186392"/>
              </a:cxn>
              <a:cxn ang="0">
                <a:pos x="304745" y="205079"/>
              </a:cxn>
              <a:cxn ang="0">
                <a:pos x="216580" y="349785"/>
              </a:cxn>
              <a:cxn ang="0">
                <a:pos x="185914" y="331098"/>
              </a:cxn>
              <a:cxn ang="0">
                <a:pos x="123623" y="293244"/>
              </a:cxn>
              <a:cxn ang="0">
                <a:pos x="211788" y="148539"/>
              </a:cxn>
              <a:cxn ang="0">
                <a:pos x="242934" y="167226"/>
              </a:cxn>
              <a:cxn ang="0">
                <a:pos x="154768" y="312411"/>
              </a:cxn>
              <a:cxn ang="0">
                <a:pos x="123623" y="293244"/>
              </a:cxn>
              <a:cxn ang="0">
                <a:pos x="110206" y="410638"/>
              </a:cxn>
              <a:cxn ang="0">
                <a:pos x="118352" y="338764"/>
              </a:cxn>
              <a:cxn ang="0">
                <a:pos x="178726" y="375181"/>
              </a:cxn>
              <a:cxn ang="0">
                <a:pos x="118831" y="416388"/>
              </a:cxn>
              <a:cxn ang="0">
                <a:pos x="110206" y="410638"/>
              </a:cxn>
              <a:cxn ang="0">
                <a:pos x="235746" y="108289"/>
              </a:cxn>
              <a:cxn ang="0">
                <a:pos x="222809" y="129372"/>
              </a:cxn>
              <a:cxn ang="0">
                <a:pos x="315766" y="185913"/>
              </a:cxn>
              <a:cxn ang="0">
                <a:pos x="328704" y="164830"/>
              </a:cxn>
              <a:cxn ang="0">
                <a:pos x="235746" y="108289"/>
              </a:cxn>
              <a:cxn ang="0">
                <a:pos x="255392" y="76186"/>
              </a:cxn>
              <a:cxn ang="0">
                <a:pos x="283662" y="68998"/>
              </a:cxn>
              <a:cxn ang="0">
                <a:pos x="341641" y="104456"/>
              </a:cxn>
              <a:cxn ang="0">
                <a:pos x="348349" y="132726"/>
              </a:cxn>
              <a:cxn ang="0">
                <a:pos x="340683" y="145664"/>
              </a:cxn>
              <a:cxn ang="0">
                <a:pos x="247725" y="89123"/>
              </a:cxn>
              <a:cxn ang="0">
                <a:pos x="255392" y="76186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单圆角矩形 2"/>
          <p:cNvSpPr/>
          <p:nvPr/>
        </p:nvSpPr>
        <p:spPr>
          <a:xfrm>
            <a:off x="4575810" y="1205230"/>
            <a:ext cx="2339975" cy="481965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专业人才培养目标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下箭头 3"/>
          <p:cNvSpPr/>
          <p:nvPr/>
        </p:nvSpPr>
        <p:spPr>
          <a:xfrm rot="1200000" flipV="1">
            <a:off x="4867275" y="1909445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单圆角矩形 4"/>
          <p:cNvSpPr/>
          <p:nvPr/>
        </p:nvSpPr>
        <p:spPr>
          <a:xfrm>
            <a:off x="1001395" y="2444115"/>
            <a:ext cx="2417445" cy="481965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人才培养方案制订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单圆角矩形 5"/>
          <p:cNvSpPr/>
          <p:nvPr/>
        </p:nvSpPr>
        <p:spPr>
          <a:xfrm>
            <a:off x="3805555" y="2444115"/>
            <a:ext cx="2098040" cy="481965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实验室建设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单圆角矩形 6"/>
          <p:cNvSpPr/>
          <p:nvPr/>
        </p:nvSpPr>
        <p:spPr>
          <a:xfrm>
            <a:off x="6300470" y="2444115"/>
            <a:ext cx="2415540" cy="481965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实训实习基地建设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单圆角矩形 8"/>
          <p:cNvSpPr/>
          <p:nvPr/>
        </p:nvSpPr>
        <p:spPr>
          <a:xfrm>
            <a:off x="9143365" y="2444115"/>
            <a:ext cx="2415540" cy="481965"/>
          </a:xfrm>
          <a:prstGeom prst="round1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开展专业教学研究</a:t>
            </a:r>
            <a:endParaRPr kumimoji="0" lang="zh-CN" altLang="en-US" sz="20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同侧圆角矩形 10"/>
          <p:cNvSpPr/>
          <p:nvPr/>
        </p:nvSpPr>
        <p:spPr>
          <a:xfrm>
            <a:off x="9246235" y="3354705"/>
            <a:ext cx="2312670" cy="46228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卓越工程师建设项目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同侧圆角矩形 11"/>
          <p:cNvSpPr/>
          <p:nvPr/>
        </p:nvSpPr>
        <p:spPr>
          <a:xfrm>
            <a:off x="9246235" y="4254500"/>
            <a:ext cx="2312670" cy="46228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特色专业建设项目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同侧圆角矩形 12"/>
          <p:cNvSpPr/>
          <p:nvPr/>
        </p:nvSpPr>
        <p:spPr>
          <a:xfrm>
            <a:off x="9194800" y="5208270"/>
            <a:ext cx="2312670" cy="46228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双语教学研究项目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同侧圆角矩形 13"/>
          <p:cNvSpPr/>
          <p:nvPr/>
        </p:nvSpPr>
        <p:spPr>
          <a:xfrm>
            <a:off x="6301105" y="3510915"/>
            <a:ext cx="2518410" cy="46228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纳米功能助剂研究平台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同侧圆角矩形 14"/>
          <p:cNvSpPr/>
          <p:nvPr/>
        </p:nvSpPr>
        <p:spPr>
          <a:xfrm>
            <a:off x="6055995" y="4601210"/>
            <a:ext cx="2905125" cy="46228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增材制造与粉体技术研究平台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同侧圆角矩形 16"/>
          <p:cNvSpPr/>
          <p:nvPr/>
        </p:nvSpPr>
        <p:spPr>
          <a:xfrm>
            <a:off x="3806190" y="3510915"/>
            <a:ext cx="2096770" cy="462280"/>
          </a:xfrm>
          <a:prstGeom prst="round2Same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粉体专业实验室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下箭头 17"/>
          <p:cNvSpPr/>
          <p:nvPr/>
        </p:nvSpPr>
        <p:spPr>
          <a:xfrm flipV="1">
            <a:off x="4674235" y="3042285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下箭头 18"/>
          <p:cNvSpPr/>
          <p:nvPr/>
        </p:nvSpPr>
        <p:spPr>
          <a:xfrm flipV="1">
            <a:off x="7488555" y="2983865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下箭头 19"/>
          <p:cNvSpPr/>
          <p:nvPr/>
        </p:nvSpPr>
        <p:spPr>
          <a:xfrm flipV="1">
            <a:off x="7488555" y="4138930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下箭头 20"/>
          <p:cNvSpPr/>
          <p:nvPr/>
        </p:nvSpPr>
        <p:spPr>
          <a:xfrm flipV="1">
            <a:off x="10149840" y="2983865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下箭头 21"/>
          <p:cNvSpPr/>
          <p:nvPr/>
        </p:nvSpPr>
        <p:spPr>
          <a:xfrm flipV="1">
            <a:off x="10149840" y="3826510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下箭头 23"/>
          <p:cNvSpPr/>
          <p:nvPr/>
        </p:nvSpPr>
        <p:spPr>
          <a:xfrm flipV="1">
            <a:off x="10149840" y="4806315"/>
            <a:ext cx="144145" cy="312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上箭头 26"/>
          <p:cNvSpPr/>
          <p:nvPr/>
        </p:nvSpPr>
        <p:spPr>
          <a:xfrm rot="4320000">
            <a:off x="2997200" y="1147445"/>
            <a:ext cx="215900" cy="182499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上箭头 27"/>
          <p:cNvSpPr/>
          <p:nvPr/>
        </p:nvSpPr>
        <p:spPr>
          <a:xfrm rot="19440000">
            <a:off x="6915785" y="1894205"/>
            <a:ext cx="118745" cy="3429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上箭头 28"/>
          <p:cNvSpPr/>
          <p:nvPr/>
        </p:nvSpPr>
        <p:spPr>
          <a:xfrm rot="17220000">
            <a:off x="8496300" y="1191260"/>
            <a:ext cx="198755" cy="158496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7052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7684" y="405130"/>
            <a:ext cx="10601349" cy="635000"/>
          </a:xfrm>
        </p:spPr>
        <p:txBody>
          <a:bodyPr/>
          <a:lstStyle/>
          <a:p>
            <a:r>
              <a:rPr lang="zh-CN" altLang="en-US" sz="3600"/>
              <a:t>主要课程（模块）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500" y="1040130"/>
            <a:ext cx="10601325" cy="508571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31850" y="2239010"/>
            <a:ext cx="1692910" cy="504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材料科学基础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762250" y="2239010"/>
            <a:ext cx="1626870" cy="504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材料物理性能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725035" y="2239010"/>
            <a:ext cx="2338705" cy="504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机械结构理论及设计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339965" y="2239010"/>
            <a:ext cx="1653540" cy="504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材料工程基础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31850" y="3133725"/>
            <a:ext cx="1692910" cy="43243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粉体合成技术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966720" y="3133725"/>
            <a:ext cx="2030730" cy="43243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粉碎与破碎原理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286375" y="3133725"/>
            <a:ext cx="1922780" cy="43243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分级与分离技术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654290" y="3133725"/>
            <a:ext cx="1692910" cy="43243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粉体改性技术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31850" y="1504950"/>
            <a:ext cx="1202690" cy="43243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大学英语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667000" y="1504950"/>
            <a:ext cx="1280795" cy="43243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高等数学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466590" y="1504950"/>
            <a:ext cx="1264920" cy="43243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大学物理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142355" y="1504950"/>
            <a:ext cx="1511935" cy="43243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工科化学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246110" y="1504950"/>
            <a:ext cx="1231900" cy="43243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思想政治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0163175" y="1504950"/>
            <a:ext cx="1231900" cy="432435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   </a:t>
            </a: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体育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9501505" y="3133725"/>
            <a:ext cx="1897380" cy="432435"/>
          </a:xfrm>
          <a:prstGeom prst="round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粉体性能与测试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25500" y="4029710"/>
            <a:ext cx="1760855" cy="431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粉体固结原理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966720" y="4029710"/>
            <a:ext cx="2030095" cy="431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金属学与热处理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381625" y="4029710"/>
            <a:ext cx="2161540" cy="431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高分子物理与化学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7762240" y="4029710"/>
            <a:ext cx="1846580" cy="431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高分子成形技术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9716770" y="4029710"/>
            <a:ext cx="1682115" cy="431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复合材料学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9318625" y="2239010"/>
            <a:ext cx="2076450" cy="504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材料现代分析方法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797560" y="4944745"/>
            <a:ext cx="1699895" cy="39497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专题研究训练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2667000" y="4945380"/>
            <a:ext cx="2176145" cy="394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基础化学实验系列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5046345" y="4945380"/>
            <a:ext cx="2103755" cy="394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材料工程基础实验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339965" y="4945380"/>
            <a:ext cx="2161540" cy="394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材料现代分析实验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744710" y="4945380"/>
            <a:ext cx="1682115" cy="39433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粉体专业实验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831850" y="5765800"/>
            <a:ext cx="1202690" cy="36004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金工实习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341245" y="5765800"/>
            <a:ext cx="1202690" cy="36004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认知实习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3852545" y="5765800"/>
            <a:ext cx="1705610" cy="36004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工程实践训练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5861050" y="5788025"/>
            <a:ext cx="1202690" cy="36004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企业学习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9478010" y="5788025"/>
            <a:ext cx="1917065" cy="36004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毕业设计（论文）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7654925" y="5788025"/>
            <a:ext cx="1202690" cy="36004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课程设计</a:t>
            </a: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/>
          <p:nvPr/>
        </p:nvSpPr>
        <p:spPr>
          <a:xfrm>
            <a:off x="0" y="2162175"/>
            <a:ext cx="2112963" cy="25336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1" name="Oval 9"/>
          <p:cNvSpPr/>
          <p:nvPr/>
        </p:nvSpPr>
        <p:spPr>
          <a:xfrm>
            <a:off x="638175" y="2949575"/>
            <a:ext cx="1130300" cy="1111250"/>
          </a:xfrm>
          <a:prstGeom prst="ellipse">
            <a:avLst/>
          </a:prstGeom>
          <a:solidFill>
            <a:srgbClr val="FFFFFF"/>
          </a:solidFill>
          <a:ln w="9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Rectangle 11"/>
          <p:cNvSpPr/>
          <p:nvPr/>
        </p:nvSpPr>
        <p:spPr>
          <a:xfrm>
            <a:off x="11647488" y="2162175"/>
            <a:ext cx="549275" cy="253365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txBody>
          <a:bodyPr wrap="square" lIns="91440" tIns="45720" rIns="91440" bIns="45720"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Rectangle 24"/>
          <p:cNvSpPr/>
          <p:nvPr/>
        </p:nvSpPr>
        <p:spPr>
          <a:xfrm>
            <a:off x="2354263" y="2714625"/>
            <a:ext cx="6478587" cy="123063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>
            <a:spAutoFit/>
          </a:bodyPr>
          <a:lstStyle/>
          <a:p>
            <a:r>
              <a:rPr lang="zh-CN" altLang="zh-CN" sz="8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办学成就</a:t>
            </a:r>
            <a:endParaRPr lang="zh-CN" altLang="zh-CN" sz="8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4" name="TextBox 15"/>
          <p:cNvSpPr txBox="1"/>
          <p:nvPr/>
        </p:nvSpPr>
        <p:spPr>
          <a:xfrm>
            <a:off x="2354263" y="2133600"/>
            <a:ext cx="140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Part 4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5" name="TextBox 25"/>
          <p:cNvSpPr txBox="1"/>
          <p:nvPr/>
        </p:nvSpPr>
        <p:spPr>
          <a:xfrm>
            <a:off x="2660650" y="3976688"/>
            <a:ext cx="1204913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学生获奖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21"/>
          <p:cNvSpPr>
            <a:spLocks noEditPoints="1"/>
          </p:cNvSpPr>
          <p:nvPr/>
        </p:nvSpPr>
        <p:spPr bwMode="auto">
          <a:xfrm>
            <a:off x="2498725" y="4041775"/>
            <a:ext cx="236538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29" name="Freeform 21"/>
          <p:cNvSpPr>
            <a:spLocks noEditPoints="1"/>
          </p:cNvSpPr>
          <p:nvPr/>
        </p:nvSpPr>
        <p:spPr bwMode="auto">
          <a:xfrm>
            <a:off x="6130925" y="4043363"/>
            <a:ext cx="238125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22539" name="TextBox 29"/>
          <p:cNvSpPr txBox="1"/>
          <p:nvPr/>
        </p:nvSpPr>
        <p:spPr>
          <a:xfrm>
            <a:off x="4558030" y="3977005"/>
            <a:ext cx="1722120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就业基地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40" name="TextBox 30"/>
          <p:cNvSpPr txBox="1"/>
          <p:nvPr/>
        </p:nvSpPr>
        <p:spPr>
          <a:xfrm>
            <a:off x="2660650" y="4376738"/>
            <a:ext cx="1709738" cy="3984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就业指导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4381500" y="4041775"/>
            <a:ext cx="236538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38" name="Freeform 21"/>
          <p:cNvSpPr>
            <a:spLocks noEditPoints="1"/>
          </p:cNvSpPr>
          <p:nvPr/>
        </p:nvSpPr>
        <p:spPr bwMode="auto">
          <a:xfrm>
            <a:off x="2486025" y="4441825"/>
            <a:ext cx="236538" cy="239713"/>
          </a:xfrm>
          <a:custGeom>
            <a:avLst/>
            <a:gdLst>
              <a:gd name="T0" fmla="*/ 117 w 234"/>
              <a:gd name="T1" fmla="*/ 0 h 234"/>
              <a:gd name="T2" fmla="*/ 234 w 234"/>
              <a:gd name="T3" fmla="*/ 117 h 234"/>
              <a:gd name="T4" fmla="*/ 117 w 234"/>
              <a:gd name="T5" fmla="*/ 234 h 234"/>
              <a:gd name="T6" fmla="*/ 0 w 234"/>
              <a:gd name="T7" fmla="*/ 117 h 234"/>
              <a:gd name="T8" fmla="*/ 117 w 234"/>
              <a:gd name="T9" fmla="*/ 0 h 234"/>
              <a:gd name="T10" fmla="*/ 99 w 234"/>
              <a:gd name="T11" fmla="*/ 199 h 234"/>
              <a:gd name="T12" fmla="*/ 135 w 234"/>
              <a:gd name="T13" fmla="*/ 199 h 234"/>
              <a:gd name="T14" fmla="*/ 135 w 234"/>
              <a:gd name="T15" fmla="*/ 136 h 234"/>
              <a:gd name="T16" fmla="*/ 199 w 234"/>
              <a:gd name="T17" fmla="*/ 136 h 234"/>
              <a:gd name="T18" fmla="*/ 199 w 234"/>
              <a:gd name="T19" fmla="*/ 99 h 234"/>
              <a:gd name="T20" fmla="*/ 135 w 234"/>
              <a:gd name="T21" fmla="*/ 99 h 234"/>
              <a:gd name="T22" fmla="*/ 135 w 234"/>
              <a:gd name="T23" fmla="*/ 35 h 234"/>
              <a:gd name="T24" fmla="*/ 99 w 234"/>
              <a:gd name="T25" fmla="*/ 35 h 234"/>
              <a:gd name="T26" fmla="*/ 99 w 234"/>
              <a:gd name="T27" fmla="*/ 99 h 234"/>
              <a:gd name="T28" fmla="*/ 35 w 234"/>
              <a:gd name="T29" fmla="*/ 99 h 234"/>
              <a:gd name="T30" fmla="*/ 35 w 234"/>
              <a:gd name="T31" fmla="*/ 136 h 234"/>
              <a:gd name="T32" fmla="*/ 99 w 234"/>
              <a:gd name="T33" fmla="*/ 136 h 234"/>
              <a:gd name="T34" fmla="*/ 99 w 234"/>
              <a:gd name="T35" fmla="*/ 19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4" h="234">
                <a:moveTo>
                  <a:pt x="117" y="0"/>
                </a:moveTo>
                <a:cubicBezTo>
                  <a:pt x="182" y="0"/>
                  <a:pt x="234" y="52"/>
                  <a:pt x="234" y="117"/>
                </a:cubicBezTo>
                <a:cubicBezTo>
                  <a:pt x="234" y="182"/>
                  <a:pt x="182" y="234"/>
                  <a:pt x="117" y="234"/>
                </a:cubicBezTo>
                <a:cubicBezTo>
                  <a:pt x="52" y="234"/>
                  <a:pt x="0" y="182"/>
                  <a:pt x="0" y="117"/>
                </a:cubicBezTo>
                <a:cubicBezTo>
                  <a:pt x="0" y="52"/>
                  <a:pt x="52" y="0"/>
                  <a:pt x="117" y="0"/>
                </a:cubicBezTo>
                <a:close/>
                <a:moveTo>
                  <a:pt x="99" y="199"/>
                </a:moveTo>
                <a:lnTo>
                  <a:pt x="135" y="199"/>
                </a:lnTo>
                <a:lnTo>
                  <a:pt x="135" y="136"/>
                </a:lnTo>
                <a:lnTo>
                  <a:pt x="199" y="136"/>
                </a:lnTo>
                <a:lnTo>
                  <a:pt x="199" y="99"/>
                </a:lnTo>
                <a:lnTo>
                  <a:pt x="135" y="99"/>
                </a:lnTo>
                <a:lnTo>
                  <a:pt x="135" y="35"/>
                </a:lnTo>
                <a:lnTo>
                  <a:pt x="99" y="35"/>
                </a:lnTo>
                <a:lnTo>
                  <a:pt x="99" y="99"/>
                </a:lnTo>
                <a:lnTo>
                  <a:pt x="35" y="99"/>
                </a:lnTo>
                <a:lnTo>
                  <a:pt x="35" y="136"/>
                </a:lnTo>
                <a:lnTo>
                  <a:pt x="99" y="136"/>
                </a:lnTo>
                <a:lnTo>
                  <a:pt x="99" y="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base"/>
            <a:endParaRPr lang="zh-CN" altLang="en-US" sz="1400" strike="noStrike" noProof="1">
              <a:solidFill>
                <a:schemeClr val="accent1"/>
              </a:solidFill>
            </a:endParaRPr>
          </a:p>
        </p:txBody>
      </p:sp>
      <p:sp>
        <p:nvSpPr>
          <p:cNvPr id="22543" name="Freeform 23"/>
          <p:cNvSpPr>
            <a:spLocks noEditPoints="1"/>
          </p:cNvSpPr>
          <p:nvPr/>
        </p:nvSpPr>
        <p:spPr>
          <a:xfrm>
            <a:off x="828675" y="3103563"/>
            <a:ext cx="749300" cy="804862"/>
          </a:xfrm>
          <a:custGeom>
            <a:avLst/>
            <a:gdLst/>
            <a:ahLst/>
            <a:cxnLst>
              <a:cxn ang="0">
                <a:pos x="284541" y="500265"/>
              </a:cxn>
              <a:cxn ang="0">
                <a:pos x="270582" y="454885"/>
              </a:cxn>
              <a:cxn ang="0">
                <a:pos x="327490" y="219338"/>
              </a:cxn>
              <a:cxn ang="0">
                <a:pos x="388693" y="410585"/>
              </a:cxn>
              <a:cxn ang="0">
                <a:pos x="464929" y="189085"/>
              </a:cxn>
              <a:cxn ang="0">
                <a:pos x="296352" y="376009"/>
              </a:cxn>
              <a:cxn ang="0">
                <a:pos x="282393" y="400860"/>
              </a:cxn>
              <a:cxn ang="0">
                <a:pos x="385472" y="461368"/>
              </a:cxn>
              <a:cxn ang="0">
                <a:pos x="494993" y="159912"/>
              </a:cxn>
              <a:cxn ang="0">
                <a:pos x="500362" y="101565"/>
              </a:cxn>
              <a:cxn ang="0">
                <a:pos x="494993" y="159912"/>
              </a:cxn>
              <a:cxn ang="0">
                <a:pos x="585188" y="189085"/>
              </a:cxn>
              <a:cxn ang="0">
                <a:pos x="527206" y="194487"/>
              </a:cxn>
              <a:cxn ang="0">
                <a:pos x="427348" y="135060"/>
              </a:cxn>
              <a:cxn ang="0">
                <a:pos x="403726" y="82117"/>
              </a:cxn>
              <a:cxn ang="0">
                <a:pos x="427348" y="135060"/>
              </a:cxn>
              <a:cxn ang="0">
                <a:pos x="330711" y="100485"/>
              </a:cxn>
              <a:cxn ang="0">
                <a:pos x="336080" y="158831"/>
              </a:cxn>
              <a:cxn ang="0">
                <a:pos x="550828" y="287409"/>
              </a:cxn>
              <a:cxn ang="0">
                <a:pos x="604515" y="262558"/>
              </a:cxn>
              <a:cxn ang="0">
                <a:pos x="550828" y="287409"/>
              </a:cxn>
              <a:cxn ang="0">
                <a:pos x="275951" y="411665"/>
              </a:cxn>
              <a:cxn ang="0">
                <a:pos x="260918" y="437597"/>
              </a:cxn>
              <a:cxn ang="0">
                <a:pos x="363997" y="498104"/>
              </a:cxn>
              <a:cxn ang="0">
                <a:pos x="273803" y="804963"/>
              </a:cxn>
              <a:cxn ang="0">
                <a:pos x="293130" y="46460"/>
              </a:cxn>
              <a:cxn ang="0">
                <a:pos x="714036" y="229063"/>
              </a:cxn>
              <a:cxn ang="0">
                <a:pos x="720479" y="350077"/>
              </a:cxn>
              <a:cxn ang="0">
                <a:pos x="741954" y="503507"/>
              </a:cxn>
              <a:cxn ang="0">
                <a:pos x="715110" y="633165"/>
              </a:cxn>
              <a:cxn ang="0">
                <a:pos x="560492" y="668821"/>
              </a:cxn>
              <a:cxn ang="0">
                <a:pos x="273803" y="804963"/>
              </a:cxn>
            </a:cxnLst>
            <a:rect l="0" t="0" r="0" b="0"/>
            <a:pathLst>
              <a:path w="699" h="745">
                <a:moveTo>
                  <a:pt x="252" y="421"/>
                </a:moveTo>
                <a:cubicBezTo>
                  <a:pt x="244" y="436"/>
                  <a:pt x="250" y="455"/>
                  <a:pt x="265" y="463"/>
                </a:cubicBezTo>
                <a:cubicBezTo>
                  <a:pt x="277" y="471"/>
                  <a:pt x="292" y="469"/>
                  <a:pt x="303" y="460"/>
                </a:cubicBezTo>
                <a:lnTo>
                  <a:pt x="252" y="421"/>
                </a:lnTo>
                <a:close/>
                <a:moveTo>
                  <a:pt x="433" y="175"/>
                </a:moveTo>
                <a:cubicBezTo>
                  <a:pt x="387" y="148"/>
                  <a:pt x="329" y="161"/>
                  <a:pt x="305" y="203"/>
                </a:cubicBezTo>
                <a:cubicBezTo>
                  <a:pt x="280" y="246"/>
                  <a:pt x="312" y="294"/>
                  <a:pt x="290" y="338"/>
                </a:cubicBezTo>
                <a:lnTo>
                  <a:pt x="362" y="380"/>
                </a:lnTo>
                <a:cubicBezTo>
                  <a:pt x="390" y="338"/>
                  <a:pt x="448" y="343"/>
                  <a:pt x="472" y="300"/>
                </a:cubicBezTo>
                <a:cubicBezTo>
                  <a:pt x="497" y="257"/>
                  <a:pt x="479" y="202"/>
                  <a:pt x="433" y="175"/>
                </a:cubicBezTo>
                <a:close/>
                <a:moveTo>
                  <a:pt x="355" y="407"/>
                </a:moveTo>
                <a:lnTo>
                  <a:pt x="276" y="348"/>
                </a:lnTo>
                <a:cubicBezTo>
                  <a:pt x="270" y="343"/>
                  <a:pt x="262" y="345"/>
                  <a:pt x="259" y="351"/>
                </a:cubicBezTo>
                <a:cubicBezTo>
                  <a:pt x="255" y="357"/>
                  <a:pt x="257" y="366"/>
                  <a:pt x="263" y="371"/>
                </a:cubicBezTo>
                <a:lnTo>
                  <a:pt x="341" y="430"/>
                </a:lnTo>
                <a:cubicBezTo>
                  <a:pt x="347" y="435"/>
                  <a:pt x="355" y="433"/>
                  <a:pt x="359" y="427"/>
                </a:cubicBezTo>
                <a:cubicBezTo>
                  <a:pt x="363" y="420"/>
                  <a:pt x="361" y="412"/>
                  <a:pt x="355" y="407"/>
                </a:cubicBezTo>
                <a:close/>
                <a:moveTo>
                  <a:pt x="461" y="148"/>
                </a:moveTo>
                <a:lnTo>
                  <a:pt x="485" y="106"/>
                </a:lnTo>
                <a:lnTo>
                  <a:pt x="466" y="94"/>
                </a:lnTo>
                <a:lnTo>
                  <a:pt x="441" y="137"/>
                </a:lnTo>
                <a:lnTo>
                  <a:pt x="461" y="148"/>
                </a:lnTo>
                <a:close/>
                <a:moveTo>
                  <a:pt x="503" y="200"/>
                </a:moveTo>
                <a:lnTo>
                  <a:pt x="545" y="175"/>
                </a:lnTo>
                <a:lnTo>
                  <a:pt x="534" y="156"/>
                </a:lnTo>
                <a:lnTo>
                  <a:pt x="491" y="180"/>
                </a:lnTo>
                <a:lnTo>
                  <a:pt x="503" y="200"/>
                </a:lnTo>
                <a:close/>
                <a:moveTo>
                  <a:pt x="398" y="125"/>
                </a:moveTo>
                <a:lnTo>
                  <a:pt x="398" y="76"/>
                </a:lnTo>
                <a:lnTo>
                  <a:pt x="376" y="76"/>
                </a:lnTo>
                <a:lnTo>
                  <a:pt x="376" y="125"/>
                </a:lnTo>
                <a:lnTo>
                  <a:pt x="398" y="125"/>
                </a:lnTo>
                <a:close/>
                <a:moveTo>
                  <a:pt x="333" y="136"/>
                </a:moveTo>
                <a:lnTo>
                  <a:pt x="308" y="93"/>
                </a:lnTo>
                <a:lnTo>
                  <a:pt x="288" y="104"/>
                </a:lnTo>
                <a:lnTo>
                  <a:pt x="313" y="147"/>
                </a:lnTo>
                <a:lnTo>
                  <a:pt x="333" y="136"/>
                </a:lnTo>
                <a:close/>
                <a:moveTo>
                  <a:pt x="513" y="266"/>
                </a:moveTo>
                <a:lnTo>
                  <a:pt x="563" y="266"/>
                </a:lnTo>
                <a:lnTo>
                  <a:pt x="563" y="243"/>
                </a:lnTo>
                <a:lnTo>
                  <a:pt x="513" y="243"/>
                </a:lnTo>
                <a:lnTo>
                  <a:pt x="513" y="266"/>
                </a:lnTo>
                <a:close/>
                <a:moveTo>
                  <a:pt x="335" y="441"/>
                </a:moveTo>
                <a:lnTo>
                  <a:pt x="257" y="381"/>
                </a:lnTo>
                <a:cubicBezTo>
                  <a:pt x="251" y="377"/>
                  <a:pt x="243" y="378"/>
                  <a:pt x="239" y="385"/>
                </a:cubicBezTo>
                <a:cubicBezTo>
                  <a:pt x="236" y="391"/>
                  <a:pt x="237" y="400"/>
                  <a:pt x="243" y="405"/>
                </a:cubicBezTo>
                <a:lnTo>
                  <a:pt x="322" y="464"/>
                </a:lnTo>
                <a:cubicBezTo>
                  <a:pt x="328" y="469"/>
                  <a:pt x="336" y="467"/>
                  <a:pt x="339" y="461"/>
                </a:cubicBezTo>
                <a:cubicBezTo>
                  <a:pt x="343" y="454"/>
                  <a:pt x="341" y="445"/>
                  <a:pt x="335" y="441"/>
                </a:cubicBezTo>
                <a:close/>
                <a:moveTo>
                  <a:pt x="255" y="745"/>
                </a:moveTo>
                <a:cubicBezTo>
                  <a:pt x="263" y="687"/>
                  <a:pt x="263" y="624"/>
                  <a:pt x="247" y="569"/>
                </a:cubicBezTo>
                <a:cubicBezTo>
                  <a:pt x="0" y="430"/>
                  <a:pt x="65" y="108"/>
                  <a:pt x="273" y="43"/>
                </a:cubicBezTo>
                <a:cubicBezTo>
                  <a:pt x="382" y="0"/>
                  <a:pt x="531" y="26"/>
                  <a:pt x="628" y="123"/>
                </a:cubicBezTo>
                <a:cubicBezTo>
                  <a:pt x="699" y="193"/>
                  <a:pt x="665" y="212"/>
                  <a:pt x="665" y="212"/>
                </a:cubicBezTo>
                <a:lnTo>
                  <a:pt x="649" y="220"/>
                </a:lnTo>
                <a:cubicBezTo>
                  <a:pt x="658" y="254"/>
                  <a:pt x="673" y="316"/>
                  <a:pt x="671" y="324"/>
                </a:cubicBezTo>
                <a:cubicBezTo>
                  <a:pt x="668" y="336"/>
                  <a:pt x="655" y="347"/>
                  <a:pt x="655" y="347"/>
                </a:cubicBezTo>
                <a:lnTo>
                  <a:pt x="691" y="466"/>
                </a:lnTo>
                <a:lnTo>
                  <a:pt x="659" y="479"/>
                </a:lnTo>
                <a:cubicBezTo>
                  <a:pt x="666" y="517"/>
                  <a:pt x="670" y="548"/>
                  <a:pt x="666" y="586"/>
                </a:cubicBezTo>
                <a:cubicBezTo>
                  <a:pt x="666" y="592"/>
                  <a:pt x="645" y="611"/>
                  <a:pt x="627" y="612"/>
                </a:cubicBezTo>
                <a:lnTo>
                  <a:pt x="522" y="619"/>
                </a:lnTo>
                <a:lnTo>
                  <a:pt x="529" y="745"/>
                </a:lnTo>
                <a:lnTo>
                  <a:pt x="255" y="745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2546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17025" y="2155825"/>
            <a:ext cx="2130425" cy="2698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5679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>
          <a:xfrm>
            <a:off x="4371340" y="1604226"/>
            <a:ext cx="4086225" cy="26515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26830" y="4556125"/>
            <a:ext cx="2987675" cy="19742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67095" y="4657725"/>
            <a:ext cx="2858770" cy="2000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6200000">
            <a:off x="318770" y="4431030"/>
            <a:ext cx="2183765" cy="2637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rcRect b="-807"/>
          <a:stretch>
            <a:fillRect/>
          </a:stretch>
        </p:blipFill>
        <p:spPr>
          <a:xfrm rot="5400000">
            <a:off x="3528060" y="4201160"/>
            <a:ext cx="1962785" cy="291449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6200000">
            <a:off x="-387350" y="2052955"/>
            <a:ext cx="3084195" cy="21253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 rot="16200000">
            <a:off x="1752600" y="2038985"/>
            <a:ext cx="3083560" cy="2153920"/>
          </a:xfrm>
          <a:prstGeom prst="rect">
            <a:avLst/>
          </a:prstGeom>
        </p:spPr>
      </p:pic>
      <p:sp>
        <p:nvSpPr>
          <p:cNvPr id="28674" name="TextBox 54"/>
          <p:cNvSpPr txBox="1"/>
          <p:nvPr/>
        </p:nvSpPr>
        <p:spPr>
          <a:xfrm>
            <a:off x="235268" y="617538"/>
            <a:ext cx="112760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提升创新能力和实践能力，培养应用型人才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88" name="矩形 57"/>
          <p:cNvSpPr/>
          <p:nvPr/>
        </p:nvSpPr>
        <p:spPr>
          <a:xfrm>
            <a:off x="8515350" y="1477328"/>
            <a:ext cx="3544888" cy="2349500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/>
          <a:p>
            <a:pPr>
              <a:buSzTx/>
            </a:pPr>
            <a:endParaRPr lang="zh-CN" altLang="en-US" baseline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4"/>
          <p:cNvSpPr txBox="1"/>
          <p:nvPr/>
        </p:nvSpPr>
        <p:spPr>
          <a:xfrm>
            <a:off x="776288" y="127000"/>
            <a:ext cx="5484812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2018</a:t>
            </a:r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届专业就业情况</a:t>
            </a:r>
            <a:endParaRPr lang="zh-CN" altLang="en-US" sz="3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39" name="Freeform 5"/>
          <p:cNvSpPr>
            <a:spLocks noEditPoints="1"/>
          </p:cNvSpPr>
          <p:nvPr/>
        </p:nvSpPr>
        <p:spPr>
          <a:xfrm>
            <a:off x="282575" y="173038"/>
            <a:ext cx="493713" cy="492125"/>
          </a:xfrm>
          <a:custGeom>
            <a:avLst/>
            <a:gdLst/>
            <a:ahLst/>
            <a:cxnLst>
              <a:cxn ang="0">
                <a:pos x="246288" y="0"/>
              </a:cxn>
              <a:cxn ang="0">
                <a:pos x="493056" y="246287"/>
              </a:cxn>
              <a:cxn ang="0">
                <a:pos x="246288" y="493054"/>
              </a:cxn>
              <a:cxn ang="0">
                <a:pos x="0" y="246287"/>
              </a:cxn>
              <a:cxn ang="0">
                <a:pos x="246288" y="0"/>
              </a:cxn>
              <a:cxn ang="0">
                <a:pos x="182080" y="410159"/>
              </a:cxn>
              <a:cxn ang="0">
                <a:pos x="342599" y="410159"/>
              </a:cxn>
              <a:cxn ang="0">
                <a:pos x="350745" y="418305"/>
              </a:cxn>
              <a:cxn ang="0">
                <a:pos x="342599" y="426450"/>
              </a:cxn>
              <a:cxn ang="0">
                <a:pos x="182080" y="426450"/>
              </a:cxn>
              <a:cxn ang="0">
                <a:pos x="173935" y="418305"/>
              </a:cxn>
              <a:cxn ang="0">
                <a:pos x="182080" y="410159"/>
              </a:cxn>
              <a:cxn ang="0">
                <a:pos x="185914" y="331098"/>
              </a:cxn>
              <a:cxn ang="0">
                <a:pos x="273600" y="186392"/>
              </a:cxn>
              <a:cxn ang="0">
                <a:pos x="304745" y="205079"/>
              </a:cxn>
              <a:cxn ang="0">
                <a:pos x="216580" y="349785"/>
              </a:cxn>
              <a:cxn ang="0">
                <a:pos x="185914" y="331098"/>
              </a:cxn>
              <a:cxn ang="0">
                <a:pos x="123623" y="293244"/>
              </a:cxn>
              <a:cxn ang="0">
                <a:pos x="211788" y="148539"/>
              </a:cxn>
              <a:cxn ang="0">
                <a:pos x="242934" y="167226"/>
              </a:cxn>
              <a:cxn ang="0">
                <a:pos x="154768" y="312411"/>
              </a:cxn>
              <a:cxn ang="0">
                <a:pos x="123623" y="293244"/>
              </a:cxn>
              <a:cxn ang="0">
                <a:pos x="110206" y="410638"/>
              </a:cxn>
              <a:cxn ang="0">
                <a:pos x="118352" y="338764"/>
              </a:cxn>
              <a:cxn ang="0">
                <a:pos x="178726" y="375181"/>
              </a:cxn>
              <a:cxn ang="0">
                <a:pos x="118831" y="416388"/>
              </a:cxn>
              <a:cxn ang="0">
                <a:pos x="110206" y="410638"/>
              </a:cxn>
              <a:cxn ang="0">
                <a:pos x="235746" y="108289"/>
              </a:cxn>
              <a:cxn ang="0">
                <a:pos x="222809" y="129372"/>
              </a:cxn>
              <a:cxn ang="0">
                <a:pos x="315766" y="185913"/>
              </a:cxn>
              <a:cxn ang="0">
                <a:pos x="328704" y="164830"/>
              </a:cxn>
              <a:cxn ang="0">
                <a:pos x="235746" y="108289"/>
              </a:cxn>
              <a:cxn ang="0">
                <a:pos x="255392" y="76186"/>
              </a:cxn>
              <a:cxn ang="0">
                <a:pos x="283662" y="68998"/>
              </a:cxn>
              <a:cxn ang="0">
                <a:pos x="341641" y="104456"/>
              </a:cxn>
              <a:cxn ang="0">
                <a:pos x="348349" y="132726"/>
              </a:cxn>
              <a:cxn ang="0">
                <a:pos x="340683" y="145664"/>
              </a:cxn>
              <a:cxn ang="0">
                <a:pos x="247725" y="89123"/>
              </a:cxn>
              <a:cxn ang="0">
                <a:pos x="255392" y="76186"/>
              </a:cxn>
            </a:cxnLst>
            <a:rect l="0" t="0" r="0" b="0"/>
            <a:pathLst>
              <a:path w="1029" h="1029">
                <a:moveTo>
                  <a:pt x="514" y="0"/>
                </a:moveTo>
                <a:cubicBezTo>
                  <a:pt x="798" y="0"/>
                  <a:pt x="1029" y="230"/>
                  <a:pt x="1029" y="514"/>
                </a:cubicBezTo>
                <a:cubicBezTo>
                  <a:pt x="1029" y="798"/>
                  <a:pt x="798" y="1029"/>
                  <a:pt x="514" y="1029"/>
                </a:cubicBezTo>
                <a:cubicBezTo>
                  <a:pt x="230" y="1029"/>
                  <a:pt x="0" y="798"/>
                  <a:pt x="0" y="514"/>
                </a:cubicBezTo>
                <a:cubicBezTo>
                  <a:pt x="0" y="230"/>
                  <a:pt x="230" y="0"/>
                  <a:pt x="514" y="0"/>
                </a:cubicBezTo>
                <a:close/>
                <a:moveTo>
                  <a:pt x="380" y="856"/>
                </a:moveTo>
                <a:lnTo>
                  <a:pt x="715" y="856"/>
                </a:lnTo>
                <a:cubicBezTo>
                  <a:pt x="724" y="856"/>
                  <a:pt x="732" y="864"/>
                  <a:pt x="732" y="873"/>
                </a:cubicBezTo>
                <a:cubicBezTo>
                  <a:pt x="732" y="883"/>
                  <a:pt x="724" y="890"/>
                  <a:pt x="715" y="890"/>
                </a:cubicBezTo>
                <a:lnTo>
                  <a:pt x="380" y="890"/>
                </a:lnTo>
                <a:cubicBezTo>
                  <a:pt x="371" y="890"/>
                  <a:pt x="363" y="883"/>
                  <a:pt x="363" y="873"/>
                </a:cubicBezTo>
                <a:cubicBezTo>
                  <a:pt x="363" y="864"/>
                  <a:pt x="371" y="856"/>
                  <a:pt x="380" y="856"/>
                </a:cubicBezTo>
                <a:close/>
                <a:moveTo>
                  <a:pt x="388" y="691"/>
                </a:moveTo>
                <a:lnTo>
                  <a:pt x="571" y="389"/>
                </a:lnTo>
                <a:lnTo>
                  <a:pt x="636" y="428"/>
                </a:lnTo>
                <a:lnTo>
                  <a:pt x="452" y="730"/>
                </a:lnTo>
                <a:lnTo>
                  <a:pt x="388" y="691"/>
                </a:lnTo>
                <a:close/>
                <a:moveTo>
                  <a:pt x="258" y="612"/>
                </a:moveTo>
                <a:lnTo>
                  <a:pt x="442" y="310"/>
                </a:lnTo>
                <a:lnTo>
                  <a:pt x="507" y="349"/>
                </a:lnTo>
                <a:lnTo>
                  <a:pt x="323" y="652"/>
                </a:lnTo>
                <a:lnTo>
                  <a:pt x="258" y="612"/>
                </a:lnTo>
                <a:close/>
                <a:moveTo>
                  <a:pt x="230" y="857"/>
                </a:moveTo>
                <a:lnTo>
                  <a:pt x="247" y="707"/>
                </a:lnTo>
                <a:lnTo>
                  <a:pt x="373" y="783"/>
                </a:lnTo>
                <a:lnTo>
                  <a:pt x="248" y="869"/>
                </a:lnTo>
                <a:cubicBezTo>
                  <a:pt x="235" y="878"/>
                  <a:pt x="227" y="873"/>
                  <a:pt x="230" y="857"/>
                </a:cubicBezTo>
                <a:close/>
                <a:moveTo>
                  <a:pt x="492" y="226"/>
                </a:moveTo>
                <a:lnTo>
                  <a:pt x="465" y="270"/>
                </a:lnTo>
                <a:lnTo>
                  <a:pt x="659" y="388"/>
                </a:lnTo>
                <a:lnTo>
                  <a:pt x="686" y="344"/>
                </a:lnTo>
                <a:lnTo>
                  <a:pt x="492" y="226"/>
                </a:lnTo>
                <a:close/>
                <a:moveTo>
                  <a:pt x="533" y="159"/>
                </a:moveTo>
                <a:cubicBezTo>
                  <a:pt x="546" y="139"/>
                  <a:pt x="572" y="132"/>
                  <a:pt x="592" y="144"/>
                </a:cubicBezTo>
                <a:lnTo>
                  <a:pt x="713" y="218"/>
                </a:lnTo>
                <a:cubicBezTo>
                  <a:pt x="733" y="230"/>
                  <a:pt x="740" y="256"/>
                  <a:pt x="727" y="277"/>
                </a:cubicBezTo>
                <a:lnTo>
                  <a:pt x="711" y="304"/>
                </a:lnTo>
                <a:lnTo>
                  <a:pt x="517" y="186"/>
                </a:lnTo>
                <a:lnTo>
                  <a:pt x="533" y="159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340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675" y="5403850"/>
            <a:ext cx="1411288" cy="1390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50" y="3213735"/>
            <a:ext cx="1762125" cy="3200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430" y="2851785"/>
            <a:ext cx="1291590" cy="35477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525" y="3461385"/>
            <a:ext cx="1524000" cy="29527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060" y="4594860"/>
            <a:ext cx="1524000" cy="18192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9930" y="2851785"/>
            <a:ext cx="1447800" cy="35623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62430" y="2333625"/>
            <a:ext cx="1411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专业就业率</a:t>
            </a:r>
            <a:endParaRPr lang="zh-CN" altLang="en-US" b="1"/>
          </a:p>
        </p:txBody>
      </p:sp>
      <p:sp>
        <p:nvSpPr>
          <p:cNvPr id="9" name="文本框 8"/>
          <p:cNvSpPr txBox="1"/>
          <p:nvPr/>
        </p:nvSpPr>
        <p:spPr>
          <a:xfrm>
            <a:off x="3428365" y="2333625"/>
            <a:ext cx="1411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初次签约率</a:t>
            </a:r>
            <a:endParaRPr lang="zh-CN" altLang="en-US" b="1"/>
          </a:p>
        </p:txBody>
      </p:sp>
      <p:sp>
        <p:nvSpPr>
          <p:cNvPr id="11" name="文本框 10"/>
          <p:cNvSpPr txBox="1"/>
          <p:nvPr/>
        </p:nvSpPr>
        <p:spPr>
          <a:xfrm>
            <a:off x="9514840" y="2148840"/>
            <a:ext cx="1664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男女生就业率</a:t>
            </a:r>
            <a:endParaRPr lang="zh-CN" altLang="en-US" b="1"/>
          </a:p>
        </p:txBody>
      </p:sp>
      <p:graphicFrame>
        <p:nvGraphicFramePr>
          <p:cNvPr id="12" name="表格 11"/>
          <p:cNvGraphicFramePr/>
          <p:nvPr>
            <p:custDataLst>
              <p:tags r:id="rId8"/>
            </p:custDataLst>
          </p:nvPr>
        </p:nvGraphicFramePr>
        <p:xfrm>
          <a:off x="528320" y="1010285"/>
          <a:ext cx="10966450" cy="3344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345"/>
                <a:gridCol w="1194435"/>
                <a:gridCol w="1551305"/>
                <a:gridCol w="1835785"/>
                <a:gridCol w="1282700"/>
                <a:gridCol w="1390650"/>
                <a:gridCol w="1586230"/>
              </a:tblGrid>
              <a:tr h="5327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专业名称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总人数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就业人数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升学人数</a:t>
                      </a:r>
                      <a:endParaRPr lang="en-US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升学率</a:t>
                      </a:r>
                      <a:endParaRPr lang="zh-CN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年初就业率</a:t>
                      </a:r>
                      <a:endParaRPr lang="zh-CN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800" b="0">
                          <a:solidFill>
                            <a:srgbClr val="FFFFFF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年终就业率</a:t>
                      </a:r>
                      <a:endParaRPr lang="zh-CN" altLang="en-US" sz="1800" b="0">
                        <a:solidFill>
                          <a:srgbClr val="FFFFFF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</a:tr>
              <a:tr h="6064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</a:rPr>
                        <a:t>粉体材料科学与工程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45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42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16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35.56%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93.33%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404040"/>
                          </a:solidFill>
                          <a:latin typeface="Times New Roman" panose="02020603050405020304" charset="0"/>
                          <a:ea typeface="微软雅黑" panose="020B0503020204020204" pitchFamily="34" charset="-122"/>
                          <a:cs typeface="Times New Roman" panose="02020603050405020304" charset="0"/>
                        </a:rPr>
                        <a:t>93.33%</a:t>
                      </a:r>
                      <a:endParaRPr lang="en-US" altLang="en-US" sz="1800" b="0">
                        <a:solidFill>
                          <a:srgbClr val="404040"/>
                        </a:solidFill>
                        <a:latin typeface="Times New Roman" panose="02020603050405020304" charset="0"/>
                        <a:ea typeface="微软雅黑" panose="020B0503020204020204" pitchFamily="34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489710" y="2924810"/>
            <a:ext cx="141160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/>
              <a:t>93.33%</a:t>
            </a:r>
            <a:endParaRPr lang="en-US" altLang="zh-CN" b="1"/>
          </a:p>
        </p:txBody>
      </p:sp>
      <p:sp>
        <p:nvSpPr>
          <p:cNvPr id="14" name="文本框 13"/>
          <p:cNvSpPr txBox="1"/>
          <p:nvPr/>
        </p:nvSpPr>
        <p:spPr>
          <a:xfrm>
            <a:off x="3578225" y="3357245"/>
            <a:ext cx="141160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/>
              <a:t>80%</a:t>
            </a:r>
            <a:endParaRPr lang="en-US" altLang="zh-CN" b="1"/>
          </a:p>
        </p:txBody>
      </p:sp>
      <p:sp>
        <p:nvSpPr>
          <p:cNvPr id="15" name="文本框 14"/>
          <p:cNvSpPr txBox="1"/>
          <p:nvPr/>
        </p:nvSpPr>
        <p:spPr>
          <a:xfrm>
            <a:off x="5306060" y="4509135"/>
            <a:ext cx="1411605" cy="368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/>
              <a:t>35.56%</a:t>
            </a:r>
            <a:endParaRPr lang="en-US" altLang="zh-CN" b="1"/>
          </a:p>
        </p:txBody>
      </p:sp>
      <p:sp>
        <p:nvSpPr>
          <p:cNvPr id="16" name="文本框 15"/>
          <p:cNvSpPr txBox="1"/>
          <p:nvPr/>
        </p:nvSpPr>
        <p:spPr>
          <a:xfrm>
            <a:off x="7682230" y="3789045"/>
            <a:ext cx="1411605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/>
              <a:t>88.88%</a:t>
            </a:r>
            <a:endParaRPr lang="en-US" altLang="zh-CN" b="1"/>
          </a:p>
        </p:txBody>
      </p:sp>
    </p:spTree>
  </p:cSld>
  <p:clrMapOvr>
    <a:masterClrMapping/>
  </p:clrMapOvr>
  <p:transition spd="slow" advTm="10179">
    <p:push dir="u"/>
  </p:transition>
</p:sld>
</file>

<file path=ppt/tags/tag1.xml><?xml version="1.0" encoding="utf-8"?>
<p:tagLst xmlns:p="http://schemas.openxmlformats.org/presentationml/2006/main">
  <p:tag name="KSO_WM_UNIT_TABLE_BEAUTIFY" val="smartTable{43d265cd-9b2f-46d2-bdb5-0515d116a879}"/>
  <p:tag name="TABLE_EMPHASIZE_COLOR" val="16352824"/>
  <p:tag name="TABLE_SKINIDX" val="3"/>
  <p:tag name="TABLE_COLORIDX" val="7"/>
  <p:tag name="TABLE_COLOR_RGB" val="0x000000*0xFFFFFF*0x212121*0xFFFFFF*0xF98638*0xFFB829*0x37BECC*0x1687A5*0x3A3A47*0xC7DADD"/>
  <p:tag name="TABLE_ENDDRAG_ORIGIN_RECT" val="863*263"/>
  <p:tag name="TABLE_ENDDRAG_RECT" val="41*148*863*263"/>
</p:tagLst>
</file>

<file path=ppt/tags/tag2.xml><?xml version="1.0" encoding="utf-8"?>
<p:tagLst xmlns:p="http://schemas.openxmlformats.org/presentationml/2006/main">
  <p:tag name="KSO_WM_UNIT_TABLE_BEAUTIFY" val="smartTable{da4bf304-92b7-49a1-9346-11b614431a60}"/>
</p:tagLst>
</file>

<file path=ppt/tags/tag3.xml><?xml version="1.0" encoding="utf-8"?>
<p:tagLst xmlns:p="http://schemas.openxmlformats.org/presentationml/2006/main">
  <p:tag name="ISPRING_ULTRA_SCORM_COURSE_ID" val="35BC2914-6F5A-4A5F-A076-8472A3637B24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RESENTATION_TITLE" val="HG000462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FIRST_PUBLISH" val="1"/>
  <p:tag name="KSO_WM_DOC_GUID" val="{d8520514-4c1b-476f-a30e-05dc4d55d90f}"/>
</p:tagLst>
</file>

<file path=ppt/theme/theme1.xml><?xml version="1.0" encoding="utf-8"?>
<a:theme xmlns:a="http://schemas.openxmlformats.org/drawingml/2006/main" name="1_默认设计模板">
  <a:themeElements>
    <a:clrScheme name="155">
      <a:dk1>
        <a:srgbClr val="294A5A"/>
      </a:dk1>
      <a:lt1>
        <a:srgbClr val="99CC39"/>
      </a:lt1>
      <a:dk2>
        <a:srgbClr val="F9C900"/>
      </a:dk2>
      <a:lt2>
        <a:srgbClr val="ED5A00"/>
      </a:lt2>
      <a:accent1>
        <a:srgbClr val="484849"/>
      </a:accent1>
      <a:accent2>
        <a:srgbClr val="FFFFFF"/>
      </a:accent2>
      <a:accent3>
        <a:srgbClr val="969696"/>
      </a:accent3>
      <a:accent4>
        <a:srgbClr val="00AAA2"/>
      </a:accent4>
      <a:accent5>
        <a:srgbClr val="99CC39"/>
      </a:accent5>
      <a:accent6>
        <a:srgbClr val="F9C900"/>
      </a:accent6>
      <a:hlink>
        <a:srgbClr val="ED5A00"/>
      </a:hlink>
      <a:folHlink>
        <a:srgbClr val="484849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WPS 演示</Application>
  <PresentationFormat>自定义</PresentationFormat>
  <Paragraphs>246</Paragraphs>
  <Slides>12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仿宋_GB2312</vt:lpstr>
      <vt:lpstr>仿宋</vt:lpstr>
      <vt:lpstr>Calibri</vt:lpstr>
      <vt:lpstr>Times New Roman</vt:lpstr>
      <vt:lpstr>Arial Unicode MS</vt:lpstr>
      <vt:lpstr>等线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主要课程（模块）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HG000462</dc:title>
  <dc:creator>Administrator</dc:creator>
  <cp:lastModifiedBy>昊*</cp:lastModifiedBy>
  <cp:revision>985</cp:revision>
  <dcterms:created xsi:type="dcterms:W3CDTF">2013-01-25T01:44:00Z</dcterms:created>
  <dcterms:modified xsi:type="dcterms:W3CDTF">2021-05-31T04:18:50Z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063E6806CD244EBABAE3D7D2D71D201B</vt:lpwstr>
  </property>
</Properties>
</file>