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9" r:id="rId2"/>
    <p:sldId id="257" r:id="rId3"/>
    <p:sldId id="260" r:id="rId4"/>
    <p:sldId id="263" r:id="rId5"/>
    <p:sldId id="268" r:id="rId6"/>
    <p:sldId id="261" r:id="rId7"/>
    <p:sldId id="270" r:id="rId8"/>
    <p:sldId id="264" r:id="rId9"/>
    <p:sldId id="265" r:id="rId10"/>
    <p:sldId id="266" r:id="rId11"/>
    <p:sldId id="269" r:id="rId12"/>
    <p:sldId id="267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FE7F55-5ED4-4769-B018-C684775AD607}" type="datetimeFigureOut">
              <a:rPr lang="zh-CN" altLang="en-US" smtClean="0"/>
              <a:t>2022/4/28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3E6B1-BCC0-4FE3-A25A-18B8A400FC0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**图文旗舰店</a:t>
            </a:r>
            <a:endParaRPr lang="en-US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0FBB7-E547-465F-838F-6BF04A7C7A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CB2D-149D-415F-8607-0760F8C00C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0FBB7-E547-465F-838F-6BF04A7C7A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CB2D-149D-415F-8607-0760F8C00C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0FBB7-E547-465F-838F-6BF04A7C7A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CB2D-149D-415F-8607-0760F8C00C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0FBB7-E547-465F-838F-6BF04A7C7A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CB2D-149D-415F-8607-0760F8C00C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0FBB7-E547-465F-838F-6BF04A7C7A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CB2D-149D-415F-8607-0760F8C00C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0FBB7-E547-465F-838F-6BF04A7C7A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CB2D-149D-415F-8607-0760F8C00C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0FBB7-E547-465F-838F-6BF04A7C7A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CB2D-149D-415F-8607-0760F8C00C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0FBB7-E547-465F-838F-6BF04A7C7A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CB2D-149D-415F-8607-0760F8C00C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0FBB7-E547-465F-838F-6BF04A7C7A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CB2D-149D-415F-8607-0760F8C00C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0FBB7-E547-465F-838F-6BF04A7C7A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CB2D-149D-415F-8607-0760F8C00C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0FBB7-E547-465F-838F-6BF04A7C7A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CB2D-149D-415F-8607-0760F8C00C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7105" y="107046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0FBB7-E547-465F-838F-6BF04A7C7A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DCB2D-149D-415F-8607-0760F8C00C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200025" y="452438"/>
            <a:ext cx="10337800" cy="762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200025" y="6248400"/>
            <a:ext cx="11811000" cy="762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图片 9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0882313" y="136525"/>
            <a:ext cx="11112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5"/>
          <p:cNvSpPr txBox="1">
            <a:spLocks noChangeArrowheads="1"/>
          </p:cNvSpPr>
          <p:nvPr userDrawn="1"/>
        </p:nvSpPr>
        <p:spPr bwMode="auto">
          <a:xfrm>
            <a:off x="168275" y="103188"/>
            <a:ext cx="1770063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</a:rPr>
              <a:t>合肥学院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1" name="TextBox 7"/>
          <p:cNvSpPr txBox="1">
            <a:spLocks noChangeArrowheads="1"/>
          </p:cNvSpPr>
          <p:nvPr userDrawn="1"/>
        </p:nvSpPr>
        <p:spPr bwMode="auto">
          <a:xfrm>
            <a:off x="225425" y="6402388"/>
            <a:ext cx="2414588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</a:rPr>
              <a:t>建筑学</a:t>
            </a:r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550541" y="1147911"/>
            <a:ext cx="78492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建筑学专业</a:t>
            </a:r>
            <a:r>
              <a:rPr lang="en-US" altLang="zh-CN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lang="zh-CN" altLang="en-US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招生宣传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4585" y="690014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也有年轻的教师，</a:t>
            </a:r>
            <a:r>
              <a:rPr lang="zh-CN" altLang="en-US" dirty="0"/>
              <a:t>朝气蓬勃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0672"/>
            <a:ext cx="7048500" cy="376732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14585" y="1613344"/>
            <a:ext cx="68193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kern="1000" dirty="0" smtClean="0">
                <a:latin typeface="Times New Roman" panose="02020603050405020304" pitchFamily="18" charset="0"/>
              </a:rPr>
              <a:t>        学生就业方向：</a:t>
            </a:r>
            <a:r>
              <a:rPr lang="zh-CN" altLang="zh-CN" kern="1000" dirty="0" smtClean="0">
                <a:latin typeface="Times New Roman" panose="02020603050405020304" pitchFamily="18" charset="0"/>
              </a:rPr>
              <a:t>中国</a:t>
            </a:r>
            <a:r>
              <a:rPr lang="zh-CN" altLang="zh-CN" kern="1000" dirty="0">
                <a:latin typeface="Times New Roman" panose="02020603050405020304" pitchFamily="18" charset="0"/>
              </a:rPr>
              <a:t>建筑上海设计院，上海柏涛建筑设计有限公司，上海天华建筑设计有限公司，成都基准方中建筑设计公司，中铁合肥建筑市政工程设计研究院有限公司，汉嘉设计集团，安徽省建筑科学设计院，上海尤安建筑设计有限公司，合肥工业大学建筑设计院集团公司、安徽地平线建筑设计有限公司。</a:t>
            </a:r>
            <a:endParaRPr lang="zh-CN" altLang="zh-CN" sz="1400" kern="10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6344" y="749808"/>
            <a:ext cx="875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一个专业两个方向，建筑学专业除了有建筑学方向，还有绿色建筑方向</a:t>
            </a:r>
            <a:r>
              <a:rPr lang="zh-CN" altLang="en-US" dirty="0"/>
              <a:t>，适应我国“碳中和”“碳达峰”等新转型</a:t>
            </a:r>
            <a:r>
              <a:rPr lang="zh-CN" altLang="en-US" dirty="0" smtClean="0"/>
              <a:t>目标。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343" y="1631935"/>
            <a:ext cx="6205377" cy="45176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03" y="1618488"/>
            <a:ext cx="4347328" cy="454456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27724" y="996696"/>
            <a:ext cx="7366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欢迎报考合肥学院建筑学专业，我们一起前进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84" y="2045017"/>
            <a:ext cx="6096000" cy="40481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53440" y="728395"/>
            <a:ext cx="9451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当我们想起任何一种重要的文明的时候</a:t>
            </a:r>
            <a:r>
              <a:rPr lang="en-US" altLang="zh-CN" sz="2800" dirty="0">
                <a:solidFill>
                  <a:schemeClr val="bg1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,</a:t>
            </a:r>
            <a:r>
              <a:rPr lang="zh-CN" altLang="en-US" sz="2800" dirty="0">
                <a:solidFill>
                  <a:schemeClr val="bg1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我们有一种习惯</a:t>
            </a:r>
            <a:r>
              <a:rPr lang="en-US" altLang="zh-CN" sz="2800" dirty="0">
                <a:solidFill>
                  <a:schemeClr val="bg1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,</a:t>
            </a:r>
            <a:r>
              <a:rPr lang="zh-CN" altLang="en-US" sz="2800" dirty="0">
                <a:solidFill>
                  <a:schemeClr val="bg1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就是用伟大的建筑来代表它。</a:t>
            </a:r>
            <a:r>
              <a:rPr lang="en-US" altLang="zh-CN" sz="2800" dirty="0">
                <a:solidFill>
                  <a:schemeClr val="bg1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——</a:t>
            </a:r>
            <a:r>
              <a:rPr lang="zh-CN" altLang="en-US" sz="2800" dirty="0">
                <a:solidFill>
                  <a:schemeClr val="bg1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美国当代艺术史家杰克逊 </a:t>
            </a:r>
          </a:p>
        </p:txBody>
      </p:sp>
      <p:sp>
        <p:nvSpPr>
          <p:cNvPr id="3" name="矩形 2"/>
          <p:cNvSpPr/>
          <p:nvPr/>
        </p:nvSpPr>
        <p:spPr>
          <a:xfrm>
            <a:off x="2883759" y="5393174"/>
            <a:ext cx="91614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建筑学专业培养美丽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中国的的建设者，人类生活的工程师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256" y="2068830"/>
            <a:ext cx="5507736" cy="413080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97332" y="1837944"/>
            <a:ext cx="490220" cy="4155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000" dirty="0" smtClean="0"/>
              <a:t>这不是照片，是你们学长写生的地方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236" y="681617"/>
            <a:ext cx="4940020" cy="277442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048" y="0"/>
            <a:ext cx="4850452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42468" y="813816"/>
            <a:ext cx="490220" cy="3393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000" dirty="0" smtClean="0"/>
              <a:t>他们来的时候和你们一样懵懂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80212" y="804672"/>
            <a:ext cx="490220" cy="5171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000" dirty="0" smtClean="0"/>
              <a:t>这些都是他们的作品，当然做到这些并不容易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545" y="0"/>
            <a:ext cx="484727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268" y="0"/>
            <a:ext cx="484727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310" y="609061"/>
            <a:ext cx="7361381" cy="555677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92607" y="841248"/>
            <a:ext cx="1554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没有付出，</a:t>
            </a:r>
            <a:endParaRPr lang="en-US" altLang="zh-CN" dirty="0" smtClean="0"/>
          </a:p>
          <a:p>
            <a:r>
              <a:rPr lang="zh-CN" altLang="en-US" dirty="0" smtClean="0"/>
              <a:t>哪有收获</a:t>
            </a:r>
            <a:endParaRPr lang="zh-CN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62063" y="138218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校园生活丰富多彩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53" y="2562102"/>
            <a:ext cx="5501738" cy="36678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46" y="2826327"/>
            <a:ext cx="5105400" cy="3403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74" y="756389"/>
            <a:ext cx="2660072" cy="19975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46" y="749140"/>
            <a:ext cx="2673009" cy="200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33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838" y="675872"/>
            <a:ext cx="3639870" cy="52920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488" y="2678545"/>
            <a:ext cx="4540066" cy="320963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902287" y="1283104"/>
            <a:ext cx="3495386" cy="989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有比赛就会有获奖，小伙伴们加油吧！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25" y="703580"/>
            <a:ext cx="3809113" cy="52105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76"/>
          <a:stretch/>
        </p:blipFill>
        <p:spPr>
          <a:xfrm>
            <a:off x="-752" y="3636773"/>
            <a:ext cx="5875073" cy="311090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10896" y="905256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我们</a:t>
            </a:r>
            <a:r>
              <a:rPr lang="zh-CN" altLang="en-US" dirty="0" smtClean="0"/>
              <a:t>有经验丰富的教授，孜孜不倦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97536" y="1854630"/>
            <a:ext cx="5998464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spcAft>
                <a:spcPts val="0"/>
              </a:spcAft>
            </a:pPr>
            <a:r>
              <a:rPr lang="zh-CN" altLang="zh-CN" kern="100" dirty="0">
                <a:latin typeface="Times New Roman" panose="02020603050405020304" pitchFamily="18" charset="0"/>
              </a:rPr>
              <a:t>建筑学教研室现有专职教师</a:t>
            </a:r>
            <a:r>
              <a:rPr lang="en-US" altLang="zh-CN" kern="100" dirty="0">
                <a:latin typeface="Times New Roman" panose="02020603050405020304" pitchFamily="18" charset="0"/>
              </a:rPr>
              <a:t>14</a:t>
            </a:r>
            <a:r>
              <a:rPr lang="zh-CN" altLang="zh-CN" kern="100" dirty="0">
                <a:latin typeface="Times New Roman" panose="02020603050405020304" pitchFamily="18" charset="0"/>
              </a:rPr>
              <a:t>人，其中</a:t>
            </a:r>
            <a:r>
              <a:rPr lang="zh-CN" altLang="zh-CN" kern="100" dirty="0" smtClean="0">
                <a:latin typeface="Times New Roman" panose="02020603050405020304" pitchFamily="18" charset="0"/>
              </a:rPr>
              <a:t>副教授</a:t>
            </a:r>
            <a:r>
              <a:rPr lang="en-US" altLang="zh-CN" kern="100" dirty="0" smtClean="0">
                <a:latin typeface="Times New Roman" panose="02020603050405020304" pitchFamily="18" charset="0"/>
              </a:rPr>
              <a:t>7</a:t>
            </a:r>
            <a:r>
              <a:rPr lang="zh-CN" altLang="zh-CN" kern="100" dirty="0" smtClean="0">
                <a:latin typeface="Times New Roman" panose="02020603050405020304" pitchFamily="18" charset="0"/>
              </a:rPr>
              <a:t>人</a:t>
            </a:r>
            <a:r>
              <a:rPr lang="zh-CN" altLang="zh-CN" kern="100" dirty="0">
                <a:latin typeface="Times New Roman" panose="02020603050405020304" pitchFamily="18" charset="0"/>
              </a:rPr>
              <a:t>，</a:t>
            </a:r>
            <a:r>
              <a:rPr lang="zh-CN" altLang="zh-CN" kern="100" dirty="0" smtClean="0">
                <a:latin typeface="Times New Roman" panose="02020603050405020304" pitchFamily="18" charset="0"/>
              </a:rPr>
              <a:t>讲师</a:t>
            </a:r>
            <a:r>
              <a:rPr lang="en-US" altLang="zh-CN" kern="100" dirty="0" smtClean="0">
                <a:latin typeface="Times New Roman" panose="02020603050405020304" pitchFamily="18" charset="0"/>
              </a:rPr>
              <a:t>7</a:t>
            </a:r>
            <a:r>
              <a:rPr lang="zh-CN" altLang="zh-CN" kern="100" dirty="0" smtClean="0">
                <a:latin typeface="Times New Roman" panose="02020603050405020304" pitchFamily="18" charset="0"/>
              </a:rPr>
              <a:t>人</a:t>
            </a:r>
            <a:r>
              <a:rPr lang="zh-CN" altLang="zh-CN" kern="100" dirty="0">
                <a:latin typeface="Times New Roman" panose="02020603050405020304" pitchFamily="18" charset="0"/>
              </a:rPr>
              <a:t>，拥有硕士学位的比率</a:t>
            </a:r>
            <a:r>
              <a:rPr lang="en-US" altLang="zh-CN" kern="100" dirty="0">
                <a:latin typeface="Times New Roman" panose="02020603050405020304" pitchFamily="18" charset="0"/>
              </a:rPr>
              <a:t>92.8%</a:t>
            </a:r>
            <a:r>
              <a:rPr lang="zh-CN" altLang="zh-CN" kern="100" dirty="0">
                <a:latin typeface="Times New Roman" panose="02020603050405020304" pitchFamily="18" charset="0"/>
              </a:rPr>
              <a:t>，博士</a:t>
            </a:r>
            <a:r>
              <a:rPr lang="en-US" altLang="zh-CN" kern="100" dirty="0">
                <a:latin typeface="Times New Roman" panose="02020603050405020304" pitchFamily="18" charset="0"/>
              </a:rPr>
              <a:t>1</a:t>
            </a:r>
            <a:r>
              <a:rPr lang="zh-CN" altLang="en-US" kern="100" dirty="0">
                <a:latin typeface="Times New Roman" panose="02020603050405020304" pitchFamily="18" charset="0"/>
              </a:rPr>
              <a:t>人，</a:t>
            </a:r>
            <a:r>
              <a:rPr lang="zh-CN" altLang="zh-CN" kern="100" dirty="0">
                <a:latin typeface="Times New Roman" panose="02020603050405020304" pitchFamily="18" charset="0"/>
              </a:rPr>
              <a:t>在读博士</a:t>
            </a:r>
            <a:r>
              <a:rPr lang="en-US" altLang="zh-CN" kern="100" dirty="0">
                <a:latin typeface="Times New Roman" panose="02020603050405020304" pitchFamily="18" charset="0"/>
              </a:rPr>
              <a:t>2</a:t>
            </a:r>
            <a:r>
              <a:rPr lang="zh-CN" altLang="zh-CN" kern="100" dirty="0">
                <a:latin typeface="Times New Roman" panose="02020603050405020304" pitchFamily="18" charset="0"/>
              </a:rPr>
              <a:t>人。教师来自国内几大高校，其中有</a:t>
            </a:r>
            <a:r>
              <a:rPr lang="en-US" altLang="zh-CN" kern="100" dirty="0">
                <a:latin typeface="Times New Roman" panose="02020603050405020304" pitchFamily="18" charset="0"/>
              </a:rPr>
              <a:t>4</a:t>
            </a:r>
            <a:r>
              <a:rPr lang="zh-CN" altLang="zh-CN" kern="100" dirty="0">
                <a:latin typeface="Times New Roman" panose="02020603050405020304" pitchFamily="18" charset="0"/>
              </a:rPr>
              <a:t>名教师具有国外留学与学术交流经历。</a:t>
            </a:r>
            <a:endParaRPr lang="zh-CN" altLang="zh-CN" sz="1400" kern="100" dirty="0">
              <a:latin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2" t="5252" r="3738" b="19865"/>
          <a:stretch/>
        </p:blipFill>
        <p:spPr>
          <a:xfrm>
            <a:off x="6117900" y="3635001"/>
            <a:ext cx="4831542" cy="3112790"/>
          </a:xfrm>
          <a:prstGeom prst="rect">
            <a:avLst/>
          </a:prstGeom>
        </p:spPr>
      </p:pic>
      <p:pic>
        <p:nvPicPr>
          <p:cNvPr id="6" name="图片 5" descr="C:\Users\dingn\Documents\Tencent Files\752856183\Image\C2C\734B2935566E24B6ABAE985EE157EB11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2"/>
          <a:stretch/>
        </p:blipFill>
        <p:spPr bwMode="auto">
          <a:xfrm rot="5400000">
            <a:off x="5773938" y="874314"/>
            <a:ext cx="3016412" cy="2328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" r="35697"/>
          <a:stretch/>
        </p:blipFill>
        <p:spPr>
          <a:xfrm>
            <a:off x="8557225" y="530356"/>
            <a:ext cx="2392217" cy="301640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276</Words>
  <Application>Microsoft Office PowerPoint</Application>
  <PresentationFormat>宽屏</PresentationFormat>
  <Paragraphs>17</Paragraphs>
  <Slides>12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1" baseType="lpstr">
      <vt:lpstr>华文彩云</vt:lpstr>
      <vt:lpstr>华文楷体</vt:lpstr>
      <vt:lpstr>宋体</vt:lpstr>
      <vt:lpstr>微软雅黑</vt:lpstr>
      <vt:lpstr>Arial</vt:lpstr>
      <vt:lpstr>Calibri</vt:lpstr>
      <vt:lpstr>Calibri Light</vt:lpstr>
      <vt:lpstr>Times New Roman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Si Daxiong</dc:creator>
  <cp:lastModifiedBy>dingn</cp:lastModifiedBy>
  <cp:revision>27</cp:revision>
  <dcterms:created xsi:type="dcterms:W3CDTF">2019-03-29T04:47:00Z</dcterms:created>
  <dcterms:modified xsi:type="dcterms:W3CDTF">2022-04-28T06:03:49Z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4BBDEE095AFD4532A02E80EF58C77CD2</vt:lpwstr>
  </property>
  <property fmtid="{D5CDD505-2E9C-101B-9397-08002B2CF9AE}" pid="3" name="KSOProductBuildVer">
    <vt:lpwstr>2052-11.1.0.10495</vt:lpwstr>
  </property>
</Properties>
</file>