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4" r:id="rId2"/>
    <p:sldMasterId id="2147483676" r:id="rId3"/>
  </p:sldMasterIdLst>
  <p:notesMasterIdLst>
    <p:notesMasterId r:id="rId26"/>
  </p:notesMasterIdLst>
  <p:handoutMasterIdLst>
    <p:handoutMasterId r:id="rId27"/>
  </p:handoutMasterIdLst>
  <p:sldIdLst>
    <p:sldId id="3100" r:id="rId4"/>
    <p:sldId id="3192" r:id="rId5"/>
    <p:sldId id="3193" r:id="rId6"/>
    <p:sldId id="3167" r:id="rId7"/>
    <p:sldId id="3170" r:id="rId8"/>
    <p:sldId id="3173" r:id="rId9"/>
    <p:sldId id="3174" r:id="rId10"/>
    <p:sldId id="3194" r:id="rId11"/>
    <p:sldId id="3175" r:id="rId12"/>
    <p:sldId id="3178" r:id="rId13"/>
    <p:sldId id="3179" r:id="rId14"/>
    <p:sldId id="3181" r:id="rId15"/>
    <p:sldId id="3182" r:id="rId16"/>
    <p:sldId id="3183" r:id="rId17"/>
    <p:sldId id="3184" r:id="rId18"/>
    <p:sldId id="3190" r:id="rId19"/>
    <p:sldId id="3211" r:id="rId20"/>
    <p:sldId id="3189" r:id="rId21"/>
    <p:sldId id="3213" r:id="rId22"/>
    <p:sldId id="3212" r:id="rId23"/>
    <p:sldId id="3187" r:id="rId24"/>
    <p:sldId id="3155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E0000"/>
    <a:srgbClr val="FFFFFF"/>
    <a:srgbClr val="FF6600"/>
    <a:srgbClr val="F5F5F5"/>
    <a:srgbClr val="EEEEEE"/>
    <a:srgbClr val="00B050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87065" autoAdjust="0"/>
  </p:normalViewPr>
  <p:slideViewPr>
    <p:cSldViewPr>
      <p:cViewPr varScale="1">
        <p:scale>
          <a:sx n="100" d="100"/>
          <a:sy n="100" d="100"/>
        </p:scale>
        <p:origin x="-19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notesViewPr>
    <p:cSldViewPr>
      <p:cViewPr varScale="1">
        <p:scale>
          <a:sx n="36" d="100"/>
          <a:sy n="36" d="100"/>
        </p:scale>
        <p:origin x="-2261" y="-77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384B509-26FF-47DF-A921-2D7B45C960F5}" type="datetimeFigureOut">
              <a:rPr lang="zh-CN" altLang="en-US"/>
              <a:pPr>
                <a:defRPr/>
              </a:pPr>
              <a:t>2017-3-3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BD572CC-8D7E-48C9-B1EB-A631B8E526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006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7308" tIns="53654" rIns="107308" bIns="53654" numCol="1" anchor="t" anchorCtr="0" compatLnSpc="1"/>
          <a:lstStyle>
            <a:lvl1pPr algn="l" defTabSz="1072515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7308" tIns="53654" rIns="107308" bIns="53654" numCol="1" anchor="t" anchorCtr="0" compatLnSpc="1"/>
          <a:lstStyle>
            <a:lvl1pPr algn="r" defTabSz="1072515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9338"/>
            <a:ext cx="5681663" cy="4605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7308" tIns="53654" rIns="107308" bIns="53654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7308" tIns="53654" rIns="107308" bIns="53654" numCol="1" anchor="b" anchorCtr="0" compatLnSpc="1"/>
          <a:lstStyle>
            <a:lvl1pPr algn="l" defTabSz="1072515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7308" tIns="53654" rIns="107308" bIns="53654" numCol="1" anchor="b" anchorCtr="0" compatLnSpc="1"/>
          <a:lstStyle>
            <a:lvl1pPr algn="r" defTabSz="1072515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52C1853-0E90-4791-AA3E-FEC61B276CB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220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>
            <a:solidFill>
              <a:srgbClr val="000000"/>
            </a:solidFill>
          </a:ln>
        </p:spPr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 anchor="t"/>
          <a:lstStyle/>
          <a:p>
            <a:pPr>
              <a:spcBef>
                <a:spcPct val="0"/>
              </a:spcBef>
              <a:defRPr/>
            </a:pPr>
            <a:r>
              <a:rPr lang="zh-CN" altLang="en-US" smtClean="0">
                <a:latin typeface="Arial" panose="020B0604020202020204" pitchFamily="34" charset="0"/>
              </a:rPr>
              <a:t>红十字起源于一个人，亨利。杜南。，他是红十字会的创始人。 </a:t>
            </a:r>
            <a:r>
              <a:rPr lang="en-US" altLang="zh-CN" b="1" smtClean="0">
                <a:solidFill>
                  <a:srgbClr val="00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1859</a:t>
            </a:r>
            <a:r>
              <a:rPr lang="zh-CN" altLang="en-US" b="1" smtClean="0">
                <a:solidFill>
                  <a:srgbClr val="00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b="1" smtClean="0">
                <a:solidFill>
                  <a:srgbClr val="00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b="1" smtClean="0">
                <a:solidFill>
                  <a:srgbClr val="00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b="1" smtClean="0">
                <a:solidFill>
                  <a:srgbClr val="00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24</a:t>
            </a:r>
            <a:r>
              <a:rPr lang="zh-CN" altLang="en-US" b="1" smtClean="0">
                <a:solidFill>
                  <a:srgbClr val="00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日，瑞士日内瓦的一个年轻商人</a:t>
            </a:r>
            <a:r>
              <a:rPr lang="zh-CN" altLang="en-US" b="1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亨利</a:t>
            </a:r>
            <a:r>
              <a:rPr lang="en-US" altLang="zh-CN" b="1" smtClean="0">
                <a:solidFill>
                  <a:srgbClr val="CC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·</a:t>
            </a:r>
            <a:r>
              <a:rPr lang="zh-CN" altLang="en-US" b="1" smtClean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杜南</a:t>
            </a:r>
            <a:r>
              <a:rPr lang="zh-CN" altLang="en-US" b="1" smtClean="0">
                <a:solidFill>
                  <a:srgbClr val="00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路过此地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意大利的北部，有一个村庄叫索尔弗利诺。 奥地利陆军与法国</a:t>
            </a:r>
            <a:r>
              <a:rPr lang="en-US" altLang="zh-CN" smtClean="0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撒丁联军在此村庄发生激战。因缺乏医疗救护，士兵伤亡惨重，约有</a:t>
            </a:r>
            <a:r>
              <a:rPr lang="en-US" altLang="zh-CN" sz="1400" b="1" smtClean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万多名受伤或垂死之人被遗弃在战场</a:t>
            </a:r>
            <a:r>
              <a:rPr lang="zh-CN" altLang="en-US" smtClean="0">
                <a:latin typeface="Arial" panose="020B0604020202020204" pitchFamily="34" charset="0"/>
              </a:rPr>
              <a:t>。他</a:t>
            </a:r>
            <a:r>
              <a:rPr lang="zh-CN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组织村民进行力所能及的救护，</a:t>
            </a:r>
            <a:r>
              <a:rPr lang="zh-CN" altLang="en-US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照顾和对待受伤、垂死和已死去的敌方士兵象照顾己方的士兵一样，一视同仁</a:t>
            </a:r>
            <a:r>
              <a:rPr lang="zh-CN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，</a:t>
            </a:r>
            <a:r>
              <a:rPr lang="en-US" altLang="zh-CN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zh-CN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年之后他写了一本书，索尔福利诺回忆录，和几个有</a:t>
            </a:r>
            <a:r>
              <a:rPr lang="zh-CN" altLang="en-US" smtClean="0">
                <a:latin typeface="Arial" panose="020B0604020202020204" pitchFamily="34" charset="0"/>
              </a:rPr>
              <a:t>共同的信仰人在一起，诞生了一个伟大的组织</a:t>
            </a:r>
            <a:r>
              <a:rPr lang="en-US" altLang="zh-CN" smtClean="0">
                <a:latin typeface="Arial" panose="020B0604020202020204" pitchFamily="34" charset="0"/>
              </a:rPr>
              <a:t>---</a:t>
            </a:r>
            <a:r>
              <a:rPr lang="zh-CN" altLang="en-US" smtClean="0">
                <a:latin typeface="Arial" panose="020B0604020202020204" pitchFamily="34" charset="0"/>
              </a:rPr>
              <a:t>伤病救护委员会，</a:t>
            </a:r>
            <a:r>
              <a:rPr lang="en-US" altLang="zh-CN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1875</a:t>
            </a:r>
            <a:r>
              <a:rPr lang="zh-CN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年改为红十字国际委员会。</a:t>
            </a:r>
            <a:r>
              <a:rPr lang="en-US" altLang="zh-CN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1864</a:t>
            </a:r>
            <a:r>
              <a:rPr lang="zh-CN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年在日内瓦外交会议上确定成立了国际红十字会</a:t>
            </a:r>
          </a:p>
        </p:txBody>
      </p:sp>
    </p:spTree>
    <p:extLst>
      <p:ext uri="{BB962C8B-B14F-4D97-AF65-F5344CB8AC3E}">
        <p14:creationId xmlns:p14="http://schemas.microsoft.com/office/powerpoint/2010/main" xmlns="" val="1423184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 lIns="99048" tIns="49524" rIns="99048" bIns="49524"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为什么要开放气道呢？大家看左边这张图，有没有发现他的气道是鼻塞的，这样情况下，能不能吹进去气体呢？不能！我们要借助一定手法打开气道，这个手法就是仰头举颏法。左手掌跟部放在前额，右手上提下颌。</a:t>
            </a:r>
          </a:p>
        </p:txBody>
      </p:sp>
    </p:spTree>
    <p:extLst>
      <p:ext uri="{BB962C8B-B14F-4D97-AF65-F5344CB8AC3E}">
        <p14:creationId xmlns:p14="http://schemas.microsoft.com/office/powerpoint/2010/main" xmlns="" val="2574308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 lIns="99048" tIns="49524" rIns="99048" bIns="49524"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吹气时，把患者嘴巴抱牢，眼睛余光看胸廓起伏超过</a:t>
            </a:r>
            <a:r>
              <a:rPr lang="en-US" altLang="zh-CN" smtClean="0">
                <a:latin typeface="Arial" panose="020B0604020202020204" pitchFamily="34" charset="0"/>
              </a:rPr>
              <a:t>1</a:t>
            </a:r>
            <a:r>
              <a:rPr lang="zh-CN" altLang="en-US" smtClean="0">
                <a:latin typeface="Arial" panose="020B0604020202020204" pitchFamily="34" charset="0"/>
              </a:rPr>
              <a:t>秒，这样才能保证吹气量</a:t>
            </a:r>
            <a:r>
              <a:rPr lang="en-US" altLang="zh-CN" smtClean="0">
                <a:latin typeface="Arial" panose="020B0604020202020204" pitchFamily="34" charset="0"/>
              </a:rPr>
              <a:t>500-600ml</a:t>
            </a:r>
            <a:r>
              <a:rPr lang="zh-CN" altLang="en-US" smtClean="0">
                <a:latin typeface="Arial" panose="020B0604020202020204" pitchFamily="34" charset="0"/>
              </a:rPr>
              <a:t>，吹气是有效的。</a:t>
            </a:r>
          </a:p>
        </p:txBody>
      </p:sp>
    </p:spTree>
    <p:extLst>
      <p:ext uri="{BB962C8B-B14F-4D97-AF65-F5344CB8AC3E}">
        <p14:creationId xmlns:p14="http://schemas.microsoft.com/office/powerpoint/2010/main" xmlns="" val="41733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 lIns="99048" tIns="49524" rIns="99048" bIns="49524"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在操作的时候，大家一定要记住</a:t>
            </a:r>
            <a:r>
              <a:rPr lang="en-US" altLang="zh-CN" smtClean="0">
                <a:latin typeface="Arial" panose="020B0604020202020204" pitchFamily="34" charset="0"/>
              </a:rPr>
              <a:t>1</a:t>
            </a:r>
            <a:r>
              <a:rPr lang="zh-CN" altLang="en-US" smtClean="0">
                <a:latin typeface="Arial" panose="020B0604020202020204" pitchFamily="34" charset="0"/>
              </a:rPr>
              <a:t>、快速、用力按压；</a:t>
            </a:r>
            <a:r>
              <a:rPr lang="en-US" altLang="zh-CN" smtClean="0">
                <a:latin typeface="Arial" panose="020B0604020202020204" pitchFamily="34" charset="0"/>
              </a:rPr>
              <a:t>2</a:t>
            </a:r>
            <a:r>
              <a:rPr lang="zh-CN" altLang="en-US" smtClean="0">
                <a:latin typeface="Arial" panose="020B0604020202020204" pitchFamily="34" charset="0"/>
              </a:rPr>
              <a:t>、胸廓完全回弹；</a:t>
            </a:r>
            <a:r>
              <a:rPr lang="en-US" altLang="zh-CN" smtClean="0">
                <a:latin typeface="Arial" panose="020B0604020202020204" pitchFamily="34" charset="0"/>
              </a:rPr>
              <a:t>3</a:t>
            </a:r>
            <a:r>
              <a:rPr lang="zh-CN" altLang="en-US" smtClean="0">
                <a:latin typeface="Arial" panose="020B0604020202020204" pitchFamily="34" charset="0"/>
              </a:rPr>
              <a:t>、如有施救者接替，</a:t>
            </a:r>
            <a:r>
              <a:rPr lang="en-US" altLang="zh-CN" smtClean="0">
                <a:latin typeface="Arial" panose="020B0604020202020204" pitchFamily="34" charset="0"/>
              </a:rPr>
              <a:t>2</a:t>
            </a:r>
            <a:r>
              <a:rPr lang="zh-CN" altLang="en-US" smtClean="0">
                <a:latin typeface="Arial" panose="020B0604020202020204" pitchFamily="34" charset="0"/>
              </a:rPr>
              <a:t>分钟后在</a:t>
            </a:r>
            <a:r>
              <a:rPr lang="en-US" altLang="zh-CN" smtClean="0">
                <a:latin typeface="Arial" panose="020B0604020202020204" pitchFamily="34" charset="0"/>
              </a:rPr>
              <a:t>10</a:t>
            </a:r>
            <a:r>
              <a:rPr lang="zh-CN" altLang="en-US" smtClean="0">
                <a:latin typeface="Arial" panose="020B0604020202020204" pitchFamily="34" charset="0"/>
              </a:rPr>
              <a:t>秒内完成轮换</a:t>
            </a:r>
          </a:p>
        </p:txBody>
      </p:sp>
    </p:spTree>
    <p:extLst>
      <p:ext uri="{BB962C8B-B14F-4D97-AF65-F5344CB8AC3E}">
        <p14:creationId xmlns:p14="http://schemas.microsoft.com/office/powerpoint/2010/main" xmlns="" val="1071689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3" name="灯片编号占位符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48" tIns="49524" rIns="99048" bIns="49524" anchor="b"/>
          <a:lstStyle/>
          <a:p>
            <a:pPr algn="r" defTabSz="990600"/>
            <a:fld id="{A35EC4DF-75E7-4791-ACCE-2C0F62D3B00B}" type="slidenum">
              <a:rPr lang="en-US" altLang="zh-CN" sz="1300" b="0">
                <a:solidFill>
                  <a:schemeClr val="tx1"/>
                </a:solidFill>
                <a:latin typeface="Arial" panose="020B0604020202020204" pitchFamily="34" charset="0"/>
              </a:rPr>
              <a:pPr algn="r" defTabSz="990600"/>
              <a:t>4</a:t>
            </a:fld>
            <a:endParaRPr lang="en-US" altLang="zh-CN" sz="13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3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3011" name="灯片编号占位符 3"/>
          <p:cNvSpPr txBox="1">
            <a:spLocks noGrp="1"/>
          </p:cNvSpPr>
          <p:nvPr/>
        </p:nvSpPr>
        <p:spPr bwMode="auto">
          <a:xfrm>
            <a:off x="4019550" y="9721850"/>
            <a:ext cx="3078163" cy="509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308" tIns="53654" rIns="107308" bIns="53654" anchor="b"/>
          <a:lstStyle/>
          <a:p>
            <a:pPr algn="r" defTabSz="1073150"/>
            <a:fld id="{05B0DD56-1E6A-40F8-B246-D0011EA2E806}" type="slidenum"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pPr algn="r" defTabSz="1073150"/>
              <a:t>5</a:t>
            </a:fld>
            <a:endParaRPr lang="en-US" altLang="zh-CN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55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18100" cy="3838575"/>
          </a:xfrm>
          <a:ln>
            <a:solidFill>
              <a:srgbClr val="000000"/>
            </a:solidFill>
          </a:ln>
        </p:spPr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8025" y="4859338"/>
            <a:ext cx="5680075" cy="4605337"/>
          </a:xfrm>
          <a:noFill/>
        </p:spPr>
        <p:txBody>
          <a:bodyPr lIns="99048" tIns="49524" rIns="99048" bIns="49524"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如果</a:t>
            </a:r>
            <a:r>
              <a:rPr lang="en-US" altLang="zh-CN" smtClean="0">
                <a:latin typeface="Arial" panose="020B0604020202020204" pitchFamily="34" charset="0"/>
              </a:rPr>
              <a:t>1</a:t>
            </a:r>
            <a:r>
              <a:rPr lang="zh-CN" altLang="en-US" smtClean="0">
                <a:latin typeface="Arial" panose="020B0604020202020204" pitchFamily="34" charset="0"/>
              </a:rPr>
              <a:t>分钟开始实施心肺复苏，成活率</a:t>
            </a:r>
            <a:r>
              <a:rPr lang="en-US" altLang="zh-CN" smtClean="0">
                <a:latin typeface="Arial" panose="020B0604020202020204" pitchFamily="34" charset="0"/>
              </a:rPr>
              <a:t>90%</a:t>
            </a:r>
            <a:r>
              <a:rPr lang="zh-CN" altLang="en-US" smtClean="0">
                <a:latin typeface="Arial" panose="020B0604020202020204" pitchFamily="34" charset="0"/>
              </a:rPr>
              <a:t>以上，</a:t>
            </a:r>
            <a:r>
              <a:rPr lang="en-US" altLang="zh-CN" smtClean="0">
                <a:latin typeface="Arial" panose="020B0604020202020204" pitchFamily="34" charset="0"/>
              </a:rPr>
              <a:t>4</a:t>
            </a:r>
            <a:r>
              <a:rPr lang="zh-CN" altLang="en-US" smtClean="0">
                <a:latin typeface="Arial" panose="020B0604020202020204" pitchFamily="34" charset="0"/>
              </a:rPr>
              <a:t>分钟</a:t>
            </a:r>
            <a:r>
              <a:rPr lang="en-US" altLang="zh-CN" smtClean="0">
                <a:latin typeface="Arial" panose="020B0604020202020204" pitchFamily="34" charset="0"/>
              </a:rPr>
              <a:t>60%</a:t>
            </a:r>
            <a:r>
              <a:rPr lang="zh-CN" altLang="en-US" smtClean="0">
                <a:latin typeface="Arial" panose="020B0604020202020204" pitchFamily="34" charset="0"/>
              </a:rPr>
              <a:t>，超过</a:t>
            </a:r>
            <a:r>
              <a:rPr lang="en-US" altLang="zh-CN" smtClean="0">
                <a:latin typeface="Arial" panose="020B0604020202020204" pitchFamily="34" charset="0"/>
              </a:rPr>
              <a:t>10</a:t>
            </a:r>
            <a:r>
              <a:rPr lang="zh-CN" altLang="en-US" smtClean="0">
                <a:latin typeface="Arial" panose="020B0604020202020204" pitchFamily="34" charset="0"/>
              </a:rPr>
              <a:t>分钟成活率</a:t>
            </a:r>
            <a:r>
              <a:rPr lang="en-US" altLang="zh-CN" smtClean="0">
                <a:latin typeface="Arial" panose="020B0604020202020204" pitchFamily="34" charset="0"/>
              </a:rPr>
              <a:t>0</a:t>
            </a:r>
            <a:r>
              <a:rPr lang="zh-CN" altLang="en-US" smtClean="0">
                <a:latin typeface="Arial" panose="020B0604020202020204" pitchFamily="34" charset="0"/>
              </a:rPr>
              <a:t>，心肺复苏越早成功率越高，所以救命的黄金时间在</a:t>
            </a:r>
            <a:r>
              <a:rPr lang="en-US" altLang="zh-CN" smtClean="0">
                <a:latin typeface="Arial" panose="020B0604020202020204" pitchFamily="34" charset="0"/>
              </a:rPr>
              <a:t>4-6</a:t>
            </a:r>
            <a:r>
              <a:rPr lang="zh-CN" altLang="en-US" smtClean="0">
                <a:latin typeface="Arial" panose="020B0604020202020204" pitchFamily="34" charset="0"/>
              </a:rPr>
              <a:t>分钟内</a:t>
            </a:r>
            <a:r>
              <a:rPr lang="en-US" altLang="zh-CN" smtClean="0">
                <a:latin typeface="Arial" panose="020B0604020202020204" pitchFamily="34" charset="0"/>
              </a:rPr>
              <a:t>,,</a:t>
            </a:r>
            <a:r>
              <a:rPr lang="zh-CN" altLang="en-US" smtClean="0">
                <a:latin typeface="Arial" panose="020B0604020202020204" pitchFamily="34" charset="0"/>
              </a:rPr>
              <a:t>有效按压，可使存活率下降减至</a:t>
            </a:r>
            <a:r>
              <a:rPr lang="en-US" altLang="zh-CN" smtClean="0">
                <a:latin typeface="Arial" panose="020B0604020202020204" pitchFamily="34" charset="0"/>
              </a:rPr>
              <a:t>3-4%</a:t>
            </a:r>
          </a:p>
        </p:txBody>
      </p:sp>
    </p:spTree>
    <p:extLst>
      <p:ext uri="{BB962C8B-B14F-4D97-AF65-F5344CB8AC3E}">
        <p14:creationId xmlns:p14="http://schemas.microsoft.com/office/powerpoint/2010/main" xmlns="" val="191216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 lIns="99048" tIns="49524" rIns="99048" bIns="49524"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雷雨电视剧，四凤在暴风雨中跑出去触电，她的哥哥去拉她，结果双双触电身亡。所以救人之前要先评估环境是否安全，，并且请周围的人为我作证。</a:t>
            </a:r>
          </a:p>
        </p:txBody>
      </p:sp>
    </p:spTree>
    <p:extLst>
      <p:ext uri="{BB962C8B-B14F-4D97-AF65-F5344CB8AC3E}">
        <p14:creationId xmlns:p14="http://schemas.microsoft.com/office/powerpoint/2010/main" xmlns="" val="435974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 lIns="99048" tIns="49524" rIns="99048" bIns="49524"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判断意识要轻拍患者的肩膀，大喊：喂，你怎么了？看患者有没有反应。记住四个字：轻拍重喊。</a:t>
            </a:r>
          </a:p>
        </p:txBody>
      </p:sp>
    </p:spTree>
    <p:extLst>
      <p:ext uri="{BB962C8B-B14F-4D97-AF65-F5344CB8AC3E}">
        <p14:creationId xmlns:p14="http://schemas.microsoft.com/office/powerpoint/2010/main" xmlns="" val="3139148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 lIns="99048" tIns="49524" rIns="99048" bIns="49524"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如果患者是趴着的，需要翻转体位，跪在患者一侧，将患者远侧腿搭在近侧腿上，左手托住患者头颈部，右手伸到远侧腋下，将患者头颈肩躯干整体翻转。</a:t>
            </a:r>
          </a:p>
        </p:txBody>
      </p:sp>
    </p:spTree>
    <p:extLst>
      <p:ext uri="{BB962C8B-B14F-4D97-AF65-F5344CB8AC3E}">
        <p14:creationId xmlns:p14="http://schemas.microsoft.com/office/powerpoint/2010/main" xmlns="" val="171778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 lIns="99048" tIns="49524" rIns="99048" bIns="49524"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将患者仰卧于硬的平面之后，马上判断呼吸，方法：眼睛看患者胸腹部有无起伏，时间</a:t>
            </a:r>
            <a:r>
              <a:rPr lang="en-US" altLang="zh-CN" smtClean="0">
                <a:latin typeface="Arial" panose="020B0604020202020204" pitchFamily="34" charset="0"/>
              </a:rPr>
              <a:t>5-10</a:t>
            </a:r>
            <a:r>
              <a:rPr lang="zh-CN" altLang="en-US" smtClean="0">
                <a:latin typeface="Arial" panose="020B0604020202020204" pitchFamily="34" charset="0"/>
              </a:rPr>
              <a:t>秒，可以这样数数</a:t>
            </a:r>
            <a:r>
              <a:rPr lang="en-US" altLang="zh-CN" smtClean="0">
                <a:latin typeface="Arial" panose="020B0604020202020204" pitchFamily="34" charset="0"/>
              </a:rPr>
              <a:t>1001----1010</a:t>
            </a:r>
          </a:p>
        </p:txBody>
      </p:sp>
    </p:spTree>
    <p:extLst>
      <p:ext uri="{BB962C8B-B14F-4D97-AF65-F5344CB8AC3E}">
        <p14:creationId xmlns:p14="http://schemas.microsoft.com/office/powerpoint/2010/main" xmlns="" val="1976073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 lIns="99048" tIns="49524" rIns="99048" bIns="49524"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高质量胸外按压要点： </a:t>
            </a:r>
          </a:p>
        </p:txBody>
      </p:sp>
    </p:spTree>
    <p:extLst>
      <p:ext uri="{BB962C8B-B14F-4D97-AF65-F5344CB8AC3E}">
        <p14:creationId xmlns:p14="http://schemas.microsoft.com/office/powerpoint/2010/main" xmlns="" val="2611115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zh-CN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58B7-89A3-4C56-9189-EC3B190469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C332-6B60-4440-AE1C-A771F23F18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0FE2-0F81-4FE0-B01E-BC3425D2A8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D003-0416-4080-89BB-BD3BCD4D84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CBD0-6686-476C-A755-11ECAD0B03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643F-0D12-4EF7-8B51-E4DB427E98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9C5A-2516-48FE-93E1-22BA794F30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7736-3356-4F4B-A095-D0024238DC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FB1E-A553-4107-9B8B-938A1E6610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CF63-A2DF-45AD-A094-4CE5116D7C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F2F2-0FF9-4EB9-91D8-4AEE31A48C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8216900" y="5562600"/>
            <a:ext cx="917575" cy="757238"/>
            <a:chOff x="0" y="0"/>
            <a:chExt cx="578" cy="477"/>
          </a:xfrm>
        </p:grpSpPr>
        <p:sp>
          <p:nvSpPr>
            <p:cNvPr id="2" name="Rectangle 108"/>
            <p:cNvSpPr>
              <a:spLocks noChangeArrowheads="1"/>
            </p:cNvSpPr>
            <p:nvPr/>
          </p:nvSpPr>
          <p:spPr bwMode="auto">
            <a:xfrm>
              <a:off x="138" y="325"/>
              <a:ext cx="152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r">
                <a:defRPr/>
              </a:pPr>
              <a:endPara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Rectangle 109"/>
            <p:cNvSpPr>
              <a:spLocks noChangeArrowheads="1"/>
            </p:cNvSpPr>
            <p:nvPr/>
          </p:nvSpPr>
          <p:spPr bwMode="auto">
            <a:xfrm>
              <a:off x="0" y="0"/>
              <a:ext cx="152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r">
                <a:defRPr/>
              </a:pPr>
              <a:endPara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1" name="Rectangle 110"/>
            <p:cNvSpPr>
              <a:spLocks noChangeArrowheads="1"/>
            </p:cNvSpPr>
            <p:nvPr/>
          </p:nvSpPr>
          <p:spPr bwMode="auto">
            <a:xfrm>
              <a:off x="426" y="0"/>
              <a:ext cx="152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r">
                <a:defRPr/>
              </a:pPr>
              <a:endPara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7" name="Line 135"/>
          <p:cNvSpPr>
            <a:spLocks noChangeShapeType="1"/>
          </p:cNvSpPr>
          <p:nvPr/>
        </p:nvSpPr>
        <p:spPr bwMode="auto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</p:spPr>
        <p:txBody>
          <a:bodyPr/>
          <a:lstStyle/>
          <a:p>
            <a:pPr algn="r">
              <a:defRPr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Line 135"/>
          <p:cNvSpPr>
            <a:spLocks noChangeShapeType="1"/>
          </p:cNvSpPr>
          <p:nvPr userDrawn="1"/>
        </p:nvSpPr>
        <p:spPr bwMode="auto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</p:spPr>
        <p:txBody>
          <a:bodyPr/>
          <a:lstStyle/>
          <a:p>
            <a:pPr algn="r">
              <a:defRPr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17"/>
          <a:srcRect l="33939" t="25374" r="19273" b="12019"/>
          <a:stretch>
            <a:fillRect/>
          </a:stretch>
        </p:blipFill>
        <p:spPr bwMode="auto">
          <a:xfrm>
            <a:off x="-107950" y="0"/>
            <a:ext cx="92519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图片 9"/>
          <p:cNvPicPr>
            <a:picLocks noChangeAspect="1"/>
          </p:cNvPicPr>
          <p:nvPr userDrawn="1"/>
        </p:nvPicPr>
        <p:blipFill>
          <a:blip r:embed="rId18"/>
          <a:srcRect r="72543"/>
          <a:stretch>
            <a:fillRect/>
          </a:stretch>
        </p:blipFill>
        <p:spPr bwMode="auto">
          <a:xfrm>
            <a:off x="8316913" y="188913"/>
            <a:ext cx="62388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2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>
            <a:off x="8216900" y="5562600"/>
            <a:ext cx="917575" cy="757238"/>
            <a:chOff x="0" y="0"/>
            <a:chExt cx="578" cy="477"/>
          </a:xfrm>
        </p:grpSpPr>
        <p:sp>
          <p:nvSpPr>
            <p:cNvPr id="2054" name="Rectangle 108"/>
            <p:cNvSpPr>
              <a:spLocks noChangeArrowheads="1"/>
            </p:cNvSpPr>
            <p:nvPr/>
          </p:nvSpPr>
          <p:spPr bwMode="auto">
            <a:xfrm>
              <a:off x="138" y="325"/>
              <a:ext cx="152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r">
                <a:defRPr/>
              </a:pPr>
              <a:endPara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5" name="Rectangle 109"/>
            <p:cNvSpPr>
              <a:spLocks noChangeArrowheads="1"/>
            </p:cNvSpPr>
            <p:nvPr/>
          </p:nvSpPr>
          <p:spPr bwMode="auto">
            <a:xfrm>
              <a:off x="0" y="0"/>
              <a:ext cx="152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r">
                <a:defRPr/>
              </a:pPr>
              <a:endPara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6" name="Rectangle 110"/>
            <p:cNvSpPr>
              <a:spLocks noChangeArrowheads="1"/>
            </p:cNvSpPr>
            <p:nvPr/>
          </p:nvSpPr>
          <p:spPr bwMode="auto">
            <a:xfrm>
              <a:off x="426" y="0"/>
              <a:ext cx="152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r">
                <a:defRPr/>
              </a:pPr>
              <a:endPara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51" name="Line 135"/>
          <p:cNvSpPr>
            <a:spLocks noChangeShapeType="1"/>
          </p:cNvSpPr>
          <p:nvPr/>
        </p:nvSpPr>
        <p:spPr bwMode="auto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</p:spPr>
        <p:txBody>
          <a:bodyPr/>
          <a:lstStyle/>
          <a:p>
            <a:pPr algn="r">
              <a:defRPr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Line 135"/>
          <p:cNvSpPr>
            <a:spLocks noChangeShapeType="1"/>
          </p:cNvSpPr>
          <p:nvPr userDrawn="1"/>
        </p:nvSpPr>
        <p:spPr bwMode="auto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</p:spPr>
        <p:txBody>
          <a:bodyPr/>
          <a:lstStyle/>
          <a:p>
            <a:pPr algn="r">
              <a:defRPr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8" name="灯片编号占位符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83721AB-25BD-40D7-B659-90E7308D47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2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5" name="Group 2"/>
          <p:cNvGrpSpPr/>
          <p:nvPr/>
        </p:nvGrpSpPr>
        <p:grpSpPr bwMode="auto">
          <a:xfrm>
            <a:off x="8216900" y="5562600"/>
            <a:ext cx="917575" cy="757238"/>
            <a:chOff x="0" y="0"/>
            <a:chExt cx="578" cy="477"/>
          </a:xfrm>
        </p:grpSpPr>
        <p:sp>
          <p:nvSpPr>
            <p:cNvPr id="2" name="Rectangle 108"/>
            <p:cNvSpPr>
              <a:spLocks noChangeArrowheads="1"/>
            </p:cNvSpPr>
            <p:nvPr/>
          </p:nvSpPr>
          <p:spPr bwMode="auto">
            <a:xfrm>
              <a:off x="138" y="325"/>
              <a:ext cx="152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r">
                <a:defRPr/>
              </a:pPr>
              <a:endPara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80" name="Rectangle 109"/>
            <p:cNvSpPr>
              <a:spLocks noChangeArrowheads="1"/>
            </p:cNvSpPr>
            <p:nvPr/>
          </p:nvSpPr>
          <p:spPr bwMode="auto">
            <a:xfrm>
              <a:off x="0" y="0"/>
              <a:ext cx="152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r">
                <a:defRPr/>
              </a:pPr>
              <a:endPara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81" name="Rectangle 110"/>
            <p:cNvSpPr>
              <a:spLocks noChangeArrowheads="1"/>
            </p:cNvSpPr>
            <p:nvPr/>
          </p:nvSpPr>
          <p:spPr bwMode="auto">
            <a:xfrm>
              <a:off x="426" y="0"/>
              <a:ext cx="152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r">
                <a:defRPr/>
              </a:pPr>
              <a:endPara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5" name="Line 135"/>
          <p:cNvSpPr>
            <a:spLocks noChangeShapeType="1"/>
          </p:cNvSpPr>
          <p:nvPr/>
        </p:nvSpPr>
        <p:spPr bwMode="auto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</p:spPr>
        <p:txBody>
          <a:bodyPr/>
          <a:lstStyle/>
          <a:p>
            <a:pPr algn="r">
              <a:defRPr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Line 135"/>
          <p:cNvSpPr>
            <a:spLocks noChangeShapeType="1"/>
          </p:cNvSpPr>
          <p:nvPr/>
        </p:nvSpPr>
        <p:spPr bwMode="auto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</p:spPr>
        <p:txBody>
          <a:bodyPr/>
          <a:lstStyle/>
          <a:p>
            <a:pPr algn="r">
              <a:defRPr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15875" y="0"/>
          <a:ext cx="9118600" cy="6858000"/>
        </p:xfrm>
        <a:graphic>
          <a:graphicData uri="http://schemas.openxmlformats.org/presentationml/2006/ole">
            <p:oleObj spid="_x0000_s1029" r:id="rId4" imgW="4563112" imgH="2971429" progId="">
              <p:embed/>
            </p:oleObj>
          </a:graphicData>
        </a:graphic>
      </p:graphicFrame>
      <p:sp>
        <p:nvSpPr>
          <p:cNvPr id="3078" name="TextBox 11"/>
          <p:cNvSpPr txBox="1">
            <a:spLocks noChangeArrowheads="1"/>
          </p:cNvSpPr>
          <p:nvPr userDrawn="1"/>
        </p:nvSpPr>
        <p:spPr bwMode="auto">
          <a:xfrm>
            <a:off x="642938" y="0"/>
            <a:ext cx="1585912" cy="6813550"/>
          </a:xfrm>
          <a:prstGeom prst="rect">
            <a:avLst/>
          </a:prstGeom>
          <a:solidFill>
            <a:srgbClr val="00B050">
              <a:alpha val="74901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48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突发事件应急救护</a:t>
            </a:r>
            <a:endParaRPr lang="en-US" altLang="zh-CN" sz="4800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165000"/>
              </a:lnSpc>
              <a:defRPr/>
            </a:pPr>
            <a:endParaRPr lang="zh-CN" altLang="en-US" sz="3200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2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g1b18.mail.126.com/js3/read/readdata.jsp?sid=HCCgOVRRTfMnSsKheqRRlWNdqRWPVbQR&amp;mid=23:1tbiFxKleElrch497gAAsF&amp;part=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3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8.png"/><Relationship Id="rId4" Type="http://schemas.microsoft.com/office/2007/relationships/media" Target="../media/media1.wm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4363403" y="4325938"/>
            <a:ext cx="187166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8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4818" name="标题 1"/>
          <p:cNvSpPr txBox="1"/>
          <p:nvPr/>
        </p:nvSpPr>
        <p:spPr bwMode="auto">
          <a:xfrm>
            <a:off x="539750" y="1125538"/>
            <a:ext cx="8064500" cy="9350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红十字运动知识和现场心肺复苏</a:t>
            </a:r>
          </a:p>
        </p:txBody>
      </p:sp>
      <p:pic>
        <p:nvPicPr>
          <p:cNvPr id="2" name="图片 1" descr="现场急救问与答 最终版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80" y="2286635"/>
            <a:ext cx="3940175" cy="39401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 bwMode="auto">
          <a:xfrm>
            <a:off x="1518920" y="2773680"/>
            <a:ext cx="5903913" cy="792163"/>
            <a:chOff x="1020" y="1253"/>
            <a:chExt cx="3719" cy="499"/>
          </a:xfrm>
        </p:grpSpPr>
        <p:grpSp>
          <p:nvGrpSpPr>
            <p:cNvPr id="5" name="Group 5"/>
            <p:cNvGrpSpPr/>
            <p:nvPr/>
          </p:nvGrpSpPr>
          <p:grpSpPr bwMode="auto">
            <a:xfrm>
              <a:off x="1020" y="1253"/>
              <a:ext cx="3719" cy="499"/>
              <a:chOff x="0" y="0"/>
              <a:chExt cx="3719" cy="499"/>
            </a:xfrm>
          </p:grpSpPr>
          <p:sp>
            <p:nvSpPr>
              <p:cNvPr id="6" name="Rectangle 6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4" y="45"/>
                <a:ext cx="453" cy="4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  <a:effectLst>
                <a:outerShdw dist="38100" dir="2700000" algn="ctr" rotWithShape="0">
                  <a:srgbClr val="000000">
                    <a:alpha val="25000"/>
                  </a:srgbClr>
                </a:outerShdw>
              </a:effectLst>
            </p:spPr>
            <p:txBody>
              <a:bodyPr wrap="none" lIns="90170" tIns="46990" rIns="90170" bIns="46990" anchor="ctr"/>
              <a:lstStyle/>
              <a:p>
                <a:pPr>
                  <a:defRPr/>
                </a:pPr>
                <a:endParaRPr lang="zh-CN" altLang="en-US" sz="1800" b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134" y="45"/>
                <a:ext cx="221" cy="4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600">
                    <a:solidFill>
                      <a:schemeClr val="bg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19" cy="4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anchor="ctr"/>
              <a:lstStyle/>
              <a:p>
                <a:endParaRPr lang="zh-CN" altLang="en-US" sz="18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610" y="1298"/>
              <a:ext cx="3084" cy="3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>
                  <a:latin typeface="Calibri" panose="020F0502020204030204" pitchFamily="34" charset="0"/>
                  <a:ea typeface="黑体" panose="02010609060101010101" pitchFamily="2" charset="-122"/>
                </a:rPr>
                <a:t>红十字运动知识</a:t>
              </a:r>
            </a:p>
          </p:txBody>
        </p:sp>
      </p:grpSp>
      <p:grpSp>
        <p:nvGrpSpPr>
          <p:cNvPr id="10" name="Group 4"/>
          <p:cNvGrpSpPr/>
          <p:nvPr/>
        </p:nvGrpSpPr>
        <p:grpSpPr bwMode="auto">
          <a:xfrm>
            <a:off x="1518920" y="5087938"/>
            <a:ext cx="5903913" cy="792162"/>
            <a:chOff x="1020" y="1253"/>
            <a:chExt cx="3719" cy="499"/>
          </a:xfrm>
        </p:grpSpPr>
        <p:grpSp>
          <p:nvGrpSpPr>
            <p:cNvPr id="11" name="Group 5"/>
            <p:cNvGrpSpPr/>
            <p:nvPr/>
          </p:nvGrpSpPr>
          <p:grpSpPr bwMode="auto">
            <a:xfrm>
              <a:off x="1020" y="1253"/>
              <a:ext cx="3719" cy="499"/>
              <a:chOff x="0" y="0"/>
              <a:chExt cx="3719" cy="499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44" y="45"/>
                <a:ext cx="453" cy="4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  <a:effectLst>
                <a:outerShdw dist="38100" dir="2700000" algn="ctr" rotWithShape="0">
                  <a:srgbClr val="000000">
                    <a:alpha val="25000"/>
                  </a:srgbClr>
                </a:outerShdw>
              </a:effectLst>
            </p:spPr>
            <p:txBody>
              <a:bodyPr wrap="none" lIns="90170" tIns="46990" rIns="90170" bIns="46990" anchor="ctr"/>
              <a:lstStyle/>
              <a:p>
                <a:pPr>
                  <a:defRPr/>
                </a:pPr>
                <a:endParaRPr lang="zh-CN" altLang="en-US" sz="1800" b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34" y="45"/>
                <a:ext cx="221" cy="4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60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19" cy="4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anchor="ctr"/>
              <a:lstStyle/>
              <a:p>
                <a:endParaRPr lang="zh-CN" altLang="en-US" sz="18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610" y="1298"/>
              <a:ext cx="3084" cy="3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>
                  <a:latin typeface="Calibri" panose="020F0502020204030204" pitchFamily="34" charset="0"/>
                  <a:ea typeface="黑体" panose="02010609060101010101" pitchFamily="2" charset="-122"/>
                </a:rPr>
                <a:t>AED</a:t>
              </a:r>
              <a:r>
                <a:rPr lang="zh-CN" altLang="en-US" sz="2800">
                  <a:latin typeface="Calibri" panose="020F0502020204030204" pitchFamily="34" charset="0"/>
                  <a:ea typeface="黑体" panose="02010609060101010101" pitchFamily="2" charset="-122"/>
                </a:rPr>
                <a:t>的使用</a:t>
              </a:r>
            </a:p>
          </p:txBody>
        </p:sp>
      </p:grpSp>
      <p:grpSp>
        <p:nvGrpSpPr>
          <p:cNvPr id="16" name="Group 4"/>
          <p:cNvGrpSpPr/>
          <p:nvPr/>
        </p:nvGrpSpPr>
        <p:grpSpPr bwMode="auto">
          <a:xfrm>
            <a:off x="1518920" y="3935413"/>
            <a:ext cx="6048375" cy="792162"/>
            <a:chOff x="1020" y="1253"/>
            <a:chExt cx="3719" cy="499"/>
          </a:xfrm>
        </p:grpSpPr>
        <p:grpSp>
          <p:nvGrpSpPr>
            <p:cNvPr id="17" name="Group 5"/>
            <p:cNvGrpSpPr/>
            <p:nvPr/>
          </p:nvGrpSpPr>
          <p:grpSpPr bwMode="auto">
            <a:xfrm>
              <a:off x="1020" y="1253"/>
              <a:ext cx="3719" cy="499"/>
              <a:chOff x="0" y="0"/>
              <a:chExt cx="3719" cy="499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44" y="45"/>
                <a:ext cx="450" cy="4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  <a:effectLst>
                <a:outerShdw dist="38100" dir="2700000" algn="ctr" rotWithShape="0">
                  <a:srgbClr val="000000">
                    <a:alpha val="25000"/>
                  </a:srgbClr>
                </a:outerShdw>
              </a:effectLst>
            </p:spPr>
            <p:txBody>
              <a:bodyPr wrap="none" lIns="90170" tIns="46990" rIns="90170" bIns="46990" anchor="ctr"/>
              <a:lstStyle/>
              <a:p>
                <a:pPr>
                  <a:defRPr/>
                </a:pPr>
                <a:endParaRPr lang="zh-CN" altLang="en-US" sz="1800" b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134" y="45"/>
                <a:ext cx="221" cy="4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600">
                    <a:solidFill>
                      <a:schemeClr val="bg1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19" cy="4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anchor="ctr"/>
              <a:lstStyle/>
              <a:p>
                <a:endParaRPr lang="zh-CN" altLang="en-US" sz="18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610" y="1298"/>
              <a:ext cx="3084" cy="3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>
                  <a:latin typeface="Calibri" panose="020F0502020204030204" pitchFamily="34" charset="0"/>
                  <a:ea typeface="黑体" panose="02010609060101010101" pitchFamily="2" charset="-122"/>
                </a:rPr>
                <a:t>心肺复苏技术要点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内容占位符 2"/>
          <p:cNvSpPr>
            <a:spLocks noChangeArrowheads="1"/>
          </p:cNvSpPr>
          <p:nvPr/>
        </p:nvSpPr>
        <p:spPr bwMode="auto">
          <a:xfrm>
            <a:off x="611188" y="2420938"/>
            <a:ext cx="2736850" cy="24114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miter lim="800000"/>
          </a:ln>
        </p:spPr>
        <p:txBody>
          <a:bodyPr lIns="90170" tIns="46990" rIns="90170" bIns="46990"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/>
              <a:t>    任何人对伤病员实施救护之前都应观察环境，做好自我保护</a:t>
            </a:r>
          </a:p>
        </p:txBody>
      </p:sp>
      <p:sp>
        <p:nvSpPr>
          <p:cNvPr id="69634" name="AutoShape 6"/>
          <p:cNvSpPr>
            <a:spLocks noChangeArrowheads="1"/>
          </p:cNvSpPr>
          <p:nvPr/>
        </p:nvSpPr>
        <p:spPr bwMode="auto">
          <a:xfrm>
            <a:off x="2157413" y="3429000"/>
            <a:ext cx="3857625" cy="15128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>
            <a:prstShdw prst="shdw17" dist="17961" dir="2700000">
              <a:srgbClr val="99993D"/>
            </a:prstShdw>
          </a:effectLst>
        </p:spPr>
        <p:txBody>
          <a:bodyPr wrap="none" lIns="90170" tIns="46990" rIns="90170" bIns="46990" anchor="ctr"/>
          <a:lstStyle/>
          <a:p>
            <a:endParaRPr lang="zh-CN" altLang="zh-CN" sz="3200" b="0">
              <a:solidFill>
                <a:srgbClr val="FF0000"/>
              </a:solidFill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  <p:pic>
        <p:nvPicPr>
          <p:cNvPr id="69635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EDF4F7"/>
              </a:clrFrom>
              <a:clrTo>
                <a:srgbClr val="EDF4F7">
                  <a:alpha val="0"/>
                </a:srgbClr>
              </a:clrTo>
            </a:clrChange>
          </a:blip>
          <a:srcRect t="2242"/>
          <a:stretch>
            <a:fillRect/>
          </a:stretch>
        </p:blipFill>
        <p:spPr bwMode="auto">
          <a:xfrm>
            <a:off x="3419475" y="2349500"/>
            <a:ext cx="259238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11188" y="1033463"/>
            <a:ext cx="7961312" cy="719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、环境安全</a:t>
            </a:r>
          </a:p>
        </p:txBody>
      </p:sp>
      <p:pic>
        <p:nvPicPr>
          <p:cNvPr id="69637" name="Picture 9" descr="c:\users\ADMINI~1\appdata\roaming\360se6\USERDA~1\Temp\140546~1.JPG"/>
          <p:cNvPicPr>
            <a:picLocks noChangeAspect="1" noChangeArrowheads="1"/>
          </p:cNvPicPr>
          <p:nvPr/>
        </p:nvPicPr>
        <p:blipFill>
          <a:blip r:embed="rId4"/>
          <a:srcRect t="7446"/>
          <a:stretch>
            <a:fillRect/>
          </a:stretch>
        </p:blipFill>
        <p:spPr bwMode="auto">
          <a:xfrm>
            <a:off x="6227763" y="2349500"/>
            <a:ext cx="23463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900113" y="2073275"/>
            <a:ext cx="3384550" cy="1584325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26999"/>
              </a:srgbClr>
            </a:outerShdw>
          </a:effectLst>
        </p:spPr>
        <p:txBody>
          <a:bodyPr wrap="none" lIns="90170" tIns="46990" rIns="90170" bIns="469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800" b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0" y="1628775"/>
            <a:ext cx="4211638" cy="4354513"/>
          </a:xfrm>
          <a:prstGeom prst="rect">
            <a:avLst/>
          </a:prstGeom>
          <a:noFill/>
          <a:ln w="9525">
            <a:solidFill>
              <a:srgbClr val="D1D1D1">
                <a:alpha val="85881"/>
              </a:srgbClr>
            </a:solidFill>
            <a:miter lim="800000"/>
          </a:ln>
          <a:effectLst>
            <a:outerShdw dist="38100" dir="2700000" algn="ctr" rotWithShape="0">
              <a:srgbClr val="000000">
                <a:alpha val="26999"/>
              </a:srgbClr>
            </a:outerShdw>
          </a:effectLst>
        </p:spPr>
        <p:txBody>
          <a:bodyPr wrap="none" lIns="90170" tIns="46990" rIns="90170" bIns="469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800" b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71683" name="Picture 1" descr="C:\Users\LENOVO\AppData\Roaming\Tencent\Users\616858679\QQ\WinTemp\RichOle\F[238AOM1]YB)UCLWDM8(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3463"/>
            <a:ext cx="33845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323850" y="549275"/>
            <a:ext cx="3167063" cy="7207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、判断意识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70" name="Group 18"/>
          <p:cNvGrpSpPr/>
          <p:nvPr/>
        </p:nvGrpSpPr>
        <p:grpSpPr bwMode="auto">
          <a:xfrm>
            <a:off x="1476375" y="2060575"/>
            <a:ext cx="1439863" cy="431800"/>
            <a:chOff x="1020" y="2115"/>
            <a:chExt cx="907" cy="272"/>
          </a:xfrm>
        </p:grpSpPr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1020" y="2115"/>
              <a:ext cx="907" cy="27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1077" y="2115"/>
              <a:ext cx="760" cy="25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/>
                <a:t>轻拍双肩</a:t>
              </a:r>
            </a:p>
          </p:txBody>
        </p:sp>
      </p:grpSp>
      <p:grpSp>
        <p:nvGrpSpPr>
          <p:cNvPr id="49172" name="Group 20"/>
          <p:cNvGrpSpPr/>
          <p:nvPr/>
        </p:nvGrpSpPr>
        <p:grpSpPr bwMode="auto">
          <a:xfrm>
            <a:off x="1476375" y="2781300"/>
            <a:ext cx="1368425" cy="574675"/>
            <a:chOff x="884" y="3113"/>
            <a:chExt cx="635" cy="362"/>
          </a:xfrm>
        </p:grpSpPr>
        <p:sp>
          <p:nvSpPr>
            <p:cNvPr id="49171" name="Rectangle 19"/>
            <p:cNvSpPr>
              <a:spLocks noChangeArrowheads="1"/>
            </p:cNvSpPr>
            <p:nvPr/>
          </p:nvSpPr>
          <p:spPr bwMode="auto">
            <a:xfrm>
              <a:off x="884" y="3203"/>
              <a:ext cx="635" cy="27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930" y="3113"/>
              <a:ext cx="519" cy="34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/>
                <a:t>重 喊</a:t>
              </a:r>
            </a:p>
          </p:txBody>
        </p:sp>
      </p:grp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179388" y="1989138"/>
            <a:ext cx="1511300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要 领：</a:t>
            </a:r>
          </a:p>
        </p:txBody>
      </p:sp>
      <p:grpSp>
        <p:nvGrpSpPr>
          <p:cNvPr id="49174" name="Group 22"/>
          <p:cNvGrpSpPr/>
          <p:nvPr/>
        </p:nvGrpSpPr>
        <p:grpSpPr bwMode="auto">
          <a:xfrm>
            <a:off x="2555875" y="3716338"/>
            <a:ext cx="1512888" cy="1008062"/>
            <a:chOff x="1746" y="2614"/>
            <a:chExt cx="953" cy="635"/>
          </a:xfrm>
        </p:grpSpPr>
        <p:sp>
          <p:nvSpPr>
            <p:cNvPr id="49173" name="AutoShape 21"/>
            <p:cNvSpPr>
              <a:spLocks noChangeArrowheads="1"/>
            </p:cNvSpPr>
            <p:nvPr/>
          </p:nvSpPr>
          <p:spPr bwMode="auto">
            <a:xfrm>
              <a:off x="1746" y="2614"/>
              <a:ext cx="953" cy="635"/>
            </a:xfrm>
            <a:prstGeom prst="wedgeRoundRectCallout">
              <a:avLst>
                <a:gd name="adj1" fmla="val -48218"/>
                <a:gd name="adj2" fmla="val 71417"/>
                <a:gd name="adj3" fmla="val 16667"/>
              </a:avLst>
            </a:prstGeom>
            <a:solidFill>
              <a:schemeClr val="accent1"/>
            </a:solidFill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701" name="Text Box 6"/>
            <p:cNvSpPr txBox="1">
              <a:spLocks noChangeArrowheads="1"/>
            </p:cNvSpPr>
            <p:nvPr/>
          </p:nvSpPr>
          <p:spPr bwMode="auto">
            <a:xfrm>
              <a:off x="1791" y="2614"/>
              <a:ext cx="895" cy="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chemeClr val="tx1"/>
                  </a:solidFill>
                </a:rPr>
                <a:t>  </a:t>
              </a:r>
              <a:r>
                <a:rPr lang="zh-CN" altLang="en-US"/>
                <a:t>喂，你怎么了</a:t>
              </a:r>
              <a:r>
                <a:rPr lang="zh-CN" altLang="en-US" sz="1800"/>
                <a:t>？</a:t>
              </a:r>
            </a:p>
          </p:txBody>
        </p:sp>
      </p:grpSp>
      <p:sp>
        <p:nvSpPr>
          <p:cNvPr id="71697" name="Text Box 4"/>
          <p:cNvSpPr txBox="1">
            <a:spLocks noChangeArrowheads="1"/>
          </p:cNvSpPr>
          <p:nvPr/>
        </p:nvSpPr>
        <p:spPr bwMode="auto">
          <a:xfrm>
            <a:off x="4932363" y="620713"/>
            <a:ext cx="33845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高声呼救</a:t>
            </a:r>
          </a:p>
        </p:txBody>
      </p:sp>
      <p:pic>
        <p:nvPicPr>
          <p:cNvPr id="51201" name="Picture 6" descr="S_{L6XYA$2(ZL[{~F75VO@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429000"/>
            <a:ext cx="34575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11" name="Group 11"/>
          <p:cNvGrpSpPr/>
          <p:nvPr/>
        </p:nvGrpSpPr>
        <p:grpSpPr bwMode="auto">
          <a:xfrm>
            <a:off x="4211638" y="1484313"/>
            <a:ext cx="2592387" cy="576262"/>
            <a:chOff x="703" y="1570"/>
            <a:chExt cx="1633" cy="363"/>
          </a:xfrm>
        </p:grpSpPr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703" y="1570"/>
              <a:ext cx="1588" cy="3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771" y="1616"/>
              <a:ext cx="1565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/>
                <a:t>快来人呐！救命啊！</a:t>
              </a:r>
            </a:p>
          </p:txBody>
        </p:sp>
      </p:grpSp>
      <p:grpSp>
        <p:nvGrpSpPr>
          <p:cNvPr id="51212" name="Group 12"/>
          <p:cNvGrpSpPr/>
          <p:nvPr/>
        </p:nvGrpSpPr>
        <p:grpSpPr bwMode="auto">
          <a:xfrm>
            <a:off x="4859338" y="2133600"/>
            <a:ext cx="2520950" cy="576263"/>
            <a:chOff x="703" y="2341"/>
            <a:chExt cx="1588" cy="363"/>
          </a:xfrm>
        </p:grpSpPr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703" y="2341"/>
              <a:ext cx="1588" cy="3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839" y="2387"/>
              <a:ext cx="1325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/>
                <a:t>指定人员拨打</a:t>
              </a:r>
              <a:r>
                <a:rPr lang="en-US" altLang="zh-CN"/>
                <a:t>120</a:t>
              </a:r>
              <a:endParaRPr lang="zh-CN" altLang="en-US"/>
            </a:p>
          </p:txBody>
        </p:sp>
      </p:grpSp>
      <p:grpSp>
        <p:nvGrpSpPr>
          <p:cNvPr id="51213" name="Group 13"/>
          <p:cNvGrpSpPr/>
          <p:nvPr/>
        </p:nvGrpSpPr>
        <p:grpSpPr bwMode="auto">
          <a:xfrm>
            <a:off x="5724525" y="2852738"/>
            <a:ext cx="2520950" cy="576262"/>
            <a:chOff x="703" y="3067"/>
            <a:chExt cx="1588" cy="363"/>
          </a:xfrm>
        </p:grpSpPr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703" y="3067"/>
              <a:ext cx="1588" cy="3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839" y="3113"/>
              <a:ext cx="1325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/>
                <a:t>有</a:t>
              </a:r>
              <a:r>
                <a:rPr lang="en-US" altLang="zh-CN"/>
                <a:t>AED</a:t>
              </a:r>
              <a:r>
                <a:rPr lang="zh-CN" altLang="en-US"/>
                <a:t>的请带上！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8" grpId="0"/>
      <p:bldP spid="716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7"/>
          <p:cNvSpPr txBox="1">
            <a:spLocks noChangeArrowheads="1"/>
          </p:cNvSpPr>
          <p:nvPr/>
        </p:nvSpPr>
        <p:spPr bwMode="auto">
          <a:xfrm>
            <a:off x="468313" y="1052513"/>
            <a:ext cx="8207375" cy="719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、翻转体位</a:t>
            </a: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539750" y="1916113"/>
            <a:ext cx="3074988" cy="21494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400">
                <a:latin typeface="黑体" panose="02010609060101010101" pitchFamily="2" charset="-122"/>
              </a:rPr>
              <a:t>一手扶住头部</a:t>
            </a:r>
            <a:endParaRPr lang="en-US" altLang="zh-CN" sz="2400">
              <a:latin typeface="黑体" panose="02010609060101010101" pitchFamily="2" charset="-122"/>
            </a:endParaRPr>
          </a:p>
          <a:p>
            <a:pPr marL="342900" indent="-342900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400">
                <a:latin typeface="黑体" panose="02010609060101010101" pitchFamily="2" charset="-122"/>
              </a:rPr>
              <a:t>一手扶住对侧腋下</a:t>
            </a:r>
            <a:endParaRPr lang="en-US" altLang="zh-CN" sz="2400">
              <a:latin typeface="黑体" panose="02010609060101010101" pitchFamily="2" charset="-122"/>
            </a:endParaRPr>
          </a:p>
          <a:p>
            <a:pPr marL="342900" indent="-342900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400">
                <a:latin typeface="黑体" panose="02010609060101010101" pitchFamily="2" charset="-122"/>
              </a:rPr>
              <a:t>保证脊柱呈轴向整体翻转</a:t>
            </a:r>
          </a:p>
        </p:txBody>
      </p:sp>
      <p:pic>
        <p:nvPicPr>
          <p:cNvPr id="73731" name="Picture 10" descr="IMG_0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16113"/>
            <a:ext cx="41052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1"/>
          <p:cNvSpPr txBox="1">
            <a:spLocks noChangeArrowheads="1"/>
          </p:cNvSpPr>
          <p:nvPr/>
        </p:nvSpPr>
        <p:spPr bwMode="auto">
          <a:xfrm>
            <a:off x="4572000" y="1916113"/>
            <a:ext cx="431800" cy="368300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8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3733" name="Picture 12" descr="IMG_00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49725"/>
            <a:ext cx="41036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Box 12"/>
          <p:cNvSpPr txBox="1">
            <a:spLocks noChangeArrowheads="1"/>
          </p:cNvSpPr>
          <p:nvPr/>
        </p:nvSpPr>
        <p:spPr bwMode="auto">
          <a:xfrm>
            <a:off x="4572000" y="4149725"/>
            <a:ext cx="431800" cy="366713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8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3735" name="Picture 15" descr="IMG_00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149725"/>
            <a:ext cx="39766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TextBox 13"/>
          <p:cNvSpPr txBox="1">
            <a:spLocks noChangeArrowheads="1"/>
          </p:cNvSpPr>
          <p:nvPr/>
        </p:nvSpPr>
        <p:spPr bwMode="auto">
          <a:xfrm>
            <a:off x="539750" y="4149725"/>
            <a:ext cx="431800" cy="366713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8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389563" y="1058863"/>
            <a:ext cx="1676400" cy="1201737"/>
            <a:chOff x="0" y="0"/>
            <a:chExt cx="1056" cy="757"/>
          </a:xfrm>
        </p:grpSpPr>
        <p:grpSp>
          <p:nvGrpSpPr>
            <p:cNvPr id="76082" name="Group 5"/>
            <p:cNvGrpSpPr>
              <a:grpSpLocks noChangeAspect="1"/>
            </p:cNvGrpSpPr>
            <p:nvPr/>
          </p:nvGrpSpPr>
          <p:grpSpPr bwMode="auto">
            <a:xfrm>
              <a:off x="0" y="0"/>
              <a:ext cx="884" cy="757"/>
              <a:chOff x="0" y="0"/>
              <a:chExt cx="884" cy="757"/>
            </a:xfrm>
          </p:grpSpPr>
          <p:grpSp>
            <p:nvGrpSpPr>
              <p:cNvPr id="76087" name="Group 6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308" cy="757"/>
                <a:chOff x="0" y="0"/>
                <a:chExt cx="1031" cy="2533"/>
              </a:xfrm>
            </p:grpSpPr>
            <p:sp>
              <p:nvSpPr>
                <p:cNvPr id="76102" name="Freeform 56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03" name="Freeform 57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04" name="Freeform 58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05" name="Freeform 59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06" name="Freeform 60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07" name="Freeform 61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08" name="Freeform 62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09" name="Freeform 63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10" name="Freeform 64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088" name="Group 16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3" cy="746"/>
                <a:chOff x="0" y="0"/>
                <a:chExt cx="242" cy="2488"/>
              </a:xfrm>
            </p:grpSpPr>
            <p:sp>
              <p:nvSpPr>
                <p:cNvPr id="76099" name="Freeform 66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00" name="Freeform 67"/>
                <p:cNvSpPr>
                  <a:spLocks noChangeAspect="1"/>
                </p:cNvSpPr>
                <p:nvPr/>
              </p:nvSpPr>
              <p:spPr bwMode="auto">
                <a:xfrm>
                  <a:off x="0" y="848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101" name="Freeform 68"/>
                <p:cNvSpPr>
                  <a:spLocks noChangeAspect="1"/>
                </p:cNvSpPr>
                <p:nvPr/>
              </p:nvSpPr>
              <p:spPr bwMode="auto">
                <a:xfrm flipV="1">
                  <a:off x="0" y="1735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089" name="Group 20"/>
              <p:cNvGrpSpPr>
                <a:grpSpLocks noChangeAspect="1"/>
              </p:cNvGrpSpPr>
              <p:nvPr/>
            </p:nvGrpSpPr>
            <p:grpSpPr bwMode="auto">
              <a:xfrm>
                <a:off x="576" y="0"/>
                <a:ext cx="308" cy="757"/>
                <a:chOff x="0" y="0"/>
                <a:chExt cx="1031" cy="2533"/>
              </a:xfrm>
            </p:grpSpPr>
            <p:sp>
              <p:nvSpPr>
                <p:cNvPr id="76090" name="Freeform 70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91" name="Freeform 71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92" name="Freeform 72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93" name="Freeform 73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94" name="Freeform 74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95" name="Freeform 75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96" name="Freeform 76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97" name="Freeform 77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98" name="Freeform 78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6083" name="Group 30"/>
            <p:cNvGrpSpPr>
              <a:grpSpLocks noChangeAspect="1"/>
            </p:cNvGrpSpPr>
            <p:nvPr/>
          </p:nvGrpSpPr>
          <p:grpSpPr bwMode="auto">
            <a:xfrm>
              <a:off x="983" y="0"/>
              <a:ext cx="73" cy="746"/>
              <a:chOff x="0" y="0"/>
              <a:chExt cx="242" cy="2488"/>
            </a:xfrm>
          </p:grpSpPr>
          <p:sp>
            <p:nvSpPr>
              <p:cNvPr id="76084" name="Freeform 80"/>
              <p:cNvSpPr>
                <a:spLocks noChangeAspect="1"/>
              </p:cNvSpPr>
              <p:nvPr/>
            </p:nvSpPr>
            <p:spPr bwMode="auto">
              <a:xfrm>
                <a:off x="0" y="0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85" name="Freeform 81"/>
              <p:cNvSpPr>
                <a:spLocks noChangeAspect="1"/>
              </p:cNvSpPr>
              <p:nvPr/>
            </p:nvSpPr>
            <p:spPr bwMode="auto">
              <a:xfrm>
                <a:off x="0" y="848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86" name="Freeform 82"/>
              <p:cNvSpPr>
                <a:spLocks noChangeAspect="1"/>
              </p:cNvSpPr>
              <p:nvPr/>
            </p:nvSpPr>
            <p:spPr bwMode="auto">
              <a:xfrm flipV="1">
                <a:off x="0" y="1735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34"/>
          <p:cNvGrpSpPr>
            <a:grpSpLocks noChangeAspect="1"/>
          </p:cNvGrpSpPr>
          <p:nvPr/>
        </p:nvGrpSpPr>
        <p:grpSpPr bwMode="auto">
          <a:xfrm>
            <a:off x="5389563" y="915988"/>
            <a:ext cx="2057400" cy="1201737"/>
            <a:chOff x="0" y="0"/>
            <a:chExt cx="1296" cy="757"/>
          </a:xfrm>
        </p:grpSpPr>
        <p:grpSp>
          <p:nvGrpSpPr>
            <p:cNvPr id="76049" name="Group 35"/>
            <p:cNvGrpSpPr>
              <a:grpSpLocks noChangeAspect="1"/>
            </p:cNvGrpSpPr>
            <p:nvPr/>
          </p:nvGrpSpPr>
          <p:grpSpPr bwMode="auto">
            <a:xfrm>
              <a:off x="988" y="0"/>
              <a:ext cx="308" cy="757"/>
              <a:chOff x="0" y="0"/>
              <a:chExt cx="1031" cy="2533"/>
            </a:xfrm>
          </p:grpSpPr>
          <p:sp>
            <p:nvSpPr>
              <p:cNvPr id="76075" name="Freeform 85"/>
              <p:cNvSpPr>
                <a:spLocks noChangeAspect="1"/>
              </p:cNvSpPr>
              <p:nvPr/>
            </p:nvSpPr>
            <p:spPr bwMode="auto">
              <a:xfrm>
                <a:off x="50" y="0"/>
                <a:ext cx="935" cy="249"/>
              </a:xfrm>
              <a:custGeom>
                <a:avLst/>
                <a:gdLst>
                  <a:gd name="T0" fmla="*/ 0 w 833"/>
                  <a:gd name="T1" fmla="*/ 2 h 222"/>
                  <a:gd name="T2" fmla="*/ 1602812 w 833"/>
                  <a:gd name="T3" fmla="*/ 1529170 h 222"/>
                  <a:gd name="T4" fmla="*/ 4471226 w 833"/>
                  <a:gd name="T5" fmla="*/ 1529170 h 222"/>
                  <a:gd name="T6" fmla="*/ 6072863 w 833"/>
                  <a:gd name="T7" fmla="*/ 0 h 222"/>
                  <a:gd name="T8" fmla="*/ 0 w 833"/>
                  <a:gd name="T9" fmla="*/ 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2"/>
                  <a:gd name="T17" fmla="*/ 833 w 83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2">
                    <a:moveTo>
                      <a:pt x="0" y="2"/>
                    </a:moveTo>
                    <a:lnTo>
                      <a:pt x="219" y="222"/>
                    </a:lnTo>
                    <a:lnTo>
                      <a:pt x="614" y="222"/>
                    </a:lnTo>
                    <a:lnTo>
                      <a:pt x="8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76" name="Freeform 86"/>
              <p:cNvSpPr>
                <a:spLocks noChangeAspect="1"/>
              </p:cNvSpPr>
              <p:nvPr/>
            </p:nvSpPr>
            <p:spPr bwMode="auto">
              <a:xfrm>
                <a:off x="789" y="45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77" name="Freeform 87"/>
              <p:cNvSpPr>
                <a:spLocks noChangeAspect="1"/>
              </p:cNvSpPr>
              <p:nvPr/>
            </p:nvSpPr>
            <p:spPr bwMode="auto">
              <a:xfrm>
                <a:off x="50" y="1444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78" name="Freeform 88"/>
              <p:cNvSpPr>
                <a:spLocks noChangeAspect="1"/>
              </p:cNvSpPr>
              <p:nvPr/>
            </p:nvSpPr>
            <p:spPr bwMode="auto">
              <a:xfrm>
                <a:off x="0" y="893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79" name="Freeform 89"/>
              <p:cNvSpPr>
                <a:spLocks noChangeAspect="1"/>
              </p:cNvSpPr>
              <p:nvPr/>
            </p:nvSpPr>
            <p:spPr bwMode="auto">
              <a:xfrm flipV="1">
                <a:off x="50" y="1735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80" name="Freeform 90"/>
              <p:cNvSpPr>
                <a:spLocks noChangeAspect="1"/>
              </p:cNvSpPr>
              <p:nvPr/>
            </p:nvSpPr>
            <p:spPr bwMode="auto">
              <a:xfrm flipV="1">
                <a:off x="0" y="1780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81" name="Freeform 91"/>
              <p:cNvSpPr>
                <a:spLocks noChangeAspect="1"/>
              </p:cNvSpPr>
              <p:nvPr/>
            </p:nvSpPr>
            <p:spPr bwMode="auto">
              <a:xfrm>
                <a:off x="156" y="707"/>
                <a:ext cx="738" cy="270"/>
              </a:xfrm>
              <a:custGeom>
                <a:avLst/>
                <a:gdLst>
                  <a:gd name="T0" fmla="*/ 0 w 738"/>
                  <a:gd name="T1" fmla="*/ 132 h 270"/>
                  <a:gd name="T2" fmla="*/ 132 w 738"/>
                  <a:gd name="T3" fmla="*/ 0 h 270"/>
                  <a:gd name="T4" fmla="*/ 600 w 738"/>
                  <a:gd name="T5" fmla="*/ 0 h 270"/>
                  <a:gd name="T6" fmla="*/ 738 w 738"/>
                  <a:gd name="T7" fmla="*/ 138 h 270"/>
                  <a:gd name="T8" fmla="*/ 603 w 738"/>
                  <a:gd name="T9" fmla="*/ 270 h 270"/>
                  <a:gd name="T10" fmla="*/ 129 w 738"/>
                  <a:gd name="T11" fmla="*/ 270 h 270"/>
                  <a:gd name="T12" fmla="*/ 0 w 738"/>
                  <a:gd name="T13" fmla="*/ 132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8"/>
                  <a:gd name="T22" fmla="*/ 0 h 270"/>
                  <a:gd name="T23" fmla="*/ 738 w 73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8" h="270">
                    <a:moveTo>
                      <a:pt x="0" y="132"/>
                    </a:moveTo>
                    <a:lnTo>
                      <a:pt x="132" y="0"/>
                    </a:lnTo>
                    <a:lnTo>
                      <a:pt x="600" y="0"/>
                    </a:lnTo>
                    <a:lnTo>
                      <a:pt x="738" y="138"/>
                    </a:lnTo>
                    <a:lnTo>
                      <a:pt x="603" y="270"/>
                    </a:lnTo>
                    <a:lnTo>
                      <a:pt x="129" y="27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6050" name="Group 43"/>
            <p:cNvGrpSpPr>
              <a:grpSpLocks noChangeAspect="1"/>
            </p:cNvGrpSpPr>
            <p:nvPr/>
          </p:nvGrpSpPr>
          <p:grpSpPr bwMode="auto">
            <a:xfrm>
              <a:off x="0" y="0"/>
              <a:ext cx="884" cy="757"/>
              <a:chOff x="0" y="0"/>
              <a:chExt cx="884" cy="757"/>
            </a:xfrm>
          </p:grpSpPr>
          <p:grpSp>
            <p:nvGrpSpPr>
              <p:cNvPr id="76051" name="Group 44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308" cy="757"/>
                <a:chOff x="0" y="0"/>
                <a:chExt cx="1031" cy="2533"/>
              </a:xfrm>
            </p:grpSpPr>
            <p:sp>
              <p:nvSpPr>
                <p:cNvPr id="76066" name="Freeform 94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67" name="Freeform 95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68" name="Freeform 96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69" name="Freeform 97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70" name="Freeform 98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71" name="Freeform 99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72" name="Freeform 100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73" name="Freeform 101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74" name="Freeform 102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052" name="Group 54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3" cy="746"/>
                <a:chOff x="0" y="0"/>
                <a:chExt cx="242" cy="2488"/>
              </a:xfrm>
            </p:grpSpPr>
            <p:sp>
              <p:nvSpPr>
                <p:cNvPr id="76063" name="Freeform 104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64" name="Freeform 105"/>
                <p:cNvSpPr>
                  <a:spLocks noChangeAspect="1"/>
                </p:cNvSpPr>
                <p:nvPr/>
              </p:nvSpPr>
              <p:spPr bwMode="auto">
                <a:xfrm>
                  <a:off x="0" y="848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65" name="Freeform 106"/>
                <p:cNvSpPr>
                  <a:spLocks noChangeAspect="1"/>
                </p:cNvSpPr>
                <p:nvPr/>
              </p:nvSpPr>
              <p:spPr bwMode="auto">
                <a:xfrm flipV="1">
                  <a:off x="0" y="1735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053" name="Group 58"/>
              <p:cNvGrpSpPr>
                <a:grpSpLocks noChangeAspect="1"/>
              </p:cNvGrpSpPr>
              <p:nvPr/>
            </p:nvGrpSpPr>
            <p:grpSpPr bwMode="auto">
              <a:xfrm>
                <a:off x="576" y="0"/>
                <a:ext cx="308" cy="757"/>
                <a:chOff x="0" y="0"/>
                <a:chExt cx="1031" cy="2533"/>
              </a:xfrm>
            </p:grpSpPr>
            <p:sp>
              <p:nvSpPr>
                <p:cNvPr id="76054" name="Freeform 108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55" name="Freeform 109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56" name="Freeform 110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57" name="Freeform 111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58" name="Freeform 112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59" name="Freeform 113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60" name="Freeform 114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61" name="Freeform 115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62" name="Freeform 116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4" name="Group 68"/>
          <p:cNvGrpSpPr>
            <a:grpSpLocks noChangeAspect="1"/>
          </p:cNvGrpSpPr>
          <p:nvPr/>
        </p:nvGrpSpPr>
        <p:grpSpPr bwMode="auto">
          <a:xfrm>
            <a:off x="5389563" y="915988"/>
            <a:ext cx="2068512" cy="1219200"/>
            <a:chOff x="0" y="0"/>
            <a:chExt cx="1303" cy="768"/>
          </a:xfrm>
        </p:grpSpPr>
        <p:grpSp>
          <p:nvGrpSpPr>
            <p:cNvPr id="76016" name="Group 69"/>
            <p:cNvGrpSpPr>
              <a:grpSpLocks noChangeAspect="1"/>
            </p:cNvGrpSpPr>
            <p:nvPr/>
          </p:nvGrpSpPr>
          <p:grpSpPr bwMode="auto">
            <a:xfrm>
              <a:off x="1008" y="0"/>
              <a:ext cx="295" cy="762"/>
              <a:chOff x="0" y="0"/>
              <a:chExt cx="981" cy="2533"/>
            </a:xfrm>
          </p:grpSpPr>
          <p:sp>
            <p:nvSpPr>
              <p:cNvPr id="76042" name="Freeform 119"/>
              <p:cNvSpPr>
                <a:spLocks noChangeAspect="1"/>
              </p:cNvSpPr>
              <p:nvPr/>
            </p:nvSpPr>
            <p:spPr bwMode="auto">
              <a:xfrm>
                <a:off x="0" y="0"/>
                <a:ext cx="935" cy="249"/>
              </a:xfrm>
              <a:custGeom>
                <a:avLst/>
                <a:gdLst>
                  <a:gd name="T0" fmla="*/ 0 w 833"/>
                  <a:gd name="T1" fmla="*/ 2 h 222"/>
                  <a:gd name="T2" fmla="*/ 1602812 w 833"/>
                  <a:gd name="T3" fmla="*/ 1529170 h 222"/>
                  <a:gd name="T4" fmla="*/ 4471226 w 833"/>
                  <a:gd name="T5" fmla="*/ 1529170 h 222"/>
                  <a:gd name="T6" fmla="*/ 6072863 w 833"/>
                  <a:gd name="T7" fmla="*/ 0 h 222"/>
                  <a:gd name="T8" fmla="*/ 0 w 833"/>
                  <a:gd name="T9" fmla="*/ 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2"/>
                  <a:gd name="T17" fmla="*/ 833 w 83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2">
                    <a:moveTo>
                      <a:pt x="0" y="2"/>
                    </a:moveTo>
                    <a:lnTo>
                      <a:pt x="219" y="222"/>
                    </a:lnTo>
                    <a:lnTo>
                      <a:pt x="614" y="222"/>
                    </a:lnTo>
                    <a:lnTo>
                      <a:pt x="8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43" name="Freeform 120"/>
              <p:cNvSpPr>
                <a:spLocks noChangeAspect="1"/>
              </p:cNvSpPr>
              <p:nvPr/>
            </p:nvSpPr>
            <p:spPr bwMode="auto">
              <a:xfrm>
                <a:off x="739" y="45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44" name="Freeform 121"/>
              <p:cNvSpPr>
                <a:spLocks noChangeAspect="1"/>
              </p:cNvSpPr>
              <p:nvPr/>
            </p:nvSpPr>
            <p:spPr bwMode="auto">
              <a:xfrm>
                <a:off x="0" y="1444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45" name="Freeform 122"/>
              <p:cNvSpPr>
                <a:spLocks noChangeAspect="1"/>
              </p:cNvSpPr>
              <p:nvPr/>
            </p:nvSpPr>
            <p:spPr bwMode="auto">
              <a:xfrm>
                <a:off x="739" y="893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46" name="Freeform 123"/>
              <p:cNvSpPr>
                <a:spLocks noChangeAspect="1"/>
              </p:cNvSpPr>
              <p:nvPr/>
            </p:nvSpPr>
            <p:spPr bwMode="auto">
              <a:xfrm flipV="1">
                <a:off x="0" y="1735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47" name="Freeform 124"/>
              <p:cNvSpPr>
                <a:spLocks noChangeAspect="1"/>
              </p:cNvSpPr>
              <p:nvPr/>
            </p:nvSpPr>
            <p:spPr bwMode="auto">
              <a:xfrm flipV="1">
                <a:off x="739" y="1780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48" name="Freeform 125"/>
              <p:cNvSpPr>
                <a:spLocks noChangeAspect="1"/>
              </p:cNvSpPr>
              <p:nvPr/>
            </p:nvSpPr>
            <p:spPr bwMode="auto">
              <a:xfrm>
                <a:off x="106" y="707"/>
                <a:ext cx="738" cy="270"/>
              </a:xfrm>
              <a:custGeom>
                <a:avLst/>
                <a:gdLst>
                  <a:gd name="T0" fmla="*/ 0 w 738"/>
                  <a:gd name="T1" fmla="*/ 132 h 270"/>
                  <a:gd name="T2" fmla="*/ 132 w 738"/>
                  <a:gd name="T3" fmla="*/ 0 h 270"/>
                  <a:gd name="T4" fmla="*/ 600 w 738"/>
                  <a:gd name="T5" fmla="*/ 0 h 270"/>
                  <a:gd name="T6" fmla="*/ 738 w 738"/>
                  <a:gd name="T7" fmla="*/ 138 h 270"/>
                  <a:gd name="T8" fmla="*/ 603 w 738"/>
                  <a:gd name="T9" fmla="*/ 270 h 270"/>
                  <a:gd name="T10" fmla="*/ 129 w 738"/>
                  <a:gd name="T11" fmla="*/ 270 h 270"/>
                  <a:gd name="T12" fmla="*/ 0 w 738"/>
                  <a:gd name="T13" fmla="*/ 132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8"/>
                  <a:gd name="T22" fmla="*/ 0 h 270"/>
                  <a:gd name="T23" fmla="*/ 738 w 73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8" h="270">
                    <a:moveTo>
                      <a:pt x="0" y="132"/>
                    </a:moveTo>
                    <a:lnTo>
                      <a:pt x="132" y="0"/>
                    </a:lnTo>
                    <a:lnTo>
                      <a:pt x="600" y="0"/>
                    </a:lnTo>
                    <a:lnTo>
                      <a:pt x="738" y="138"/>
                    </a:lnTo>
                    <a:lnTo>
                      <a:pt x="603" y="270"/>
                    </a:lnTo>
                    <a:lnTo>
                      <a:pt x="129" y="27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6017" name="Group 77"/>
            <p:cNvGrpSpPr>
              <a:grpSpLocks noChangeAspect="1"/>
            </p:cNvGrpSpPr>
            <p:nvPr/>
          </p:nvGrpSpPr>
          <p:grpSpPr bwMode="auto">
            <a:xfrm>
              <a:off x="0" y="11"/>
              <a:ext cx="884" cy="757"/>
              <a:chOff x="0" y="0"/>
              <a:chExt cx="884" cy="757"/>
            </a:xfrm>
          </p:grpSpPr>
          <p:grpSp>
            <p:nvGrpSpPr>
              <p:cNvPr id="76018" name="Group 78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308" cy="757"/>
                <a:chOff x="0" y="0"/>
                <a:chExt cx="1031" cy="2533"/>
              </a:xfrm>
            </p:grpSpPr>
            <p:sp>
              <p:nvSpPr>
                <p:cNvPr id="76033" name="Freeform 128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34" name="Freeform 129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35" name="Freeform 130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36" name="Freeform 131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37" name="Freeform 132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38" name="Freeform 133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39" name="Freeform 134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40" name="Freeform 135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41" name="Freeform 136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019" name="Group 88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3" cy="746"/>
                <a:chOff x="0" y="0"/>
                <a:chExt cx="242" cy="2488"/>
              </a:xfrm>
            </p:grpSpPr>
            <p:sp>
              <p:nvSpPr>
                <p:cNvPr id="76030" name="Freeform 138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31" name="Freeform 139"/>
                <p:cNvSpPr>
                  <a:spLocks noChangeAspect="1"/>
                </p:cNvSpPr>
                <p:nvPr/>
              </p:nvSpPr>
              <p:spPr bwMode="auto">
                <a:xfrm>
                  <a:off x="0" y="848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32" name="Freeform 140"/>
                <p:cNvSpPr>
                  <a:spLocks noChangeAspect="1"/>
                </p:cNvSpPr>
                <p:nvPr/>
              </p:nvSpPr>
              <p:spPr bwMode="auto">
                <a:xfrm flipV="1">
                  <a:off x="0" y="1735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020" name="Group 92"/>
              <p:cNvGrpSpPr>
                <a:grpSpLocks noChangeAspect="1"/>
              </p:cNvGrpSpPr>
              <p:nvPr/>
            </p:nvGrpSpPr>
            <p:grpSpPr bwMode="auto">
              <a:xfrm>
                <a:off x="576" y="0"/>
                <a:ext cx="308" cy="757"/>
                <a:chOff x="0" y="0"/>
                <a:chExt cx="1031" cy="2533"/>
              </a:xfrm>
            </p:grpSpPr>
            <p:sp>
              <p:nvSpPr>
                <p:cNvPr id="76021" name="Freeform 142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22" name="Freeform 143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23" name="Freeform 144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24" name="Freeform 145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25" name="Freeform 146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26" name="Freeform 147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27" name="Freeform 148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28" name="Freeform 149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29" name="Freeform 150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0" name="Group 102"/>
          <p:cNvGrpSpPr>
            <a:grpSpLocks noChangeAspect="1"/>
          </p:cNvGrpSpPr>
          <p:nvPr/>
        </p:nvGrpSpPr>
        <p:grpSpPr bwMode="auto">
          <a:xfrm>
            <a:off x="5389563" y="915988"/>
            <a:ext cx="2044700" cy="1219200"/>
            <a:chOff x="0" y="0"/>
            <a:chExt cx="1288" cy="768"/>
          </a:xfrm>
        </p:grpSpPr>
        <p:grpSp>
          <p:nvGrpSpPr>
            <p:cNvPr id="75985" name="Group 103"/>
            <p:cNvGrpSpPr>
              <a:grpSpLocks noChangeAspect="1"/>
            </p:cNvGrpSpPr>
            <p:nvPr/>
          </p:nvGrpSpPr>
          <p:grpSpPr bwMode="auto">
            <a:xfrm>
              <a:off x="980" y="0"/>
              <a:ext cx="308" cy="744"/>
              <a:chOff x="0" y="0"/>
              <a:chExt cx="1031" cy="2488"/>
            </a:xfrm>
          </p:grpSpPr>
          <p:sp>
            <p:nvSpPr>
              <p:cNvPr id="76011" name="Freeform 153"/>
              <p:cNvSpPr>
                <a:spLocks noChangeAspect="1"/>
              </p:cNvSpPr>
              <p:nvPr/>
            </p:nvSpPr>
            <p:spPr bwMode="auto">
              <a:xfrm>
                <a:off x="0" y="0"/>
                <a:ext cx="243" cy="753"/>
              </a:xfrm>
              <a:custGeom>
                <a:avLst/>
                <a:gdLst>
                  <a:gd name="T0" fmla="*/ 0 w 217"/>
                  <a:gd name="T1" fmla="*/ 0 h 671"/>
                  <a:gd name="T2" fmla="*/ 1320741 w 217"/>
                  <a:gd name="T3" fmla="*/ 1559942 h 671"/>
                  <a:gd name="T4" fmla="*/ 1320741 w 217"/>
                  <a:gd name="T5" fmla="*/ 3815786 h 671"/>
                  <a:gd name="T6" fmla="*/ 457719 w 217"/>
                  <a:gd name="T7" fmla="*/ 4811381 h 671"/>
                  <a:gd name="T8" fmla="*/ 2 w 217"/>
                  <a:gd name="T9" fmla="*/ 4222193 h 671"/>
                  <a:gd name="T10" fmla="*/ 0 w 217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0"/>
                    </a:moveTo>
                    <a:lnTo>
                      <a:pt x="217" y="217"/>
                    </a:lnTo>
                    <a:lnTo>
                      <a:pt x="217" y="531"/>
                    </a:lnTo>
                    <a:lnTo>
                      <a:pt x="75" y="671"/>
                    </a:lnTo>
                    <a:lnTo>
                      <a:pt x="2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2" name="Freeform 154"/>
              <p:cNvSpPr>
                <a:spLocks noChangeAspect="1"/>
              </p:cNvSpPr>
              <p:nvPr/>
            </p:nvSpPr>
            <p:spPr bwMode="auto">
              <a:xfrm>
                <a:off x="789" y="0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3" name="Freeform 155"/>
              <p:cNvSpPr>
                <a:spLocks noChangeAspect="1"/>
              </p:cNvSpPr>
              <p:nvPr/>
            </p:nvSpPr>
            <p:spPr bwMode="auto">
              <a:xfrm>
                <a:off x="789" y="848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4" name="Freeform 156"/>
              <p:cNvSpPr>
                <a:spLocks noChangeAspect="1"/>
              </p:cNvSpPr>
              <p:nvPr/>
            </p:nvSpPr>
            <p:spPr bwMode="auto">
              <a:xfrm flipV="1">
                <a:off x="789" y="1735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5" name="Freeform 157"/>
              <p:cNvSpPr>
                <a:spLocks noChangeAspect="1"/>
              </p:cNvSpPr>
              <p:nvPr/>
            </p:nvSpPr>
            <p:spPr bwMode="auto">
              <a:xfrm>
                <a:off x="156" y="662"/>
                <a:ext cx="738" cy="270"/>
              </a:xfrm>
              <a:custGeom>
                <a:avLst/>
                <a:gdLst>
                  <a:gd name="T0" fmla="*/ 0 w 738"/>
                  <a:gd name="T1" fmla="*/ 132 h 270"/>
                  <a:gd name="T2" fmla="*/ 132 w 738"/>
                  <a:gd name="T3" fmla="*/ 0 h 270"/>
                  <a:gd name="T4" fmla="*/ 600 w 738"/>
                  <a:gd name="T5" fmla="*/ 0 h 270"/>
                  <a:gd name="T6" fmla="*/ 738 w 738"/>
                  <a:gd name="T7" fmla="*/ 138 h 270"/>
                  <a:gd name="T8" fmla="*/ 603 w 738"/>
                  <a:gd name="T9" fmla="*/ 270 h 270"/>
                  <a:gd name="T10" fmla="*/ 129 w 738"/>
                  <a:gd name="T11" fmla="*/ 270 h 270"/>
                  <a:gd name="T12" fmla="*/ 0 w 738"/>
                  <a:gd name="T13" fmla="*/ 132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8"/>
                  <a:gd name="T22" fmla="*/ 0 h 270"/>
                  <a:gd name="T23" fmla="*/ 738 w 73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8" h="270">
                    <a:moveTo>
                      <a:pt x="0" y="132"/>
                    </a:moveTo>
                    <a:lnTo>
                      <a:pt x="132" y="0"/>
                    </a:lnTo>
                    <a:lnTo>
                      <a:pt x="600" y="0"/>
                    </a:lnTo>
                    <a:lnTo>
                      <a:pt x="738" y="138"/>
                    </a:lnTo>
                    <a:lnTo>
                      <a:pt x="603" y="270"/>
                    </a:lnTo>
                    <a:lnTo>
                      <a:pt x="129" y="27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986" name="Group 109"/>
            <p:cNvGrpSpPr>
              <a:grpSpLocks noChangeAspect="1"/>
            </p:cNvGrpSpPr>
            <p:nvPr/>
          </p:nvGrpSpPr>
          <p:grpSpPr bwMode="auto">
            <a:xfrm>
              <a:off x="0" y="11"/>
              <a:ext cx="884" cy="757"/>
              <a:chOff x="0" y="0"/>
              <a:chExt cx="884" cy="757"/>
            </a:xfrm>
          </p:grpSpPr>
          <p:grpSp>
            <p:nvGrpSpPr>
              <p:cNvPr id="75987" name="Group 110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308" cy="757"/>
                <a:chOff x="0" y="0"/>
                <a:chExt cx="1031" cy="2533"/>
              </a:xfrm>
            </p:grpSpPr>
            <p:sp>
              <p:nvSpPr>
                <p:cNvPr id="76002" name="Freeform 160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03" name="Freeform 161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04" name="Freeform 162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05" name="Freeform 163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06" name="Freeform 164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07" name="Freeform 165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08" name="Freeform 166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09" name="Freeform 167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10" name="Freeform 168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988" name="Group 12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3" cy="746"/>
                <a:chOff x="0" y="0"/>
                <a:chExt cx="242" cy="2488"/>
              </a:xfrm>
            </p:grpSpPr>
            <p:sp>
              <p:nvSpPr>
                <p:cNvPr id="75999" name="Freeform 170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00" name="Freeform 171"/>
                <p:cNvSpPr>
                  <a:spLocks noChangeAspect="1"/>
                </p:cNvSpPr>
                <p:nvPr/>
              </p:nvSpPr>
              <p:spPr bwMode="auto">
                <a:xfrm>
                  <a:off x="0" y="848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001" name="Freeform 172"/>
                <p:cNvSpPr>
                  <a:spLocks noChangeAspect="1"/>
                </p:cNvSpPr>
                <p:nvPr/>
              </p:nvSpPr>
              <p:spPr bwMode="auto">
                <a:xfrm flipV="1">
                  <a:off x="0" y="1735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989" name="Group 124"/>
              <p:cNvGrpSpPr>
                <a:grpSpLocks noChangeAspect="1"/>
              </p:cNvGrpSpPr>
              <p:nvPr/>
            </p:nvGrpSpPr>
            <p:grpSpPr bwMode="auto">
              <a:xfrm>
                <a:off x="576" y="0"/>
                <a:ext cx="308" cy="757"/>
                <a:chOff x="0" y="0"/>
                <a:chExt cx="1031" cy="2533"/>
              </a:xfrm>
            </p:grpSpPr>
            <p:sp>
              <p:nvSpPr>
                <p:cNvPr id="75990" name="Freeform 174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91" name="Freeform 175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92" name="Freeform 176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93" name="Freeform 177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94" name="Freeform 178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95" name="Freeform 179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96" name="Freeform 180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97" name="Freeform 181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98" name="Freeform 182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6" name="Group 134"/>
          <p:cNvGrpSpPr>
            <a:grpSpLocks noChangeAspect="1"/>
          </p:cNvGrpSpPr>
          <p:nvPr/>
        </p:nvGrpSpPr>
        <p:grpSpPr bwMode="auto">
          <a:xfrm>
            <a:off x="5389563" y="915988"/>
            <a:ext cx="2044700" cy="1219200"/>
            <a:chOff x="0" y="0"/>
            <a:chExt cx="1288" cy="768"/>
          </a:xfrm>
        </p:grpSpPr>
        <p:grpSp>
          <p:nvGrpSpPr>
            <p:cNvPr id="75952" name="Group 135"/>
            <p:cNvGrpSpPr>
              <a:grpSpLocks noChangeAspect="1"/>
            </p:cNvGrpSpPr>
            <p:nvPr/>
          </p:nvGrpSpPr>
          <p:grpSpPr bwMode="auto">
            <a:xfrm>
              <a:off x="980" y="0"/>
              <a:ext cx="308" cy="757"/>
              <a:chOff x="0" y="0"/>
              <a:chExt cx="1031" cy="2533"/>
            </a:xfrm>
          </p:grpSpPr>
          <p:sp>
            <p:nvSpPr>
              <p:cNvPr id="75978" name="Freeform 185"/>
              <p:cNvSpPr>
                <a:spLocks noChangeAspect="1"/>
              </p:cNvSpPr>
              <p:nvPr/>
            </p:nvSpPr>
            <p:spPr bwMode="auto">
              <a:xfrm>
                <a:off x="50" y="0"/>
                <a:ext cx="935" cy="249"/>
              </a:xfrm>
              <a:custGeom>
                <a:avLst/>
                <a:gdLst>
                  <a:gd name="T0" fmla="*/ 0 w 833"/>
                  <a:gd name="T1" fmla="*/ 2 h 222"/>
                  <a:gd name="T2" fmla="*/ 1602812 w 833"/>
                  <a:gd name="T3" fmla="*/ 1529170 h 222"/>
                  <a:gd name="T4" fmla="*/ 4471226 w 833"/>
                  <a:gd name="T5" fmla="*/ 1529170 h 222"/>
                  <a:gd name="T6" fmla="*/ 6072863 w 833"/>
                  <a:gd name="T7" fmla="*/ 0 h 222"/>
                  <a:gd name="T8" fmla="*/ 0 w 833"/>
                  <a:gd name="T9" fmla="*/ 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2"/>
                  <a:gd name="T17" fmla="*/ 833 w 83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2">
                    <a:moveTo>
                      <a:pt x="0" y="2"/>
                    </a:moveTo>
                    <a:lnTo>
                      <a:pt x="219" y="222"/>
                    </a:lnTo>
                    <a:lnTo>
                      <a:pt x="614" y="222"/>
                    </a:lnTo>
                    <a:lnTo>
                      <a:pt x="8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79" name="Freeform 186"/>
              <p:cNvSpPr>
                <a:spLocks noChangeAspect="1"/>
              </p:cNvSpPr>
              <p:nvPr/>
            </p:nvSpPr>
            <p:spPr bwMode="auto">
              <a:xfrm>
                <a:off x="0" y="45"/>
                <a:ext cx="243" cy="753"/>
              </a:xfrm>
              <a:custGeom>
                <a:avLst/>
                <a:gdLst>
                  <a:gd name="T0" fmla="*/ 0 w 217"/>
                  <a:gd name="T1" fmla="*/ 0 h 671"/>
                  <a:gd name="T2" fmla="*/ 1320741 w 217"/>
                  <a:gd name="T3" fmla="*/ 1559942 h 671"/>
                  <a:gd name="T4" fmla="*/ 1320741 w 217"/>
                  <a:gd name="T5" fmla="*/ 3815786 h 671"/>
                  <a:gd name="T6" fmla="*/ 457719 w 217"/>
                  <a:gd name="T7" fmla="*/ 4811381 h 671"/>
                  <a:gd name="T8" fmla="*/ 2 w 217"/>
                  <a:gd name="T9" fmla="*/ 4222193 h 671"/>
                  <a:gd name="T10" fmla="*/ 0 w 217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0"/>
                    </a:moveTo>
                    <a:lnTo>
                      <a:pt x="217" y="217"/>
                    </a:lnTo>
                    <a:lnTo>
                      <a:pt x="217" y="531"/>
                    </a:lnTo>
                    <a:lnTo>
                      <a:pt x="75" y="671"/>
                    </a:lnTo>
                    <a:lnTo>
                      <a:pt x="2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80" name="Freeform 187"/>
              <p:cNvSpPr>
                <a:spLocks noChangeAspect="1"/>
              </p:cNvSpPr>
              <p:nvPr/>
            </p:nvSpPr>
            <p:spPr bwMode="auto">
              <a:xfrm>
                <a:off x="50" y="1444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81" name="Freeform 188"/>
              <p:cNvSpPr>
                <a:spLocks noChangeAspect="1"/>
              </p:cNvSpPr>
              <p:nvPr/>
            </p:nvSpPr>
            <p:spPr bwMode="auto">
              <a:xfrm>
                <a:off x="789" y="893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82" name="Freeform 189"/>
              <p:cNvSpPr>
                <a:spLocks noChangeAspect="1"/>
              </p:cNvSpPr>
              <p:nvPr/>
            </p:nvSpPr>
            <p:spPr bwMode="auto">
              <a:xfrm flipV="1">
                <a:off x="50" y="1735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83" name="Freeform 190"/>
              <p:cNvSpPr>
                <a:spLocks noChangeAspect="1"/>
              </p:cNvSpPr>
              <p:nvPr/>
            </p:nvSpPr>
            <p:spPr bwMode="auto">
              <a:xfrm flipV="1">
                <a:off x="789" y="1780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84" name="Freeform 191"/>
              <p:cNvSpPr>
                <a:spLocks noChangeAspect="1"/>
              </p:cNvSpPr>
              <p:nvPr/>
            </p:nvSpPr>
            <p:spPr bwMode="auto">
              <a:xfrm>
                <a:off x="156" y="707"/>
                <a:ext cx="738" cy="270"/>
              </a:xfrm>
              <a:custGeom>
                <a:avLst/>
                <a:gdLst>
                  <a:gd name="T0" fmla="*/ 0 w 738"/>
                  <a:gd name="T1" fmla="*/ 132 h 270"/>
                  <a:gd name="T2" fmla="*/ 132 w 738"/>
                  <a:gd name="T3" fmla="*/ 0 h 270"/>
                  <a:gd name="T4" fmla="*/ 600 w 738"/>
                  <a:gd name="T5" fmla="*/ 0 h 270"/>
                  <a:gd name="T6" fmla="*/ 738 w 738"/>
                  <a:gd name="T7" fmla="*/ 138 h 270"/>
                  <a:gd name="T8" fmla="*/ 603 w 738"/>
                  <a:gd name="T9" fmla="*/ 270 h 270"/>
                  <a:gd name="T10" fmla="*/ 129 w 738"/>
                  <a:gd name="T11" fmla="*/ 270 h 270"/>
                  <a:gd name="T12" fmla="*/ 0 w 738"/>
                  <a:gd name="T13" fmla="*/ 132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8"/>
                  <a:gd name="T22" fmla="*/ 0 h 270"/>
                  <a:gd name="T23" fmla="*/ 738 w 73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8" h="270">
                    <a:moveTo>
                      <a:pt x="0" y="132"/>
                    </a:moveTo>
                    <a:lnTo>
                      <a:pt x="132" y="0"/>
                    </a:lnTo>
                    <a:lnTo>
                      <a:pt x="600" y="0"/>
                    </a:lnTo>
                    <a:lnTo>
                      <a:pt x="738" y="138"/>
                    </a:lnTo>
                    <a:lnTo>
                      <a:pt x="603" y="270"/>
                    </a:lnTo>
                    <a:lnTo>
                      <a:pt x="129" y="27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953" name="Group 143"/>
            <p:cNvGrpSpPr>
              <a:grpSpLocks noChangeAspect="1"/>
            </p:cNvGrpSpPr>
            <p:nvPr/>
          </p:nvGrpSpPr>
          <p:grpSpPr bwMode="auto">
            <a:xfrm>
              <a:off x="0" y="11"/>
              <a:ext cx="884" cy="757"/>
              <a:chOff x="0" y="0"/>
              <a:chExt cx="884" cy="757"/>
            </a:xfrm>
          </p:grpSpPr>
          <p:grpSp>
            <p:nvGrpSpPr>
              <p:cNvPr id="75954" name="Group 144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308" cy="757"/>
                <a:chOff x="0" y="0"/>
                <a:chExt cx="1031" cy="2533"/>
              </a:xfrm>
            </p:grpSpPr>
            <p:sp>
              <p:nvSpPr>
                <p:cNvPr id="75969" name="Freeform 194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70" name="Freeform 195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71" name="Freeform 196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72" name="Freeform 197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73" name="Freeform 198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74" name="Freeform 199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75" name="Freeform 200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76" name="Freeform 201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77" name="Freeform 202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955" name="Group 154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3" cy="746"/>
                <a:chOff x="0" y="0"/>
                <a:chExt cx="242" cy="2488"/>
              </a:xfrm>
            </p:grpSpPr>
            <p:sp>
              <p:nvSpPr>
                <p:cNvPr id="75966" name="Freeform 204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67" name="Freeform 205"/>
                <p:cNvSpPr>
                  <a:spLocks noChangeAspect="1"/>
                </p:cNvSpPr>
                <p:nvPr/>
              </p:nvSpPr>
              <p:spPr bwMode="auto">
                <a:xfrm>
                  <a:off x="0" y="848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68" name="Freeform 206"/>
                <p:cNvSpPr>
                  <a:spLocks noChangeAspect="1"/>
                </p:cNvSpPr>
                <p:nvPr/>
              </p:nvSpPr>
              <p:spPr bwMode="auto">
                <a:xfrm flipV="1">
                  <a:off x="0" y="1735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956" name="Group 158"/>
              <p:cNvGrpSpPr>
                <a:grpSpLocks noChangeAspect="1"/>
              </p:cNvGrpSpPr>
              <p:nvPr/>
            </p:nvGrpSpPr>
            <p:grpSpPr bwMode="auto">
              <a:xfrm>
                <a:off x="576" y="0"/>
                <a:ext cx="308" cy="757"/>
                <a:chOff x="0" y="0"/>
                <a:chExt cx="1031" cy="2533"/>
              </a:xfrm>
            </p:grpSpPr>
            <p:sp>
              <p:nvSpPr>
                <p:cNvPr id="75957" name="Freeform 208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58" name="Freeform 209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59" name="Freeform 210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60" name="Freeform 211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61" name="Freeform 212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62" name="Freeform 213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63" name="Freeform 214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64" name="Freeform 215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65" name="Freeform 216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0416" name="Group 168"/>
          <p:cNvGrpSpPr>
            <a:grpSpLocks noChangeAspect="1"/>
          </p:cNvGrpSpPr>
          <p:nvPr/>
        </p:nvGrpSpPr>
        <p:grpSpPr bwMode="auto">
          <a:xfrm>
            <a:off x="5389563" y="915988"/>
            <a:ext cx="2044700" cy="1201737"/>
            <a:chOff x="0" y="0"/>
            <a:chExt cx="1288" cy="757"/>
          </a:xfrm>
        </p:grpSpPr>
        <p:grpSp>
          <p:nvGrpSpPr>
            <p:cNvPr id="75917" name="Group 169"/>
            <p:cNvGrpSpPr>
              <a:grpSpLocks noChangeAspect="1"/>
            </p:cNvGrpSpPr>
            <p:nvPr/>
          </p:nvGrpSpPr>
          <p:grpSpPr bwMode="auto">
            <a:xfrm>
              <a:off x="980" y="0"/>
              <a:ext cx="308" cy="757"/>
              <a:chOff x="0" y="0"/>
              <a:chExt cx="1031" cy="2533"/>
            </a:xfrm>
          </p:grpSpPr>
          <p:sp>
            <p:nvSpPr>
              <p:cNvPr id="75943" name="Freeform 219"/>
              <p:cNvSpPr>
                <a:spLocks noChangeAspect="1"/>
              </p:cNvSpPr>
              <p:nvPr/>
            </p:nvSpPr>
            <p:spPr bwMode="auto">
              <a:xfrm>
                <a:off x="50" y="0"/>
                <a:ext cx="935" cy="249"/>
              </a:xfrm>
              <a:custGeom>
                <a:avLst/>
                <a:gdLst>
                  <a:gd name="T0" fmla="*/ 0 w 833"/>
                  <a:gd name="T1" fmla="*/ 2 h 222"/>
                  <a:gd name="T2" fmla="*/ 1602812 w 833"/>
                  <a:gd name="T3" fmla="*/ 1529170 h 222"/>
                  <a:gd name="T4" fmla="*/ 4471226 w 833"/>
                  <a:gd name="T5" fmla="*/ 1529170 h 222"/>
                  <a:gd name="T6" fmla="*/ 6072863 w 833"/>
                  <a:gd name="T7" fmla="*/ 0 h 222"/>
                  <a:gd name="T8" fmla="*/ 0 w 833"/>
                  <a:gd name="T9" fmla="*/ 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2"/>
                  <a:gd name="T17" fmla="*/ 833 w 83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2">
                    <a:moveTo>
                      <a:pt x="0" y="2"/>
                    </a:moveTo>
                    <a:lnTo>
                      <a:pt x="219" y="222"/>
                    </a:lnTo>
                    <a:lnTo>
                      <a:pt x="614" y="222"/>
                    </a:lnTo>
                    <a:lnTo>
                      <a:pt x="8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44" name="Freeform 220"/>
              <p:cNvSpPr>
                <a:spLocks noChangeAspect="1"/>
              </p:cNvSpPr>
              <p:nvPr/>
            </p:nvSpPr>
            <p:spPr bwMode="auto">
              <a:xfrm>
                <a:off x="0" y="45"/>
                <a:ext cx="243" cy="753"/>
              </a:xfrm>
              <a:custGeom>
                <a:avLst/>
                <a:gdLst>
                  <a:gd name="T0" fmla="*/ 0 w 217"/>
                  <a:gd name="T1" fmla="*/ 0 h 671"/>
                  <a:gd name="T2" fmla="*/ 1320741 w 217"/>
                  <a:gd name="T3" fmla="*/ 1559942 h 671"/>
                  <a:gd name="T4" fmla="*/ 1320741 w 217"/>
                  <a:gd name="T5" fmla="*/ 3815786 h 671"/>
                  <a:gd name="T6" fmla="*/ 457719 w 217"/>
                  <a:gd name="T7" fmla="*/ 4811381 h 671"/>
                  <a:gd name="T8" fmla="*/ 2 w 217"/>
                  <a:gd name="T9" fmla="*/ 4222193 h 671"/>
                  <a:gd name="T10" fmla="*/ 0 w 217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0"/>
                    </a:moveTo>
                    <a:lnTo>
                      <a:pt x="217" y="217"/>
                    </a:lnTo>
                    <a:lnTo>
                      <a:pt x="217" y="531"/>
                    </a:lnTo>
                    <a:lnTo>
                      <a:pt x="75" y="671"/>
                    </a:lnTo>
                    <a:lnTo>
                      <a:pt x="2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45" name="Freeform 221"/>
              <p:cNvSpPr>
                <a:spLocks noChangeAspect="1"/>
              </p:cNvSpPr>
              <p:nvPr/>
            </p:nvSpPr>
            <p:spPr bwMode="auto">
              <a:xfrm>
                <a:off x="50" y="1444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46" name="Freeform 222"/>
              <p:cNvSpPr>
                <a:spLocks noChangeAspect="1"/>
              </p:cNvSpPr>
              <p:nvPr/>
            </p:nvSpPr>
            <p:spPr bwMode="auto">
              <a:xfrm>
                <a:off x="0" y="893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47" name="Freeform 223"/>
              <p:cNvSpPr>
                <a:spLocks noChangeAspect="1"/>
              </p:cNvSpPr>
              <p:nvPr/>
            </p:nvSpPr>
            <p:spPr bwMode="auto">
              <a:xfrm>
                <a:off x="789" y="893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48" name="Freeform 224"/>
              <p:cNvSpPr>
                <a:spLocks noChangeAspect="1"/>
              </p:cNvSpPr>
              <p:nvPr/>
            </p:nvSpPr>
            <p:spPr bwMode="auto">
              <a:xfrm flipV="1">
                <a:off x="50" y="1735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49" name="Freeform 225"/>
              <p:cNvSpPr>
                <a:spLocks noChangeAspect="1"/>
              </p:cNvSpPr>
              <p:nvPr/>
            </p:nvSpPr>
            <p:spPr bwMode="auto">
              <a:xfrm flipV="1">
                <a:off x="0" y="1780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50" name="Freeform 226"/>
              <p:cNvSpPr>
                <a:spLocks noChangeAspect="1"/>
              </p:cNvSpPr>
              <p:nvPr/>
            </p:nvSpPr>
            <p:spPr bwMode="auto">
              <a:xfrm flipV="1">
                <a:off x="789" y="1780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51" name="Freeform 227"/>
              <p:cNvSpPr>
                <a:spLocks noChangeAspect="1"/>
              </p:cNvSpPr>
              <p:nvPr/>
            </p:nvSpPr>
            <p:spPr bwMode="auto">
              <a:xfrm>
                <a:off x="156" y="707"/>
                <a:ext cx="738" cy="270"/>
              </a:xfrm>
              <a:custGeom>
                <a:avLst/>
                <a:gdLst>
                  <a:gd name="T0" fmla="*/ 0 w 738"/>
                  <a:gd name="T1" fmla="*/ 132 h 270"/>
                  <a:gd name="T2" fmla="*/ 132 w 738"/>
                  <a:gd name="T3" fmla="*/ 0 h 270"/>
                  <a:gd name="T4" fmla="*/ 600 w 738"/>
                  <a:gd name="T5" fmla="*/ 0 h 270"/>
                  <a:gd name="T6" fmla="*/ 738 w 738"/>
                  <a:gd name="T7" fmla="*/ 138 h 270"/>
                  <a:gd name="T8" fmla="*/ 603 w 738"/>
                  <a:gd name="T9" fmla="*/ 270 h 270"/>
                  <a:gd name="T10" fmla="*/ 129 w 738"/>
                  <a:gd name="T11" fmla="*/ 270 h 270"/>
                  <a:gd name="T12" fmla="*/ 0 w 738"/>
                  <a:gd name="T13" fmla="*/ 132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8"/>
                  <a:gd name="T22" fmla="*/ 0 h 270"/>
                  <a:gd name="T23" fmla="*/ 738 w 73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8" h="270">
                    <a:moveTo>
                      <a:pt x="0" y="132"/>
                    </a:moveTo>
                    <a:lnTo>
                      <a:pt x="132" y="0"/>
                    </a:lnTo>
                    <a:lnTo>
                      <a:pt x="600" y="0"/>
                    </a:lnTo>
                    <a:lnTo>
                      <a:pt x="738" y="138"/>
                    </a:lnTo>
                    <a:lnTo>
                      <a:pt x="603" y="270"/>
                    </a:lnTo>
                    <a:lnTo>
                      <a:pt x="129" y="27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918" name="Group 179"/>
            <p:cNvGrpSpPr>
              <a:grpSpLocks noChangeAspect="1"/>
            </p:cNvGrpSpPr>
            <p:nvPr/>
          </p:nvGrpSpPr>
          <p:grpSpPr bwMode="auto">
            <a:xfrm>
              <a:off x="0" y="0"/>
              <a:ext cx="884" cy="757"/>
              <a:chOff x="0" y="0"/>
              <a:chExt cx="884" cy="757"/>
            </a:xfrm>
          </p:grpSpPr>
          <p:grpSp>
            <p:nvGrpSpPr>
              <p:cNvPr id="75919" name="Group 180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308" cy="757"/>
                <a:chOff x="0" y="0"/>
                <a:chExt cx="1031" cy="2533"/>
              </a:xfrm>
            </p:grpSpPr>
            <p:sp>
              <p:nvSpPr>
                <p:cNvPr id="75934" name="Freeform 230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35" name="Freeform 231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36" name="Freeform 232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37" name="Freeform 233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38" name="Freeform 234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39" name="Freeform 235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40" name="Freeform 236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41" name="Freeform 237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42" name="Freeform 238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920" name="Group 19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3" cy="746"/>
                <a:chOff x="0" y="0"/>
                <a:chExt cx="242" cy="2488"/>
              </a:xfrm>
            </p:grpSpPr>
            <p:sp>
              <p:nvSpPr>
                <p:cNvPr id="75931" name="Freeform 240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32" name="Freeform 241"/>
                <p:cNvSpPr>
                  <a:spLocks noChangeAspect="1"/>
                </p:cNvSpPr>
                <p:nvPr/>
              </p:nvSpPr>
              <p:spPr bwMode="auto">
                <a:xfrm>
                  <a:off x="0" y="848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33" name="Freeform 242"/>
                <p:cNvSpPr>
                  <a:spLocks noChangeAspect="1"/>
                </p:cNvSpPr>
                <p:nvPr/>
              </p:nvSpPr>
              <p:spPr bwMode="auto">
                <a:xfrm flipV="1">
                  <a:off x="0" y="1735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921" name="Group 194"/>
              <p:cNvGrpSpPr>
                <a:grpSpLocks noChangeAspect="1"/>
              </p:cNvGrpSpPr>
              <p:nvPr/>
            </p:nvGrpSpPr>
            <p:grpSpPr bwMode="auto">
              <a:xfrm>
                <a:off x="576" y="0"/>
                <a:ext cx="308" cy="757"/>
                <a:chOff x="0" y="0"/>
                <a:chExt cx="1031" cy="2533"/>
              </a:xfrm>
            </p:grpSpPr>
            <p:sp>
              <p:nvSpPr>
                <p:cNvPr id="75922" name="Freeform 244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23" name="Freeform 245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24" name="Freeform 246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25" name="Freeform 247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26" name="Freeform 248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27" name="Freeform 249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28" name="Freeform 250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29" name="Freeform 251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30" name="Freeform 252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0422" name="Group 204"/>
          <p:cNvGrpSpPr>
            <a:grpSpLocks noChangeAspect="1"/>
          </p:cNvGrpSpPr>
          <p:nvPr/>
        </p:nvGrpSpPr>
        <p:grpSpPr bwMode="auto">
          <a:xfrm>
            <a:off x="5389563" y="987425"/>
            <a:ext cx="2068512" cy="1209675"/>
            <a:chOff x="0" y="0"/>
            <a:chExt cx="1303" cy="762"/>
          </a:xfrm>
        </p:grpSpPr>
        <p:grpSp>
          <p:nvGrpSpPr>
            <p:cNvPr id="75886" name="Group 205"/>
            <p:cNvGrpSpPr>
              <a:grpSpLocks noChangeAspect="1"/>
            </p:cNvGrpSpPr>
            <p:nvPr/>
          </p:nvGrpSpPr>
          <p:grpSpPr bwMode="auto">
            <a:xfrm>
              <a:off x="1008" y="0"/>
              <a:ext cx="295" cy="762"/>
              <a:chOff x="0" y="0"/>
              <a:chExt cx="981" cy="2533"/>
            </a:xfrm>
          </p:grpSpPr>
          <p:grpSp>
            <p:nvGrpSpPr>
              <p:cNvPr id="75912" name="Group 206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981" cy="1646"/>
                <a:chOff x="0" y="0"/>
                <a:chExt cx="981" cy="1646"/>
              </a:xfrm>
            </p:grpSpPr>
            <p:sp>
              <p:nvSpPr>
                <p:cNvPr id="75914" name="Freeform 256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15" name="Freeform 257"/>
                <p:cNvSpPr>
                  <a:spLocks noChangeAspect="1"/>
                </p:cNvSpPr>
                <p:nvPr/>
              </p:nvSpPr>
              <p:spPr bwMode="auto">
                <a:xfrm>
                  <a:off x="73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16" name="Freeform 258"/>
                <p:cNvSpPr>
                  <a:spLocks noChangeAspect="1"/>
                </p:cNvSpPr>
                <p:nvPr/>
              </p:nvSpPr>
              <p:spPr bwMode="auto">
                <a:xfrm>
                  <a:off x="73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5913" name="Freeform 259"/>
              <p:cNvSpPr>
                <a:spLocks noChangeAspect="1"/>
              </p:cNvSpPr>
              <p:nvPr/>
            </p:nvSpPr>
            <p:spPr bwMode="auto">
              <a:xfrm flipV="1">
                <a:off x="739" y="1780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887" name="Group 211"/>
            <p:cNvGrpSpPr>
              <a:grpSpLocks noChangeAspect="1"/>
            </p:cNvGrpSpPr>
            <p:nvPr/>
          </p:nvGrpSpPr>
          <p:grpSpPr bwMode="auto">
            <a:xfrm>
              <a:off x="0" y="0"/>
              <a:ext cx="884" cy="757"/>
              <a:chOff x="0" y="0"/>
              <a:chExt cx="884" cy="757"/>
            </a:xfrm>
          </p:grpSpPr>
          <p:grpSp>
            <p:nvGrpSpPr>
              <p:cNvPr id="75888" name="Group 212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308" cy="757"/>
                <a:chOff x="0" y="0"/>
                <a:chExt cx="1031" cy="2533"/>
              </a:xfrm>
            </p:grpSpPr>
            <p:sp>
              <p:nvSpPr>
                <p:cNvPr id="75903" name="Freeform 262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04" name="Freeform 263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05" name="Freeform 264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06" name="Freeform 265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07" name="Freeform 266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08" name="Freeform 267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09" name="Freeform 268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10" name="Freeform 269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11" name="Freeform 270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89" name="Group 222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3" cy="746"/>
                <a:chOff x="0" y="0"/>
                <a:chExt cx="242" cy="2488"/>
              </a:xfrm>
            </p:grpSpPr>
            <p:sp>
              <p:nvSpPr>
                <p:cNvPr id="75900" name="Freeform 272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01" name="Freeform 273"/>
                <p:cNvSpPr>
                  <a:spLocks noChangeAspect="1"/>
                </p:cNvSpPr>
                <p:nvPr/>
              </p:nvSpPr>
              <p:spPr bwMode="auto">
                <a:xfrm>
                  <a:off x="0" y="848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902" name="Freeform 274"/>
                <p:cNvSpPr>
                  <a:spLocks noChangeAspect="1"/>
                </p:cNvSpPr>
                <p:nvPr/>
              </p:nvSpPr>
              <p:spPr bwMode="auto">
                <a:xfrm flipV="1">
                  <a:off x="0" y="1735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90" name="Group 226"/>
              <p:cNvGrpSpPr>
                <a:grpSpLocks noChangeAspect="1"/>
              </p:cNvGrpSpPr>
              <p:nvPr/>
            </p:nvGrpSpPr>
            <p:grpSpPr bwMode="auto">
              <a:xfrm>
                <a:off x="576" y="0"/>
                <a:ext cx="308" cy="757"/>
                <a:chOff x="0" y="0"/>
                <a:chExt cx="1031" cy="2533"/>
              </a:xfrm>
            </p:grpSpPr>
            <p:sp>
              <p:nvSpPr>
                <p:cNvPr id="75891" name="Freeform 276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92" name="Freeform 277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93" name="Freeform 278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94" name="Freeform 279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95" name="Freeform 280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96" name="Freeform 281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97" name="Freeform 282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98" name="Freeform 283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99" name="Freeform 284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0432" name="Group 236"/>
          <p:cNvGrpSpPr>
            <a:grpSpLocks noChangeAspect="1"/>
          </p:cNvGrpSpPr>
          <p:nvPr/>
        </p:nvGrpSpPr>
        <p:grpSpPr bwMode="auto">
          <a:xfrm>
            <a:off x="5364163" y="1125538"/>
            <a:ext cx="2057400" cy="1201737"/>
            <a:chOff x="0" y="0"/>
            <a:chExt cx="1296" cy="757"/>
          </a:xfrm>
        </p:grpSpPr>
        <p:grpSp>
          <p:nvGrpSpPr>
            <p:cNvPr id="75850" name="Group 237"/>
            <p:cNvGrpSpPr>
              <a:grpSpLocks noChangeAspect="1"/>
            </p:cNvGrpSpPr>
            <p:nvPr/>
          </p:nvGrpSpPr>
          <p:grpSpPr bwMode="auto">
            <a:xfrm>
              <a:off x="988" y="0"/>
              <a:ext cx="308" cy="757"/>
              <a:chOff x="0" y="0"/>
              <a:chExt cx="1031" cy="2533"/>
            </a:xfrm>
          </p:grpSpPr>
          <p:sp>
            <p:nvSpPr>
              <p:cNvPr id="75876" name="Freeform 287"/>
              <p:cNvSpPr>
                <a:spLocks noChangeAspect="1"/>
              </p:cNvSpPr>
              <p:nvPr/>
            </p:nvSpPr>
            <p:spPr bwMode="auto">
              <a:xfrm>
                <a:off x="50" y="0"/>
                <a:ext cx="935" cy="249"/>
              </a:xfrm>
              <a:custGeom>
                <a:avLst/>
                <a:gdLst>
                  <a:gd name="T0" fmla="*/ 0 w 833"/>
                  <a:gd name="T1" fmla="*/ 2 h 222"/>
                  <a:gd name="T2" fmla="*/ 1602812 w 833"/>
                  <a:gd name="T3" fmla="*/ 1529170 h 222"/>
                  <a:gd name="T4" fmla="*/ 4471226 w 833"/>
                  <a:gd name="T5" fmla="*/ 1529170 h 222"/>
                  <a:gd name="T6" fmla="*/ 6072863 w 833"/>
                  <a:gd name="T7" fmla="*/ 0 h 222"/>
                  <a:gd name="T8" fmla="*/ 0 w 833"/>
                  <a:gd name="T9" fmla="*/ 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2"/>
                  <a:gd name="T17" fmla="*/ 833 w 83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2">
                    <a:moveTo>
                      <a:pt x="0" y="2"/>
                    </a:moveTo>
                    <a:lnTo>
                      <a:pt x="219" y="222"/>
                    </a:lnTo>
                    <a:lnTo>
                      <a:pt x="614" y="222"/>
                    </a:lnTo>
                    <a:lnTo>
                      <a:pt x="8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77" name="Freeform 288"/>
              <p:cNvSpPr>
                <a:spLocks noChangeAspect="1"/>
              </p:cNvSpPr>
              <p:nvPr/>
            </p:nvSpPr>
            <p:spPr bwMode="auto">
              <a:xfrm>
                <a:off x="0" y="45"/>
                <a:ext cx="243" cy="753"/>
              </a:xfrm>
              <a:custGeom>
                <a:avLst/>
                <a:gdLst>
                  <a:gd name="T0" fmla="*/ 0 w 217"/>
                  <a:gd name="T1" fmla="*/ 0 h 671"/>
                  <a:gd name="T2" fmla="*/ 1320741 w 217"/>
                  <a:gd name="T3" fmla="*/ 1559942 h 671"/>
                  <a:gd name="T4" fmla="*/ 1320741 w 217"/>
                  <a:gd name="T5" fmla="*/ 3815786 h 671"/>
                  <a:gd name="T6" fmla="*/ 457719 w 217"/>
                  <a:gd name="T7" fmla="*/ 4811381 h 671"/>
                  <a:gd name="T8" fmla="*/ 2 w 217"/>
                  <a:gd name="T9" fmla="*/ 4222193 h 671"/>
                  <a:gd name="T10" fmla="*/ 0 w 217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0"/>
                    </a:moveTo>
                    <a:lnTo>
                      <a:pt x="217" y="217"/>
                    </a:lnTo>
                    <a:lnTo>
                      <a:pt x="217" y="531"/>
                    </a:lnTo>
                    <a:lnTo>
                      <a:pt x="75" y="671"/>
                    </a:lnTo>
                    <a:lnTo>
                      <a:pt x="2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78" name="Freeform 289"/>
              <p:cNvSpPr>
                <a:spLocks noChangeAspect="1"/>
              </p:cNvSpPr>
              <p:nvPr/>
            </p:nvSpPr>
            <p:spPr bwMode="auto">
              <a:xfrm>
                <a:off x="789" y="45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79" name="Freeform 290"/>
              <p:cNvSpPr>
                <a:spLocks noChangeAspect="1"/>
              </p:cNvSpPr>
              <p:nvPr/>
            </p:nvSpPr>
            <p:spPr bwMode="auto">
              <a:xfrm>
                <a:off x="50" y="1444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80" name="Freeform 291"/>
              <p:cNvSpPr>
                <a:spLocks noChangeAspect="1"/>
              </p:cNvSpPr>
              <p:nvPr/>
            </p:nvSpPr>
            <p:spPr bwMode="auto">
              <a:xfrm>
                <a:off x="0" y="893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81" name="Freeform 292"/>
              <p:cNvSpPr>
                <a:spLocks noChangeAspect="1"/>
              </p:cNvSpPr>
              <p:nvPr/>
            </p:nvSpPr>
            <p:spPr bwMode="auto">
              <a:xfrm>
                <a:off x="789" y="893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82" name="Freeform 293"/>
              <p:cNvSpPr>
                <a:spLocks noChangeAspect="1"/>
              </p:cNvSpPr>
              <p:nvPr/>
            </p:nvSpPr>
            <p:spPr bwMode="auto">
              <a:xfrm flipV="1">
                <a:off x="50" y="1735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83" name="Freeform 294"/>
              <p:cNvSpPr>
                <a:spLocks noChangeAspect="1"/>
              </p:cNvSpPr>
              <p:nvPr/>
            </p:nvSpPr>
            <p:spPr bwMode="auto">
              <a:xfrm flipV="1">
                <a:off x="0" y="1780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84" name="Freeform 295"/>
              <p:cNvSpPr>
                <a:spLocks noChangeAspect="1"/>
              </p:cNvSpPr>
              <p:nvPr/>
            </p:nvSpPr>
            <p:spPr bwMode="auto">
              <a:xfrm flipV="1">
                <a:off x="789" y="1780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85" name="Freeform 296"/>
              <p:cNvSpPr>
                <a:spLocks noChangeAspect="1"/>
              </p:cNvSpPr>
              <p:nvPr/>
            </p:nvSpPr>
            <p:spPr bwMode="auto">
              <a:xfrm>
                <a:off x="156" y="707"/>
                <a:ext cx="738" cy="270"/>
              </a:xfrm>
              <a:custGeom>
                <a:avLst/>
                <a:gdLst>
                  <a:gd name="T0" fmla="*/ 0 w 738"/>
                  <a:gd name="T1" fmla="*/ 132 h 270"/>
                  <a:gd name="T2" fmla="*/ 132 w 738"/>
                  <a:gd name="T3" fmla="*/ 0 h 270"/>
                  <a:gd name="T4" fmla="*/ 600 w 738"/>
                  <a:gd name="T5" fmla="*/ 0 h 270"/>
                  <a:gd name="T6" fmla="*/ 738 w 738"/>
                  <a:gd name="T7" fmla="*/ 138 h 270"/>
                  <a:gd name="T8" fmla="*/ 603 w 738"/>
                  <a:gd name="T9" fmla="*/ 270 h 270"/>
                  <a:gd name="T10" fmla="*/ 129 w 738"/>
                  <a:gd name="T11" fmla="*/ 270 h 270"/>
                  <a:gd name="T12" fmla="*/ 0 w 738"/>
                  <a:gd name="T13" fmla="*/ 132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8"/>
                  <a:gd name="T22" fmla="*/ 0 h 270"/>
                  <a:gd name="T23" fmla="*/ 738 w 73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8" h="270">
                    <a:moveTo>
                      <a:pt x="0" y="132"/>
                    </a:moveTo>
                    <a:lnTo>
                      <a:pt x="132" y="0"/>
                    </a:lnTo>
                    <a:lnTo>
                      <a:pt x="600" y="0"/>
                    </a:lnTo>
                    <a:lnTo>
                      <a:pt x="738" y="138"/>
                    </a:lnTo>
                    <a:lnTo>
                      <a:pt x="603" y="270"/>
                    </a:lnTo>
                    <a:lnTo>
                      <a:pt x="129" y="27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851" name="Group 248"/>
            <p:cNvGrpSpPr>
              <a:grpSpLocks noChangeAspect="1"/>
            </p:cNvGrpSpPr>
            <p:nvPr/>
          </p:nvGrpSpPr>
          <p:grpSpPr bwMode="auto">
            <a:xfrm>
              <a:off x="0" y="0"/>
              <a:ext cx="884" cy="757"/>
              <a:chOff x="0" y="0"/>
              <a:chExt cx="884" cy="757"/>
            </a:xfrm>
          </p:grpSpPr>
          <p:grpSp>
            <p:nvGrpSpPr>
              <p:cNvPr id="75852" name="Group 249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308" cy="757"/>
                <a:chOff x="0" y="0"/>
                <a:chExt cx="1031" cy="2533"/>
              </a:xfrm>
            </p:grpSpPr>
            <p:sp>
              <p:nvSpPr>
                <p:cNvPr id="75867" name="Freeform 299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68" name="Freeform 300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69" name="Freeform 301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70" name="Freeform 302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71" name="Freeform 303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72" name="Freeform 304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73" name="Freeform 305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74" name="Freeform 306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75" name="Freeform 307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53" name="Group 259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3" cy="746"/>
                <a:chOff x="0" y="0"/>
                <a:chExt cx="242" cy="2488"/>
              </a:xfrm>
            </p:grpSpPr>
            <p:sp>
              <p:nvSpPr>
                <p:cNvPr id="75864" name="Freeform 309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65" name="Freeform 310"/>
                <p:cNvSpPr>
                  <a:spLocks noChangeAspect="1"/>
                </p:cNvSpPr>
                <p:nvPr/>
              </p:nvSpPr>
              <p:spPr bwMode="auto">
                <a:xfrm>
                  <a:off x="0" y="848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66" name="Freeform 311"/>
                <p:cNvSpPr>
                  <a:spLocks noChangeAspect="1"/>
                </p:cNvSpPr>
                <p:nvPr/>
              </p:nvSpPr>
              <p:spPr bwMode="auto">
                <a:xfrm flipV="1">
                  <a:off x="0" y="1735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54" name="Group 263"/>
              <p:cNvGrpSpPr>
                <a:grpSpLocks noChangeAspect="1"/>
              </p:cNvGrpSpPr>
              <p:nvPr/>
            </p:nvGrpSpPr>
            <p:grpSpPr bwMode="auto">
              <a:xfrm>
                <a:off x="576" y="0"/>
                <a:ext cx="308" cy="757"/>
                <a:chOff x="0" y="0"/>
                <a:chExt cx="1031" cy="2533"/>
              </a:xfrm>
            </p:grpSpPr>
            <p:sp>
              <p:nvSpPr>
                <p:cNvPr id="75855" name="Freeform 313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6" name="Freeform 314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7" name="Freeform 315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8" name="Freeform 316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9" name="Freeform 317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60" name="Freeform 318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61" name="Freeform 319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62" name="Freeform 320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63" name="Freeform 321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0462" name="Group 273"/>
          <p:cNvGrpSpPr>
            <a:grpSpLocks noChangeAspect="1"/>
          </p:cNvGrpSpPr>
          <p:nvPr/>
        </p:nvGrpSpPr>
        <p:grpSpPr bwMode="auto">
          <a:xfrm>
            <a:off x="5389563" y="1058863"/>
            <a:ext cx="2057400" cy="1201737"/>
            <a:chOff x="0" y="0"/>
            <a:chExt cx="1296" cy="757"/>
          </a:xfrm>
        </p:grpSpPr>
        <p:grpSp>
          <p:nvGrpSpPr>
            <p:cNvPr id="75818" name="Group 274"/>
            <p:cNvGrpSpPr>
              <a:grpSpLocks noChangeAspect="1"/>
            </p:cNvGrpSpPr>
            <p:nvPr/>
          </p:nvGrpSpPr>
          <p:grpSpPr bwMode="auto">
            <a:xfrm>
              <a:off x="988" y="0"/>
              <a:ext cx="308" cy="757"/>
              <a:chOff x="0" y="0"/>
              <a:chExt cx="1031" cy="2533"/>
            </a:xfrm>
          </p:grpSpPr>
          <p:sp>
            <p:nvSpPr>
              <p:cNvPr id="75844" name="Freeform 324"/>
              <p:cNvSpPr>
                <a:spLocks noChangeAspect="1"/>
              </p:cNvSpPr>
              <p:nvPr/>
            </p:nvSpPr>
            <p:spPr bwMode="auto">
              <a:xfrm>
                <a:off x="50" y="0"/>
                <a:ext cx="935" cy="249"/>
              </a:xfrm>
              <a:custGeom>
                <a:avLst/>
                <a:gdLst>
                  <a:gd name="T0" fmla="*/ 0 w 833"/>
                  <a:gd name="T1" fmla="*/ 2 h 222"/>
                  <a:gd name="T2" fmla="*/ 1602812 w 833"/>
                  <a:gd name="T3" fmla="*/ 1529170 h 222"/>
                  <a:gd name="T4" fmla="*/ 4471226 w 833"/>
                  <a:gd name="T5" fmla="*/ 1529170 h 222"/>
                  <a:gd name="T6" fmla="*/ 6072863 w 833"/>
                  <a:gd name="T7" fmla="*/ 0 h 222"/>
                  <a:gd name="T8" fmla="*/ 0 w 833"/>
                  <a:gd name="T9" fmla="*/ 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2"/>
                  <a:gd name="T17" fmla="*/ 833 w 83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2">
                    <a:moveTo>
                      <a:pt x="0" y="2"/>
                    </a:moveTo>
                    <a:lnTo>
                      <a:pt x="219" y="222"/>
                    </a:lnTo>
                    <a:lnTo>
                      <a:pt x="614" y="222"/>
                    </a:lnTo>
                    <a:lnTo>
                      <a:pt x="8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45" name="Freeform 325"/>
              <p:cNvSpPr>
                <a:spLocks noChangeAspect="1"/>
              </p:cNvSpPr>
              <p:nvPr/>
            </p:nvSpPr>
            <p:spPr bwMode="auto">
              <a:xfrm>
                <a:off x="0" y="45"/>
                <a:ext cx="243" cy="753"/>
              </a:xfrm>
              <a:custGeom>
                <a:avLst/>
                <a:gdLst>
                  <a:gd name="T0" fmla="*/ 0 w 217"/>
                  <a:gd name="T1" fmla="*/ 0 h 671"/>
                  <a:gd name="T2" fmla="*/ 1320741 w 217"/>
                  <a:gd name="T3" fmla="*/ 1559942 h 671"/>
                  <a:gd name="T4" fmla="*/ 1320741 w 217"/>
                  <a:gd name="T5" fmla="*/ 3815786 h 671"/>
                  <a:gd name="T6" fmla="*/ 457719 w 217"/>
                  <a:gd name="T7" fmla="*/ 4811381 h 671"/>
                  <a:gd name="T8" fmla="*/ 2 w 217"/>
                  <a:gd name="T9" fmla="*/ 4222193 h 671"/>
                  <a:gd name="T10" fmla="*/ 0 w 217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0"/>
                    </a:moveTo>
                    <a:lnTo>
                      <a:pt x="217" y="217"/>
                    </a:lnTo>
                    <a:lnTo>
                      <a:pt x="217" y="531"/>
                    </a:lnTo>
                    <a:lnTo>
                      <a:pt x="75" y="671"/>
                    </a:lnTo>
                    <a:lnTo>
                      <a:pt x="2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46" name="Freeform 326"/>
              <p:cNvSpPr>
                <a:spLocks noChangeAspect="1"/>
              </p:cNvSpPr>
              <p:nvPr/>
            </p:nvSpPr>
            <p:spPr bwMode="auto">
              <a:xfrm>
                <a:off x="789" y="45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47" name="Freeform 327"/>
              <p:cNvSpPr>
                <a:spLocks noChangeAspect="1"/>
              </p:cNvSpPr>
              <p:nvPr/>
            </p:nvSpPr>
            <p:spPr bwMode="auto">
              <a:xfrm>
                <a:off x="789" y="893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48" name="Freeform 328"/>
              <p:cNvSpPr>
                <a:spLocks noChangeAspect="1"/>
              </p:cNvSpPr>
              <p:nvPr/>
            </p:nvSpPr>
            <p:spPr bwMode="auto">
              <a:xfrm flipV="1">
                <a:off x="789" y="1780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49" name="Freeform 329"/>
              <p:cNvSpPr>
                <a:spLocks noChangeAspect="1"/>
              </p:cNvSpPr>
              <p:nvPr/>
            </p:nvSpPr>
            <p:spPr bwMode="auto">
              <a:xfrm>
                <a:off x="156" y="707"/>
                <a:ext cx="738" cy="270"/>
              </a:xfrm>
              <a:custGeom>
                <a:avLst/>
                <a:gdLst>
                  <a:gd name="T0" fmla="*/ 0 w 738"/>
                  <a:gd name="T1" fmla="*/ 132 h 270"/>
                  <a:gd name="T2" fmla="*/ 132 w 738"/>
                  <a:gd name="T3" fmla="*/ 0 h 270"/>
                  <a:gd name="T4" fmla="*/ 600 w 738"/>
                  <a:gd name="T5" fmla="*/ 0 h 270"/>
                  <a:gd name="T6" fmla="*/ 738 w 738"/>
                  <a:gd name="T7" fmla="*/ 138 h 270"/>
                  <a:gd name="T8" fmla="*/ 603 w 738"/>
                  <a:gd name="T9" fmla="*/ 270 h 270"/>
                  <a:gd name="T10" fmla="*/ 129 w 738"/>
                  <a:gd name="T11" fmla="*/ 270 h 270"/>
                  <a:gd name="T12" fmla="*/ 0 w 738"/>
                  <a:gd name="T13" fmla="*/ 132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8"/>
                  <a:gd name="T22" fmla="*/ 0 h 270"/>
                  <a:gd name="T23" fmla="*/ 738 w 73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8" h="270">
                    <a:moveTo>
                      <a:pt x="0" y="132"/>
                    </a:moveTo>
                    <a:lnTo>
                      <a:pt x="132" y="0"/>
                    </a:lnTo>
                    <a:lnTo>
                      <a:pt x="600" y="0"/>
                    </a:lnTo>
                    <a:lnTo>
                      <a:pt x="738" y="138"/>
                    </a:lnTo>
                    <a:lnTo>
                      <a:pt x="603" y="270"/>
                    </a:lnTo>
                    <a:lnTo>
                      <a:pt x="129" y="27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819" name="Group 281"/>
            <p:cNvGrpSpPr>
              <a:grpSpLocks noChangeAspect="1"/>
            </p:cNvGrpSpPr>
            <p:nvPr/>
          </p:nvGrpSpPr>
          <p:grpSpPr bwMode="auto">
            <a:xfrm>
              <a:off x="0" y="0"/>
              <a:ext cx="884" cy="757"/>
              <a:chOff x="0" y="0"/>
              <a:chExt cx="884" cy="757"/>
            </a:xfrm>
          </p:grpSpPr>
          <p:grpSp>
            <p:nvGrpSpPr>
              <p:cNvPr id="75820" name="Group 282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308" cy="757"/>
                <a:chOff x="0" y="0"/>
                <a:chExt cx="1031" cy="2533"/>
              </a:xfrm>
            </p:grpSpPr>
            <p:sp>
              <p:nvSpPr>
                <p:cNvPr id="75835" name="Freeform 332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6" name="Freeform 333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7" name="Freeform 334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8" name="Freeform 335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9" name="Freeform 336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0" name="Freeform 337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1" name="Freeform 338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2" name="Freeform 339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3" name="Freeform 340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21" name="Group 292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3" cy="746"/>
                <a:chOff x="0" y="0"/>
                <a:chExt cx="242" cy="2488"/>
              </a:xfrm>
            </p:grpSpPr>
            <p:sp>
              <p:nvSpPr>
                <p:cNvPr id="75832" name="Freeform 342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3" name="Freeform 343"/>
                <p:cNvSpPr>
                  <a:spLocks noChangeAspect="1"/>
                </p:cNvSpPr>
                <p:nvPr/>
              </p:nvSpPr>
              <p:spPr bwMode="auto">
                <a:xfrm>
                  <a:off x="0" y="848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4" name="Freeform 344"/>
                <p:cNvSpPr>
                  <a:spLocks noChangeAspect="1"/>
                </p:cNvSpPr>
                <p:nvPr/>
              </p:nvSpPr>
              <p:spPr bwMode="auto">
                <a:xfrm flipV="1">
                  <a:off x="0" y="1735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22" name="Group 296"/>
              <p:cNvGrpSpPr>
                <a:grpSpLocks noChangeAspect="1"/>
              </p:cNvGrpSpPr>
              <p:nvPr/>
            </p:nvGrpSpPr>
            <p:grpSpPr bwMode="auto">
              <a:xfrm>
                <a:off x="576" y="0"/>
                <a:ext cx="308" cy="757"/>
                <a:chOff x="0" y="0"/>
                <a:chExt cx="1031" cy="2533"/>
              </a:xfrm>
            </p:grpSpPr>
            <p:sp>
              <p:nvSpPr>
                <p:cNvPr id="75823" name="Freeform 346"/>
                <p:cNvSpPr>
                  <a:spLocks noChangeAspect="1"/>
                </p:cNvSpPr>
                <p:nvPr/>
              </p:nvSpPr>
              <p:spPr bwMode="auto">
                <a:xfrm>
                  <a:off x="50" y="0"/>
                  <a:ext cx="935" cy="249"/>
                </a:xfrm>
                <a:custGeom>
                  <a:avLst/>
                  <a:gdLst>
                    <a:gd name="T0" fmla="*/ 0 w 833"/>
                    <a:gd name="T1" fmla="*/ 2 h 222"/>
                    <a:gd name="T2" fmla="*/ 1602812 w 833"/>
                    <a:gd name="T3" fmla="*/ 1529170 h 222"/>
                    <a:gd name="T4" fmla="*/ 4471226 w 833"/>
                    <a:gd name="T5" fmla="*/ 1529170 h 222"/>
                    <a:gd name="T6" fmla="*/ 6072863 w 833"/>
                    <a:gd name="T7" fmla="*/ 0 h 222"/>
                    <a:gd name="T8" fmla="*/ 0 w 833"/>
                    <a:gd name="T9" fmla="*/ 2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2"/>
                    <a:gd name="T17" fmla="*/ 833 w 833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2">
                      <a:moveTo>
                        <a:pt x="0" y="2"/>
                      </a:moveTo>
                      <a:lnTo>
                        <a:pt x="219" y="222"/>
                      </a:lnTo>
                      <a:lnTo>
                        <a:pt x="614" y="222"/>
                      </a:lnTo>
                      <a:lnTo>
                        <a:pt x="83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24" name="Freeform 347"/>
                <p:cNvSpPr>
                  <a:spLocks noChangeAspect="1"/>
                </p:cNvSpPr>
                <p:nvPr/>
              </p:nvSpPr>
              <p:spPr bwMode="auto">
                <a:xfrm>
                  <a:off x="0" y="45"/>
                  <a:ext cx="243" cy="753"/>
                </a:xfrm>
                <a:custGeom>
                  <a:avLst/>
                  <a:gdLst>
                    <a:gd name="T0" fmla="*/ 0 w 217"/>
                    <a:gd name="T1" fmla="*/ 0 h 671"/>
                    <a:gd name="T2" fmla="*/ 1320741 w 217"/>
                    <a:gd name="T3" fmla="*/ 1559942 h 671"/>
                    <a:gd name="T4" fmla="*/ 1320741 w 217"/>
                    <a:gd name="T5" fmla="*/ 3815786 h 671"/>
                    <a:gd name="T6" fmla="*/ 457719 w 217"/>
                    <a:gd name="T7" fmla="*/ 4811381 h 671"/>
                    <a:gd name="T8" fmla="*/ 2 w 217"/>
                    <a:gd name="T9" fmla="*/ 4222193 h 671"/>
                    <a:gd name="T10" fmla="*/ 0 w 217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0"/>
                      </a:moveTo>
                      <a:lnTo>
                        <a:pt x="217" y="217"/>
                      </a:lnTo>
                      <a:lnTo>
                        <a:pt x="217" y="531"/>
                      </a:lnTo>
                      <a:lnTo>
                        <a:pt x="75" y="671"/>
                      </a:lnTo>
                      <a:lnTo>
                        <a:pt x="2" y="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25" name="Freeform 348"/>
                <p:cNvSpPr>
                  <a:spLocks noChangeAspect="1"/>
                </p:cNvSpPr>
                <p:nvPr/>
              </p:nvSpPr>
              <p:spPr bwMode="auto">
                <a:xfrm>
                  <a:off x="789" y="45"/>
                  <a:ext cx="242" cy="753"/>
                </a:xfrm>
                <a:custGeom>
                  <a:avLst/>
                  <a:gdLst>
                    <a:gd name="T0" fmla="*/ 1937100 w 215"/>
                    <a:gd name="T1" fmla="*/ 0 h 671"/>
                    <a:gd name="T2" fmla="*/ 0 w 215"/>
                    <a:gd name="T3" fmla="*/ 1559942 h 671"/>
                    <a:gd name="T4" fmla="*/ 0 w 215"/>
                    <a:gd name="T5" fmla="*/ 3815786 h 671"/>
                    <a:gd name="T6" fmla="*/ 1259017 w 215"/>
                    <a:gd name="T7" fmla="*/ 4811381 h 671"/>
                    <a:gd name="T8" fmla="*/ 1937100 w 215"/>
                    <a:gd name="T9" fmla="*/ 4222193 h 671"/>
                    <a:gd name="T10" fmla="*/ 1937100 w 215"/>
                    <a:gd name="T11" fmla="*/ 0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0"/>
                      </a:moveTo>
                      <a:lnTo>
                        <a:pt x="0" y="217"/>
                      </a:lnTo>
                      <a:lnTo>
                        <a:pt x="0" y="531"/>
                      </a:lnTo>
                      <a:lnTo>
                        <a:pt x="139" y="671"/>
                      </a:lnTo>
                      <a:lnTo>
                        <a:pt x="215" y="58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26" name="Freeform 349"/>
                <p:cNvSpPr>
                  <a:spLocks noChangeAspect="1"/>
                </p:cNvSpPr>
                <p:nvPr/>
              </p:nvSpPr>
              <p:spPr bwMode="auto">
                <a:xfrm>
                  <a:off x="50" y="1444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27" name="Freeform 350"/>
                <p:cNvSpPr>
                  <a:spLocks noChangeAspect="1"/>
                </p:cNvSpPr>
                <p:nvPr/>
              </p:nvSpPr>
              <p:spPr bwMode="auto">
                <a:xfrm>
                  <a:off x="0" y="893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28" name="Freeform 351"/>
                <p:cNvSpPr>
                  <a:spLocks noChangeAspect="1"/>
                </p:cNvSpPr>
                <p:nvPr/>
              </p:nvSpPr>
              <p:spPr bwMode="auto">
                <a:xfrm>
                  <a:off x="789" y="893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29" name="Freeform 352"/>
                <p:cNvSpPr>
                  <a:spLocks noChangeAspect="1"/>
                </p:cNvSpPr>
                <p:nvPr/>
              </p:nvSpPr>
              <p:spPr bwMode="auto">
                <a:xfrm flipV="1">
                  <a:off x="50" y="1735"/>
                  <a:ext cx="935" cy="247"/>
                </a:xfrm>
                <a:custGeom>
                  <a:avLst/>
                  <a:gdLst>
                    <a:gd name="T0" fmla="*/ 0 w 833"/>
                    <a:gd name="T1" fmla="*/ 1631427 h 220"/>
                    <a:gd name="T2" fmla="*/ 1602812 w 833"/>
                    <a:gd name="T3" fmla="*/ 0 h 220"/>
                    <a:gd name="T4" fmla="*/ 4471226 w 833"/>
                    <a:gd name="T5" fmla="*/ 0 h 220"/>
                    <a:gd name="T6" fmla="*/ 6072863 w 833"/>
                    <a:gd name="T7" fmla="*/ 1631427 h 220"/>
                    <a:gd name="T8" fmla="*/ 0 w 833"/>
                    <a:gd name="T9" fmla="*/ 1631427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3"/>
                    <a:gd name="T16" fmla="*/ 0 h 220"/>
                    <a:gd name="T17" fmla="*/ 833 w 83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3" h="220">
                      <a:moveTo>
                        <a:pt x="0" y="220"/>
                      </a:moveTo>
                      <a:lnTo>
                        <a:pt x="219" y="0"/>
                      </a:lnTo>
                      <a:lnTo>
                        <a:pt x="614" y="0"/>
                      </a:lnTo>
                      <a:lnTo>
                        <a:pt x="833" y="22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0" name="Freeform 353"/>
                <p:cNvSpPr>
                  <a:spLocks noChangeAspect="1"/>
                </p:cNvSpPr>
                <p:nvPr/>
              </p:nvSpPr>
              <p:spPr bwMode="auto">
                <a:xfrm flipV="1">
                  <a:off x="0" y="1780"/>
                  <a:ext cx="243" cy="753"/>
                </a:xfrm>
                <a:custGeom>
                  <a:avLst/>
                  <a:gdLst>
                    <a:gd name="T0" fmla="*/ 0 w 217"/>
                    <a:gd name="T1" fmla="*/ 4811381 h 671"/>
                    <a:gd name="T2" fmla="*/ 1320741 w 217"/>
                    <a:gd name="T3" fmla="*/ 3267800 h 671"/>
                    <a:gd name="T4" fmla="*/ 1320741 w 217"/>
                    <a:gd name="T5" fmla="*/ 1006183 h 671"/>
                    <a:gd name="T6" fmla="*/ 457719 w 217"/>
                    <a:gd name="T7" fmla="*/ 0 h 671"/>
                    <a:gd name="T8" fmla="*/ 2 w 217"/>
                    <a:gd name="T9" fmla="*/ 586859 h 671"/>
                    <a:gd name="T10" fmla="*/ 0 w 217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671"/>
                    <a:gd name="T20" fmla="*/ 217 w 217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671">
                      <a:moveTo>
                        <a:pt x="0" y="671"/>
                      </a:moveTo>
                      <a:lnTo>
                        <a:pt x="217" y="456"/>
                      </a:lnTo>
                      <a:lnTo>
                        <a:pt x="217" y="141"/>
                      </a:lnTo>
                      <a:lnTo>
                        <a:pt x="75" y="0"/>
                      </a:lnTo>
                      <a:lnTo>
                        <a:pt x="2" y="82"/>
                      </a:lnTo>
                      <a:lnTo>
                        <a:pt x="0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1" name="Freeform 354"/>
                <p:cNvSpPr>
                  <a:spLocks noChangeAspect="1"/>
                </p:cNvSpPr>
                <p:nvPr/>
              </p:nvSpPr>
              <p:spPr bwMode="auto">
                <a:xfrm flipV="1">
                  <a:off x="789" y="1780"/>
                  <a:ext cx="242" cy="753"/>
                </a:xfrm>
                <a:custGeom>
                  <a:avLst/>
                  <a:gdLst>
                    <a:gd name="T0" fmla="*/ 1937100 w 215"/>
                    <a:gd name="T1" fmla="*/ 4811381 h 671"/>
                    <a:gd name="T2" fmla="*/ 0 w 215"/>
                    <a:gd name="T3" fmla="*/ 3267800 h 671"/>
                    <a:gd name="T4" fmla="*/ 0 w 215"/>
                    <a:gd name="T5" fmla="*/ 1006183 h 671"/>
                    <a:gd name="T6" fmla="*/ 1259017 w 215"/>
                    <a:gd name="T7" fmla="*/ 0 h 671"/>
                    <a:gd name="T8" fmla="*/ 1937100 w 215"/>
                    <a:gd name="T9" fmla="*/ 586859 h 671"/>
                    <a:gd name="T10" fmla="*/ 1937100 w 215"/>
                    <a:gd name="T11" fmla="*/ 4811381 h 6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671"/>
                    <a:gd name="T20" fmla="*/ 215 w 215"/>
                    <a:gd name="T21" fmla="*/ 671 h 6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671">
                      <a:moveTo>
                        <a:pt x="215" y="671"/>
                      </a:moveTo>
                      <a:lnTo>
                        <a:pt x="0" y="456"/>
                      </a:lnTo>
                      <a:lnTo>
                        <a:pt x="0" y="141"/>
                      </a:lnTo>
                      <a:lnTo>
                        <a:pt x="139" y="0"/>
                      </a:lnTo>
                      <a:lnTo>
                        <a:pt x="215" y="82"/>
                      </a:lnTo>
                      <a:lnTo>
                        <a:pt x="215" y="6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28575">
                  <a:solidFill>
                    <a:schemeClr val="bg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0495" name="Group 306"/>
          <p:cNvGrpSpPr>
            <a:grpSpLocks noChangeAspect="1"/>
          </p:cNvGrpSpPr>
          <p:nvPr/>
        </p:nvGrpSpPr>
        <p:grpSpPr bwMode="auto">
          <a:xfrm>
            <a:off x="5364163" y="981075"/>
            <a:ext cx="2057400" cy="1201738"/>
            <a:chOff x="0" y="0"/>
            <a:chExt cx="1296" cy="757"/>
          </a:xfrm>
        </p:grpSpPr>
        <p:grpSp>
          <p:nvGrpSpPr>
            <p:cNvPr id="75790" name="Group 307"/>
            <p:cNvGrpSpPr>
              <a:grpSpLocks noChangeAspect="1"/>
            </p:cNvGrpSpPr>
            <p:nvPr/>
          </p:nvGrpSpPr>
          <p:grpSpPr bwMode="auto">
            <a:xfrm>
              <a:off x="172" y="0"/>
              <a:ext cx="308" cy="757"/>
              <a:chOff x="0" y="0"/>
              <a:chExt cx="1031" cy="2533"/>
            </a:xfrm>
          </p:grpSpPr>
          <p:sp>
            <p:nvSpPr>
              <p:cNvPr id="75809" name="Freeform 357"/>
              <p:cNvSpPr>
                <a:spLocks noChangeAspect="1"/>
              </p:cNvSpPr>
              <p:nvPr/>
            </p:nvSpPr>
            <p:spPr bwMode="auto">
              <a:xfrm>
                <a:off x="50" y="0"/>
                <a:ext cx="935" cy="249"/>
              </a:xfrm>
              <a:custGeom>
                <a:avLst/>
                <a:gdLst>
                  <a:gd name="T0" fmla="*/ 0 w 833"/>
                  <a:gd name="T1" fmla="*/ 2 h 222"/>
                  <a:gd name="T2" fmla="*/ 1602812 w 833"/>
                  <a:gd name="T3" fmla="*/ 1529170 h 222"/>
                  <a:gd name="T4" fmla="*/ 4471226 w 833"/>
                  <a:gd name="T5" fmla="*/ 1529170 h 222"/>
                  <a:gd name="T6" fmla="*/ 6072863 w 833"/>
                  <a:gd name="T7" fmla="*/ 0 h 222"/>
                  <a:gd name="T8" fmla="*/ 0 w 833"/>
                  <a:gd name="T9" fmla="*/ 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2"/>
                  <a:gd name="T17" fmla="*/ 833 w 83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2">
                    <a:moveTo>
                      <a:pt x="0" y="2"/>
                    </a:moveTo>
                    <a:lnTo>
                      <a:pt x="219" y="222"/>
                    </a:lnTo>
                    <a:lnTo>
                      <a:pt x="614" y="222"/>
                    </a:lnTo>
                    <a:lnTo>
                      <a:pt x="8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10" name="Freeform 358"/>
              <p:cNvSpPr>
                <a:spLocks noChangeAspect="1"/>
              </p:cNvSpPr>
              <p:nvPr/>
            </p:nvSpPr>
            <p:spPr bwMode="auto">
              <a:xfrm>
                <a:off x="0" y="45"/>
                <a:ext cx="243" cy="753"/>
              </a:xfrm>
              <a:custGeom>
                <a:avLst/>
                <a:gdLst>
                  <a:gd name="T0" fmla="*/ 0 w 217"/>
                  <a:gd name="T1" fmla="*/ 0 h 671"/>
                  <a:gd name="T2" fmla="*/ 1320741 w 217"/>
                  <a:gd name="T3" fmla="*/ 1559942 h 671"/>
                  <a:gd name="T4" fmla="*/ 1320741 w 217"/>
                  <a:gd name="T5" fmla="*/ 3815786 h 671"/>
                  <a:gd name="T6" fmla="*/ 457719 w 217"/>
                  <a:gd name="T7" fmla="*/ 4811381 h 671"/>
                  <a:gd name="T8" fmla="*/ 2 w 217"/>
                  <a:gd name="T9" fmla="*/ 4222193 h 671"/>
                  <a:gd name="T10" fmla="*/ 0 w 217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0"/>
                    </a:moveTo>
                    <a:lnTo>
                      <a:pt x="217" y="217"/>
                    </a:lnTo>
                    <a:lnTo>
                      <a:pt x="217" y="531"/>
                    </a:lnTo>
                    <a:lnTo>
                      <a:pt x="75" y="671"/>
                    </a:lnTo>
                    <a:lnTo>
                      <a:pt x="2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11" name="Freeform 359"/>
              <p:cNvSpPr>
                <a:spLocks noChangeAspect="1"/>
              </p:cNvSpPr>
              <p:nvPr/>
            </p:nvSpPr>
            <p:spPr bwMode="auto">
              <a:xfrm>
                <a:off x="789" y="45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12" name="Freeform 360"/>
              <p:cNvSpPr>
                <a:spLocks noChangeAspect="1"/>
              </p:cNvSpPr>
              <p:nvPr/>
            </p:nvSpPr>
            <p:spPr bwMode="auto">
              <a:xfrm>
                <a:off x="50" y="1444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13" name="Freeform 361"/>
              <p:cNvSpPr>
                <a:spLocks noChangeAspect="1"/>
              </p:cNvSpPr>
              <p:nvPr/>
            </p:nvSpPr>
            <p:spPr bwMode="auto">
              <a:xfrm>
                <a:off x="0" y="893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14" name="Freeform 362"/>
              <p:cNvSpPr>
                <a:spLocks noChangeAspect="1"/>
              </p:cNvSpPr>
              <p:nvPr/>
            </p:nvSpPr>
            <p:spPr bwMode="auto">
              <a:xfrm>
                <a:off x="789" y="893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15" name="Freeform 363"/>
              <p:cNvSpPr>
                <a:spLocks noChangeAspect="1"/>
              </p:cNvSpPr>
              <p:nvPr/>
            </p:nvSpPr>
            <p:spPr bwMode="auto">
              <a:xfrm flipV="1">
                <a:off x="50" y="1735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75816" name="Freeform 364"/>
              <p:cNvSpPr>
                <a:spLocks noChangeAspect="1"/>
              </p:cNvSpPr>
              <p:nvPr/>
            </p:nvSpPr>
            <p:spPr bwMode="auto">
              <a:xfrm flipV="1">
                <a:off x="0" y="1780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75817" name="Freeform 365"/>
              <p:cNvSpPr>
                <a:spLocks noChangeAspect="1"/>
              </p:cNvSpPr>
              <p:nvPr/>
            </p:nvSpPr>
            <p:spPr bwMode="auto">
              <a:xfrm flipV="1">
                <a:off x="789" y="1780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</p:grpSp>
        <p:grpSp>
          <p:nvGrpSpPr>
            <p:cNvPr id="75791" name="Group 317"/>
            <p:cNvGrpSpPr>
              <a:grpSpLocks noChangeAspect="1"/>
            </p:cNvGrpSpPr>
            <p:nvPr/>
          </p:nvGrpSpPr>
          <p:grpSpPr bwMode="auto">
            <a:xfrm>
              <a:off x="0" y="0"/>
              <a:ext cx="73" cy="746"/>
              <a:chOff x="0" y="0"/>
              <a:chExt cx="242" cy="2488"/>
            </a:xfrm>
          </p:grpSpPr>
          <p:sp>
            <p:nvSpPr>
              <p:cNvPr id="75806" name="Freeform 367"/>
              <p:cNvSpPr>
                <a:spLocks noChangeAspect="1"/>
              </p:cNvSpPr>
              <p:nvPr/>
            </p:nvSpPr>
            <p:spPr bwMode="auto">
              <a:xfrm>
                <a:off x="0" y="0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07" name="Freeform 368"/>
              <p:cNvSpPr>
                <a:spLocks noChangeAspect="1"/>
              </p:cNvSpPr>
              <p:nvPr/>
            </p:nvSpPr>
            <p:spPr bwMode="auto">
              <a:xfrm>
                <a:off x="0" y="848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08" name="Freeform 369"/>
              <p:cNvSpPr>
                <a:spLocks noChangeAspect="1"/>
              </p:cNvSpPr>
              <p:nvPr/>
            </p:nvSpPr>
            <p:spPr bwMode="auto">
              <a:xfrm flipV="1">
                <a:off x="0" y="1735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</p:grpSp>
        <p:grpSp>
          <p:nvGrpSpPr>
            <p:cNvPr id="75792" name="Group 321"/>
            <p:cNvGrpSpPr>
              <a:grpSpLocks noChangeAspect="1"/>
            </p:cNvGrpSpPr>
            <p:nvPr/>
          </p:nvGrpSpPr>
          <p:grpSpPr bwMode="auto">
            <a:xfrm>
              <a:off x="988" y="0"/>
              <a:ext cx="308" cy="757"/>
              <a:chOff x="0" y="0"/>
              <a:chExt cx="1031" cy="2533"/>
            </a:xfrm>
          </p:grpSpPr>
          <p:sp>
            <p:nvSpPr>
              <p:cNvPr id="75797" name="Freeform 371"/>
              <p:cNvSpPr>
                <a:spLocks noChangeAspect="1"/>
              </p:cNvSpPr>
              <p:nvPr/>
            </p:nvSpPr>
            <p:spPr bwMode="auto">
              <a:xfrm>
                <a:off x="50" y="0"/>
                <a:ext cx="935" cy="249"/>
              </a:xfrm>
              <a:custGeom>
                <a:avLst/>
                <a:gdLst>
                  <a:gd name="T0" fmla="*/ 0 w 833"/>
                  <a:gd name="T1" fmla="*/ 2 h 222"/>
                  <a:gd name="T2" fmla="*/ 1602812 w 833"/>
                  <a:gd name="T3" fmla="*/ 1529170 h 222"/>
                  <a:gd name="T4" fmla="*/ 4471226 w 833"/>
                  <a:gd name="T5" fmla="*/ 1529170 h 222"/>
                  <a:gd name="T6" fmla="*/ 6072863 w 833"/>
                  <a:gd name="T7" fmla="*/ 0 h 222"/>
                  <a:gd name="T8" fmla="*/ 0 w 833"/>
                  <a:gd name="T9" fmla="*/ 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2"/>
                  <a:gd name="T17" fmla="*/ 833 w 83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2">
                    <a:moveTo>
                      <a:pt x="0" y="2"/>
                    </a:moveTo>
                    <a:lnTo>
                      <a:pt x="219" y="222"/>
                    </a:lnTo>
                    <a:lnTo>
                      <a:pt x="614" y="222"/>
                    </a:lnTo>
                    <a:lnTo>
                      <a:pt x="83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98" name="Freeform 372"/>
              <p:cNvSpPr>
                <a:spLocks noChangeAspect="1"/>
              </p:cNvSpPr>
              <p:nvPr/>
            </p:nvSpPr>
            <p:spPr bwMode="auto">
              <a:xfrm>
                <a:off x="0" y="45"/>
                <a:ext cx="243" cy="753"/>
              </a:xfrm>
              <a:custGeom>
                <a:avLst/>
                <a:gdLst>
                  <a:gd name="T0" fmla="*/ 0 w 217"/>
                  <a:gd name="T1" fmla="*/ 0 h 671"/>
                  <a:gd name="T2" fmla="*/ 1320741 w 217"/>
                  <a:gd name="T3" fmla="*/ 1559942 h 671"/>
                  <a:gd name="T4" fmla="*/ 1320741 w 217"/>
                  <a:gd name="T5" fmla="*/ 3815786 h 671"/>
                  <a:gd name="T6" fmla="*/ 457719 w 217"/>
                  <a:gd name="T7" fmla="*/ 4811381 h 671"/>
                  <a:gd name="T8" fmla="*/ 2 w 217"/>
                  <a:gd name="T9" fmla="*/ 4222193 h 671"/>
                  <a:gd name="T10" fmla="*/ 0 w 217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0"/>
                    </a:moveTo>
                    <a:lnTo>
                      <a:pt x="217" y="217"/>
                    </a:lnTo>
                    <a:lnTo>
                      <a:pt x="217" y="531"/>
                    </a:lnTo>
                    <a:lnTo>
                      <a:pt x="75" y="671"/>
                    </a:lnTo>
                    <a:lnTo>
                      <a:pt x="2" y="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99" name="Freeform 373"/>
              <p:cNvSpPr>
                <a:spLocks noChangeAspect="1"/>
              </p:cNvSpPr>
              <p:nvPr/>
            </p:nvSpPr>
            <p:spPr bwMode="auto">
              <a:xfrm>
                <a:off x="789" y="45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00" name="Freeform 374"/>
              <p:cNvSpPr>
                <a:spLocks noChangeAspect="1"/>
              </p:cNvSpPr>
              <p:nvPr/>
            </p:nvSpPr>
            <p:spPr bwMode="auto">
              <a:xfrm>
                <a:off x="50" y="1444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01" name="Freeform 375"/>
              <p:cNvSpPr>
                <a:spLocks noChangeAspect="1"/>
              </p:cNvSpPr>
              <p:nvPr/>
            </p:nvSpPr>
            <p:spPr bwMode="auto">
              <a:xfrm>
                <a:off x="0" y="893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02" name="Freeform 376"/>
              <p:cNvSpPr>
                <a:spLocks noChangeAspect="1"/>
              </p:cNvSpPr>
              <p:nvPr/>
            </p:nvSpPr>
            <p:spPr bwMode="auto">
              <a:xfrm>
                <a:off x="789" y="893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03" name="Freeform 377"/>
              <p:cNvSpPr>
                <a:spLocks noChangeAspect="1"/>
              </p:cNvSpPr>
              <p:nvPr/>
            </p:nvSpPr>
            <p:spPr bwMode="auto">
              <a:xfrm flipV="1">
                <a:off x="50" y="1735"/>
                <a:ext cx="935" cy="247"/>
              </a:xfrm>
              <a:custGeom>
                <a:avLst/>
                <a:gdLst>
                  <a:gd name="T0" fmla="*/ 0 w 833"/>
                  <a:gd name="T1" fmla="*/ 1631427 h 220"/>
                  <a:gd name="T2" fmla="*/ 1602812 w 833"/>
                  <a:gd name="T3" fmla="*/ 0 h 220"/>
                  <a:gd name="T4" fmla="*/ 4471226 w 833"/>
                  <a:gd name="T5" fmla="*/ 0 h 220"/>
                  <a:gd name="T6" fmla="*/ 6072863 w 833"/>
                  <a:gd name="T7" fmla="*/ 1631427 h 220"/>
                  <a:gd name="T8" fmla="*/ 0 w 833"/>
                  <a:gd name="T9" fmla="*/ 163142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3"/>
                  <a:gd name="T16" fmla="*/ 0 h 220"/>
                  <a:gd name="T17" fmla="*/ 833 w 83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3" h="220">
                    <a:moveTo>
                      <a:pt x="0" y="220"/>
                    </a:moveTo>
                    <a:lnTo>
                      <a:pt x="219" y="0"/>
                    </a:lnTo>
                    <a:lnTo>
                      <a:pt x="614" y="0"/>
                    </a:lnTo>
                    <a:lnTo>
                      <a:pt x="833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75804" name="Freeform 378"/>
              <p:cNvSpPr>
                <a:spLocks noChangeAspect="1"/>
              </p:cNvSpPr>
              <p:nvPr/>
            </p:nvSpPr>
            <p:spPr bwMode="auto">
              <a:xfrm flipV="1">
                <a:off x="0" y="1780"/>
                <a:ext cx="243" cy="753"/>
              </a:xfrm>
              <a:custGeom>
                <a:avLst/>
                <a:gdLst>
                  <a:gd name="T0" fmla="*/ 0 w 217"/>
                  <a:gd name="T1" fmla="*/ 4811381 h 671"/>
                  <a:gd name="T2" fmla="*/ 1320741 w 217"/>
                  <a:gd name="T3" fmla="*/ 3267800 h 671"/>
                  <a:gd name="T4" fmla="*/ 1320741 w 217"/>
                  <a:gd name="T5" fmla="*/ 1006183 h 671"/>
                  <a:gd name="T6" fmla="*/ 457719 w 217"/>
                  <a:gd name="T7" fmla="*/ 0 h 671"/>
                  <a:gd name="T8" fmla="*/ 2 w 217"/>
                  <a:gd name="T9" fmla="*/ 586859 h 671"/>
                  <a:gd name="T10" fmla="*/ 0 w 217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671"/>
                  <a:gd name="T20" fmla="*/ 217 w 217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671">
                    <a:moveTo>
                      <a:pt x="0" y="671"/>
                    </a:moveTo>
                    <a:lnTo>
                      <a:pt x="217" y="456"/>
                    </a:lnTo>
                    <a:lnTo>
                      <a:pt x="217" y="141"/>
                    </a:lnTo>
                    <a:lnTo>
                      <a:pt x="75" y="0"/>
                    </a:lnTo>
                    <a:lnTo>
                      <a:pt x="2" y="82"/>
                    </a:lnTo>
                    <a:lnTo>
                      <a:pt x="0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75805" name="Freeform 379"/>
              <p:cNvSpPr>
                <a:spLocks noChangeAspect="1"/>
              </p:cNvSpPr>
              <p:nvPr/>
            </p:nvSpPr>
            <p:spPr bwMode="auto">
              <a:xfrm flipV="1">
                <a:off x="789" y="1780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</p:grpSp>
        <p:grpSp>
          <p:nvGrpSpPr>
            <p:cNvPr id="75793" name="Group 331"/>
            <p:cNvGrpSpPr>
              <a:grpSpLocks noChangeAspect="1"/>
            </p:cNvGrpSpPr>
            <p:nvPr/>
          </p:nvGrpSpPr>
          <p:grpSpPr bwMode="auto">
            <a:xfrm>
              <a:off x="695" y="0"/>
              <a:ext cx="73" cy="746"/>
              <a:chOff x="0" y="0"/>
              <a:chExt cx="242" cy="2488"/>
            </a:xfrm>
          </p:grpSpPr>
          <p:sp>
            <p:nvSpPr>
              <p:cNvPr id="75794" name="Freeform 381"/>
              <p:cNvSpPr>
                <a:spLocks noChangeAspect="1"/>
              </p:cNvSpPr>
              <p:nvPr/>
            </p:nvSpPr>
            <p:spPr bwMode="auto">
              <a:xfrm>
                <a:off x="0" y="0"/>
                <a:ext cx="242" cy="753"/>
              </a:xfrm>
              <a:custGeom>
                <a:avLst/>
                <a:gdLst>
                  <a:gd name="T0" fmla="*/ 1937100 w 215"/>
                  <a:gd name="T1" fmla="*/ 0 h 671"/>
                  <a:gd name="T2" fmla="*/ 0 w 215"/>
                  <a:gd name="T3" fmla="*/ 1559942 h 671"/>
                  <a:gd name="T4" fmla="*/ 0 w 215"/>
                  <a:gd name="T5" fmla="*/ 3815786 h 671"/>
                  <a:gd name="T6" fmla="*/ 1259017 w 215"/>
                  <a:gd name="T7" fmla="*/ 4811381 h 671"/>
                  <a:gd name="T8" fmla="*/ 1937100 w 215"/>
                  <a:gd name="T9" fmla="*/ 4222193 h 671"/>
                  <a:gd name="T10" fmla="*/ 1937100 w 215"/>
                  <a:gd name="T11" fmla="*/ 0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0"/>
                    </a:moveTo>
                    <a:lnTo>
                      <a:pt x="0" y="217"/>
                    </a:lnTo>
                    <a:lnTo>
                      <a:pt x="0" y="531"/>
                    </a:lnTo>
                    <a:lnTo>
                      <a:pt x="139" y="671"/>
                    </a:lnTo>
                    <a:lnTo>
                      <a:pt x="215" y="58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95" name="Freeform 382"/>
              <p:cNvSpPr>
                <a:spLocks noChangeAspect="1"/>
              </p:cNvSpPr>
              <p:nvPr/>
            </p:nvSpPr>
            <p:spPr bwMode="auto">
              <a:xfrm>
                <a:off x="0" y="848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solidFill>
                <a:srgbClr val="2B2B2B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96" name="Freeform 383"/>
              <p:cNvSpPr>
                <a:spLocks noChangeAspect="1"/>
              </p:cNvSpPr>
              <p:nvPr/>
            </p:nvSpPr>
            <p:spPr bwMode="auto">
              <a:xfrm flipV="1">
                <a:off x="0" y="1735"/>
                <a:ext cx="242" cy="753"/>
              </a:xfrm>
              <a:custGeom>
                <a:avLst/>
                <a:gdLst>
                  <a:gd name="T0" fmla="*/ 1937100 w 215"/>
                  <a:gd name="T1" fmla="*/ 4811381 h 671"/>
                  <a:gd name="T2" fmla="*/ 0 w 215"/>
                  <a:gd name="T3" fmla="*/ 3267800 h 671"/>
                  <a:gd name="T4" fmla="*/ 0 w 215"/>
                  <a:gd name="T5" fmla="*/ 1006183 h 671"/>
                  <a:gd name="T6" fmla="*/ 1259017 w 215"/>
                  <a:gd name="T7" fmla="*/ 0 h 671"/>
                  <a:gd name="T8" fmla="*/ 1937100 w 215"/>
                  <a:gd name="T9" fmla="*/ 586859 h 671"/>
                  <a:gd name="T10" fmla="*/ 1937100 w 215"/>
                  <a:gd name="T11" fmla="*/ 4811381 h 6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671"/>
                  <a:gd name="T20" fmla="*/ 215 w 215"/>
                  <a:gd name="T21" fmla="*/ 671 h 6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671">
                    <a:moveTo>
                      <a:pt x="215" y="671"/>
                    </a:moveTo>
                    <a:lnTo>
                      <a:pt x="0" y="456"/>
                    </a:lnTo>
                    <a:lnTo>
                      <a:pt x="0" y="141"/>
                    </a:lnTo>
                    <a:lnTo>
                      <a:pt x="139" y="0"/>
                    </a:lnTo>
                    <a:lnTo>
                      <a:pt x="215" y="82"/>
                    </a:lnTo>
                    <a:lnTo>
                      <a:pt x="215" y="6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</p:grpSp>
      </p:grpSp>
      <p:sp>
        <p:nvSpPr>
          <p:cNvPr id="75787" name="Text Box 336"/>
          <p:cNvSpPr txBox="1">
            <a:spLocks noChangeArrowheads="1"/>
          </p:cNvSpPr>
          <p:nvPr/>
        </p:nvSpPr>
        <p:spPr bwMode="auto">
          <a:xfrm>
            <a:off x="827088" y="2492375"/>
            <a:ext cx="3005137" cy="2570163"/>
          </a:xfrm>
          <a:prstGeom prst="rect">
            <a:avLst/>
          </a:prstGeom>
          <a:noFill/>
          <a:ln w="9525">
            <a:solidFill>
              <a:srgbClr val="D20000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>
                <a:latin typeface="Arial" panose="020B0604020202020204" pitchFamily="34" charset="0"/>
                <a:ea typeface="黑体" panose="02010609060101010101" pitchFamily="2" charset="-122"/>
              </a:rPr>
              <a:t>要领：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Arial" panose="020B0604020202020204" pitchFamily="34" charset="0"/>
              </a:rPr>
              <a:t>利用</a:t>
            </a:r>
            <a:r>
              <a:rPr lang="en-US" altLang="zh-CN" sz="2400">
                <a:latin typeface="Arial" panose="020B0604020202020204" pitchFamily="34" charset="0"/>
              </a:rPr>
              <a:t>5-10</a:t>
            </a:r>
            <a:r>
              <a:rPr lang="zh-CN" altLang="en-US" sz="2400">
                <a:latin typeface="Arial" panose="020B0604020202020204" pitchFamily="34" charset="0"/>
              </a:rPr>
              <a:t>秒</a:t>
            </a:r>
            <a:endParaRPr lang="en-US" altLang="zh-CN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Arial" panose="020B0604020202020204" pitchFamily="34" charset="0"/>
              </a:rPr>
              <a:t>扫视胸腹部</a:t>
            </a:r>
            <a:endParaRPr lang="en-US" altLang="zh-CN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Arial" panose="020B0604020202020204" pitchFamily="34" charset="0"/>
              </a:rPr>
              <a:t>观察有无起伏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788" name="Text Box 335"/>
          <p:cNvSpPr txBox="1">
            <a:spLocks noChangeArrowheads="1"/>
          </p:cNvSpPr>
          <p:nvPr/>
        </p:nvSpPr>
        <p:spPr bwMode="auto">
          <a:xfrm>
            <a:off x="827088" y="1268413"/>
            <a:ext cx="3005137" cy="719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、判断呼吸</a:t>
            </a:r>
          </a:p>
        </p:txBody>
      </p:sp>
      <p:pic>
        <p:nvPicPr>
          <p:cNvPr id="75789" name="Picture 336" descr="PWJ63F%M1TBD3NW4ZA7PW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420938"/>
            <a:ext cx="4252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468313" y="5805488"/>
            <a:ext cx="514191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latin typeface="黑体" panose="02010609060101010101" pitchFamily="2" charset="-122"/>
                <a:ea typeface="黑体" panose="02010609060101010101" pitchFamily="2" charset="-122"/>
              </a:rPr>
              <a:t>--2010</a:t>
            </a:r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sz="1800">
                <a:latin typeface="黑体" panose="02010609060101010101" pitchFamily="2" charset="-122"/>
                <a:ea typeface="黑体" panose="02010609060101010101" pitchFamily="2" charset="-122"/>
              </a:rPr>
              <a:t>AHA</a:t>
            </a:r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心肺复苏及心血管急症救治指南</a:t>
            </a:r>
            <a:r>
              <a:rPr lang="en-US" altLang="zh-CN" sz="1800">
                <a:latin typeface="黑体" panose="02010609060101010101" pitchFamily="2" charset="-122"/>
                <a:ea typeface="黑体" panose="02010609060101010101" pitchFamily="2" charset="-122"/>
              </a:rPr>
              <a:t>56</a:t>
            </a:r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页</a:t>
            </a:r>
          </a:p>
        </p:txBody>
      </p:sp>
      <p:pic>
        <p:nvPicPr>
          <p:cNvPr id="77826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18000"/>
          </a:blip>
          <a:srcRect r="24010" b="4625"/>
          <a:stretch>
            <a:fillRect/>
          </a:stretch>
        </p:blipFill>
        <p:spPr bwMode="auto">
          <a:xfrm>
            <a:off x="611188" y="4221163"/>
            <a:ext cx="187166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18000"/>
          </a:blip>
          <a:srcRect/>
          <a:stretch>
            <a:fillRect/>
          </a:stretch>
        </p:blipFill>
        <p:spPr bwMode="auto">
          <a:xfrm>
            <a:off x="3276600" y="4221163"/>
            <a:ext cx="18716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Box 10"/>
          <p:cNvSpPr txBox="1">
            <a:spLocks noChangeArrowheads="1"/>
          </p:cNvSpPr>
          <p:nvPr/>
        </p:nvSpPr>
        <p:spPr bwMode="auto">
          <a:xfrm>
            <a:off x="611188" y="1773238"/>
            <a:ext cx="4725987" cy="22923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Calibri" panose="020F0502020204030204" pitchFamily="34" charset="0"/>
                <a:ea typeface="黑体" panose="02010609060101010101" pitchFamily="2" charset="-122"/>
              </a:rPr>
              <a:t>要领：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>
                <a:latin typeface="Calibri" panose="020F0502020204030204" pitchFamily="34" charset="0"/>
              </a:rPr>
              <a:t> 位置：胸部中央、 胸骨下</a:t>
            </a:r>
            <a:r>
              <a:rPr lang="en-US" altLang="zh-CN" sz="2400">
                <a:latin typeface="Calibri" panose="020F0502020204030204" pitchFamily="34" charset="0"/>
              </a:rPr>
              <a:t>1/2</a:t>
            </a:r>
            <a:r>
              <a:rPr lang="zh-CN" altLang="en-US" sz="2400">
                <a:latin typeface="Calibri" panose="020F0502020204030204" pitchFamily="34" charset="0"/>
              </a:rPr>
              <a:t>段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>
                <a:latin typeface="Calibri" panose="020F0502020204030204" pitchFamily="34" charset="0"/>
              </a:rPr>
              <a:t> 深度：成人</a:t>
            </a:r>
            <a:r>
              <a:rPr lang="en-US" altLang="zh-CN" sz="2400">
                <a:latin typeface="Calibri" panose="020F0502020204030204" pitchFamily="34" charset="0"/>
              </a:rPr>
              <a:t>5-6cm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>
                <a:latin typeface="Calibri" panose="020F0502020204030204" pitchFamily="34" charset="0"/>
              </a:rPr>
              <a:t> 频率：</a:t>
            </a:r>
            <a:r>
              <a:rPr lang="en-US" altLang="zh-CN" sz="2400">
                <a:latin typeface="Calibri" panose="020F0502020204030204" pitchFamily="34" charset="0"/>
              </a:rPr>
              <a:t>100-120</a:t>
            </a:r>
            <a:r>
              <a:rPr lang="zh-CN" altLang="en-US" sz="2400">
                <a:latin typeface="Calibri" panose="020F0502020204030204" pitchFamily="34" charset="0"/>
              </a:rPr>
              <a:t>次</a:t>
            </a:r>
            <a:r>
              <a:rPr lang="en-US" altLang="zh-CN" sz="2400">
                <a:latin typeface="Calibri" panose="020F0502020204030204" pitchFamily="34" charset="0"/>
              </a:rPr>
              <a:t>/</a:t>
            </a:r>
            <a:r>
              <a:rPr lang="zh-CN" altLang="en-US" sz="2400">
                <a:latin typeface="Calibri" panose="020F0502020204030204" pitchFamily="34" charset="0"/>
              </a:rPr>
              <a:t>分钟</a:t>
            </a:r>
            <a:endParaRPr lang="en-US" altLang="zh-CN" sz="2400" b="0">
              <a:latin typeface="Calibri" panose="020F0502020204030204" pitchFamily="34" charset="0"/>
            </a:endParaRPr>
          </a:p>
        </p:txBody>
      </p:sp>
      <p:sp>
        <p:nvSpPr>
          <p:cNvPr id="77829" name="Text Box 11"/>
          <p:cNvSpPr txBox="1">
            <a:spLocks noChangeArrowheads="1"/>
          </p:cNvSpPr>
          <p:nvPr/>
        </p:nvSpPr>
        <p:spPr bwMode="auto">
          <a:xfrm>
            <a:off x="611188" y="908050"/>
            <a:ext cx="4716462" cy="719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、胸外按压</a:t>
            </a:r>
          </a:p>
        </p:txBody>
      </p:sp>
      <p:pic>
        <p:nvPicPr>
          <p:cNvPr id="7783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500438"/>
            <a:ext cx="2590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1052513"/>
            <a:ext cx="26638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063" descr="wmf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349500"/>
            <a:ext cx="34417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椭圆 7"/>
          <p:cNvSpPr>
            <a:spLocks noChangeArrowheads="1"/>
          </p:cNvSpPr>
          <p:nvPr/>
        </p:nvSpPr>
        <p:spPr bwMode="auto">
          <a:xfrm>
            <a:off x="6588125" y="3355975"/>
            <a:ext cx="1147763" cy="1060450"/>
          </a:xfrm>
          <a:prstGeom prst="ellipse">
            <a:avLst/>
          </a:prstGeom>
          <a:solidFill>
            <a:srgbClr val="F2F2F2">
              <a:alpha val="9804"/>
            </a:srgbClr>
          </a:solidFill>
          <a:ln w="254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zh-CN" sz="18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1619250" y="5589588"/>
            <a:ext cx="1203325" cy="4000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737373">
                <a:alpha val="26999"/>
              </a:srgbClr>
            </a:outerShdw>
          </a:effectLst>
        </p:spPr>
        <p:txBody>
          <a:bodyPr wrap="none" lIns="90170" tIns="46990" rIns="90170" bIns="46990">
            <a:spAutoFit/>
          </a:bodyPr>
          <a:lstStyle/>
          <a:p>
            <a:pPr>
              <a:defRPr/>
            </a:pPr>
            <a:r>
              <a:rPr lang="zh-CN" altLang="en-US">
                <a:latin typeface="Arial" panose="020B0604020202020204" pitchFamily="34" charset="0"/>
                <a:ea typeface="黑体" panose="02010609060101010101" pitchFamily="2" charset="-122"/>
              </a:rPr>
              <a:t>气道闭合</a:t>
            </a: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6249988" y="5589588"/>
            <a:ext cx="1203325" cy="4000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737373">
                <a:alpha val="26999"/>
              </a:srgbClr>
            </a:outerShdw>
          </a:effectLst>
        </p:spPr>
        <p:txBody>
          <a:bodyPr wrap="none" lIns="90170" tIns="46990" rIns="90170" bIns="46990">
            <a:spAutoFit/>
          </a:bodyPr>
          <a:lstStyle/>
          <a:p>
            <a:pPr>
              <a:defRPr/>
            </a:pPr>
            <a:r>
              <a:rPr lang="zh-CN" altLang="en-US">
                <a:latin typeface="Arial" panose="020B0604020202020204" pitchFamily="34" charset="0"/>
                <a:ea typeface="黑体" panose="02010609060101010101" pitchFamily="2" charset="-122"/>
              </a:rPr>
              <a:t>气道开放</a:t>
            </a:r>
          </a:p>
        </p:txBody>
      </p:sp>
      <p:sp>
        <p:nvSpPr>
          <p:cNvPr id="62470" name="Text Box 9"/>
          <p:cNvSpPr txBox="1">
            <a:spLocks noChangeArrowheads="1"/>
          </p:cNvSpPr>
          <p:nvPr/>
        </p:nvSpPr>
        <p:spPr bwMode="auto">
          <a:xfrm>
            <a:off x="3563938" y="1989138"/>
            <a:ext cx="2230437" cy="592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>
            <a:outerShdw dist="17961" dir="2700000" algn="ctr" rotWithShape="0">
              <a:srgbClr val="737373">
                <a:alpha val="26999"/>
              </a:srgbClr>
            </a:outerShdw>
          </a:effectLst>
        </p:spPr>
        <p:txBody>
          <a:bodyPr wrap="none" lIns="90170" tIns="46990" rIns="90170" bIns="46990">
            <a:spAutoFit/>
          </a:bodyPr>
          <a:lstStyle/>
          <a:p>
            <a:pPr>
              <a:defRPr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仰头举颏法</a:t>
            </a:r>
          </a:p>
        </p:txBody>
      </p:sp>
      <p:pic>
        <p:nvPicPr>
          <p:cNvPr id="81926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0975" y="1444625"/>
            <a:ext cx="3494088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椭圆 1"/>
          <p:cNvSpPr>
            <a:spLocks noChangeArrowheads="1"/>
          </p:cNvSpPr>
          <p:nvPr/>
        </p:nvSpPr>
        <p:spPr bwMode="auto">
          <a:xfrm>
            <a:off x="2268538" y="3141663"/>
            <a:ext cx="935037" cy="869950"/>
          </a:xfrm>
          <a:prstGeom prst="ellipse">
            <a:avLst/>
          </a:prstGeom>
          <a:noFill/>
          <a:ln w="38100" algn="ctr">
            <a:solidFill>
              <a:srgbClr val="00B0F0"/>
            </a:solidFill>
            <a:round/>
          </a:ln>
        </p:spPr>
        <p:txBody>
          <a:bodyPr/>
          <a:lstStyle/>
          <a:p>
            <a:endParaRPr lang="zh-CN" alt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28" name="椭圆 14"/>
          <p:cNvSpPr>
            <a:spLocks noChangeArrowheads="1"/>
          </p:cNvSpPr>
          <p:nvPr/>
        </p:nvSpPr>
        <p:spPr bwMode="auto">
          <a:xfrm>
            <a:off x="6276975" y="3109913"/>
            <a:ext cx="936625" cy="869950"/>
          </a:xfrm>
          <a:prstGeom prst="ellipse">
            <a:avLst/>
          </a:prstGeom>
          <a:noFill/>
          <a:ln w="38100" algn="ctr">
            <a:solidFill>
              <a:srgbClr val="00B0F0"/>
            </a:solidFill>
            <a:round/>
          </a:ln>
        </p:spPr>
        <p:txBody>
          <a:bodyPr/>
          <a:lstStyle/>
          <a:p>
            <a:endParaRPr lang="zh-CN" alt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684213" y="1125538"/>
            <a:ext cx="3005137" cy="719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开放气道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0"/>
          <p:cNvSpPr txBox="1">
            <a:spLocks noChangeArrowheads="1"/>
          </p:cNvSpPr>
          <p:nvPr/>
        </p:nvSpPr>
        <p:spPr bwMode="auto">
          <a:xfrm>
            <a:off x="755650" y="4797425"/>
            <a:ext cx="7993063" cy="619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20000"/>
              </a:spcBef>
            </a:pPr>
            <a:r>
              <a:rPr lang="en-US" altLang="zh-CN" sz="1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</a:t>
            </a:r>
            <a:r>
              <a:rPr lang="en-US" altLang="zh-CN" sz="1800">
                <a:latin typeface="黑体" panose="02010609060101010101" pitchFamily="2" charset="-122"/>
                <a:ea typeface="黑体" panose="02010609060101010101" pitchFamily="2" charset="-122"/>
              </a:rPr>
              <a:t>--2010</a:t>
            </a:r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sz="1800">
                <a:latin typeface="黑体" panose="02010609060101010101" pitchFamily="2" charset="-122"/>
                <a:ea typeface="黑体" panose="02010609060101010101" pitchFamily="2" charset="-122"/>
              </a:rPr>
              <a:t>AHA</a:t>
            </a:r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心肺复苏及心血管急症救治指南翻译版</a:t>
            </a:r>
            <a:r>
              <a:rPr lang="en-US" altLang="zh-CN" sz="1800">
                <a:latin typeface="黑体" panose="02010609060101010101" pitchFamily="2" charset="-122"/>
                <a:ea typeface="黑体" panose="02010609060101010101" pitchFamily="2" charset="-122"/>
              </a:rPr>
              <a:t>22</a:t>
            </a:r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页</a:t>
            </a:r>
          </a:p>
          <a:p>
            <a:pPr>
              <a:lnSpc>
                <a:spcPct val="200000"/>
              </a:lnSpc>
            </a:pPr>
            <a:endParaRPr lang="en-US" altLang="zh-CN" sz="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970" name="AutoShape 17" descr="jpeg&amp;needoriginal=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645150" y="3281363"/>
            <a:ext cx="444500" cy="44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zh-CN" sz="2400" b="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AutoShape 19" descr="jpeg&amp;needoriginal=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55588" y="85725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zh-CN" sz="2400" b="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Text Box 7"/>
          <p:cNvSpPr txBox="1">
            <a:spLocks noChangeArrowheads="1"/>
          </p:cNvSpPr>
          <p:nvPr/>
        </p:nvSpPr>
        <p:spPr bwMode="auto">
          <a:xfrm>
            <a:off x="900113" y="1916113"/>
            <a:ext cx="3167062" cy="2686050"/>
          </a:xfrm>
          <a:prstGeom prst="rect">
            <a:avLst/>
          </a:prstGeom>
          <a:noFill/>
          <a:ln w="38100">
            <a:solidFill>
              <a:srgbClr val="D20000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要领：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2400"/>
              <a:t>吹气同时眼睛看胸廓有无起伏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2400"/>
              <a:t>吹气量：</a:t>
            </a:r>
            <a:r>
              <a:rPr lang="en-US" altLang="zh-CN" sz="2400"/>
              <a:t>500-600ml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2400"/>
              <a:t>吹气时间</a:t>
            </a:r>
            <a:r>
              <a:rPr lang="en-US" altLang="zh-CN" sz="2400"/>
              <a:t>&gt;1</a:t>
            </a:r>
            <a:r>
              <a:rPr lang="zh-CN" altLang="en-US" sz="2400"/>
              <a:t>秒</a:t>
            </a:r>
            <a:endParaRPr lang="en-US" altLang="zh-CN" sz="2400">
              <a:solidFill>
                <a:schemeClr val="tx1"/>
              </a:solidFill>
            </a:endParaRPr>
          </a:p>
        </p:txBody>
      </p:sp>
      <p:pic>
        <p:nvPicPr>
          <p:cNvPr id="83973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84313"/>
            <a:ext cx="3998912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3"/>
          <p:cNvSpPr txBox="1">
            <a:spLocks noChangeArrowheads="1"/>
          </p:cNvSpPr>
          <p:nvPr/>
        </p:nvSpPr>
        <p:spPr bwMode="auto">
          <a:xfrm>
            <a:off x="755650" y="836613"/>
            <a:ext cx="3167063" cy="719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、人工呼吸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1526540" y="5416550"/>
            <a:ext cx="6452235" cy="77406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>
                <a:solidFill>
                  <a:srgbClr val="DE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心肺复苏和人工呼吸的比例为</a:t>
            </a:r>
            <a:r>
              <a:rPr lang="en-US" altLang="zh-CN" sz="3200">
                <a:solidFill>
                  <a:srgbClr val="DE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30:2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Group 2"/>
          <p:cNvGrpSpPr/>
          <p:nvPr/>
        </p:nvGrpSpPr>
        <p:grpSpPr bwMode="auto">
          <a:xfrm>
            <a:off x="954405" y="1628775"/>
            <a:ext cx="2163445" cy="4162425"/>
            <a:chOff x="0" y="0"/>
            <a:chExt cx="1363" cy="1991"/>
          </a:xfrm>
        </p:grpSpPr>
        <p:sp>
          <p:nvSpPr>
            <p:cNvPr id="79902" name="AutoShape 7"/>
            <p:cNvSpPr>
              <a:spLocks noChangeArrowheads="1"/>
            </p:cNvSpPr>
            <p:nvPr/>
          </p:nvSpPr>
          <p:spPr bwMode="auto">
            <a:xfrm>
              <a:off x="0" y="191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903" name="AutoShape 8"/>
            <p:cNvSpPr>
              <a:spLocks noChangeArrowheads="1"/>
            </p:cNvSpPr>
            <p:nvPr/>
          </p:nvSpPr>
          <p:spPr bwMode="auto">
            <a:xfrm>
              <a:off x="21" y="196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904" name="AutoShape 9"/>
            <p:cNvSpPr>
              <a:spLocks noChangeArrowheads="1"/>
            </p:cNvSpPr>
            <p:nvPr/>
          </p:nvSpPr>
          <p:spPr bwMode="auto">
            <a:xfrm>
              <a:off x="32" y="1496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905" name="AutoShape 10"/>
            <p:cNvSpPr>
              <a:spLocks noChangeArrowheads="1"/>
            </p:cNvSpPr>
            <p:nvPr/>
          </p:nvSpPr>
          <p:spPr bwMode="auto">
            <a:xfrm>
              <a:off x="32" y="210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9906" name="Group 9"/>
            <p:cNvGrpSpPr/>
            <p:nvPr/>
          </p:nvGrpSpPr>
          <p:grpSpPr bwMode="auto">
            <a:xfrm>
              <a:off x="470" y="0"/>
              <a:ext cx="404" cy="392"/>
              <a:chOff x="0" y="0"/>
              <a:chExt cx="666" cy="647"/>
            </a:xfrm>
          </p:grpSpPr>
          <p:sp>
            <p:nvSpPr>
              <p:cNvPr id="79909" name="Oval 14"/>
              <p:cNvSpPr>
                <a:spLocks noChangeArrowheads="1"/>
              </p:cNvSpPr>
              <p:nvPr/>
            </p:nvSpPr>
            <p:spPr bwMode="auto">
              <a:xfrm>
                <a:off x="0" y="139"/>
                <a:ext cx="666" cy="380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910" name="Oval 15"/>
              <p:cNvSpPr>
                <a:spLocks noChangeArrowheads="1"/>
              </p:cNvSpPr>
              <p:nvPr/>
            </p:nvSpPr>
            <p:spPr bwMode="auto">
              <a:xfrm>
                <a:off x="5" y="0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911" name="Oval 16"/>
              <p:cNvSpPr>
                <a:spLocks noChangeArrowheads="1"/>
              </p:cNvSpPr>
              <p:nvPr/>
            </p:nvSpPr>
            <p:spPr bwMode="auto">
              <a:xfrm>
                <a:off x="13" y="4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912" name="Oval 17"/>
              <p:cNvSpPr>
                <a:spLocks noChangeArrowheads="1"/>
              </p:cNvSpPr>
              <p:nvPr/>
            </p:nvSpPr>
            <p:spPr bwMode="auto">
              <a:xfrm>
                <a:off x="20" y="10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913" name="Oval 18"/>
              <p:cNvSpPr>
                <a:spLocks noChangeArrowheads="1"/>
              </p:cNvSpPr>
              <p:nvPr/>
            </p:nvSpPr>
            <p:spPr bwMode="auto">
              <a:xfrm>
                <a:off x="55" y="26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9907" name="Text Box 19"/>
            <p:cNvSpPr txBox="1">
              <a:spLocks noChangeArrowheads="1"/>
            </p:cNvSpPr>
            <p:nvPr/>
          </p:nvSpPr>
          <p:spPr bwMode="auto">
            <a:xfrm>
              <a:off x="556" y="55"/>
              <a:ext cx="223" cy="2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zh-CN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908" name="Text Box 20"/>
            <p:cNvSpPr txBox="1">
              <a:spLocks noChangeArrowheads="1"/>
            </p:cNvSpPr>
            <p:nvPr/>
          </p:nvSpPr>
          <p:spPr bwMode="auto">
            <a:xfrm>
              <a:off x="48" y="477"/>
              <a:ext cx="1288" cy="1268"/>
            </a:xfrm>
            <a:prstGeom prst="rect">
              <a:avLst/>
            </a:prstGeom>
            <a:solidFill>
              <a:srgbClr val="FFFFFF">
                <a:alpha val="85097"/>
              </a:srgb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buClr>
                  <a:srgbClr val="CC00CC"/>
                </a:buClr>
                <a:buFont typeface="Webdings" panose="05030102010509060703" pitchFamily="18" charset="2"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zh-CN" altLang="en-US">
                  <a:solidFill>
                    <a:srgbClr val="3333CC"/>
                  </a:solidFill>
                  <a:latin typeface="Times New Roman" panose="02020603050405020304" pitchFamily="18" charset="0"/>
                </a:rPr>
                <a:t>按压速度</a:t>
              </a:r>
              <a:r>
                <a:rPr lang="en-US" altLang="zh-CN">
                  <a:solidFill>
                    <a:srgbClr val="3333CC"/>
                  </a:solidFill>
                  <a:latin typeface="Times New Roman" panose="02020603050405020304" pitchFamily="18" charset="0"/>
                </a:rPr>
                <a:t>100-120</a:t>
              </a:r>
              <a:r>
                <a:rPr lang="zh-CN" altLang="en-US">
                  <a:solidFill>
                    <a:srgbClr val="3333CC"/>
                  </a:solidFill>
                  <a:latin typeface="Times New Roman" panose="02020603050405020304" pitchFamily="18" charset="0"/>
                </a:rPr>
                <a:t>次</a:t>
              </a:r>
              <a:r>
                <a:rPr lang="en-US" altLang="zh-CN">
                  <a:solidFill>
                    <a:srgbClr val="3333CC"/>
                  </a:solidFill>
                  <a:latin typeface="Times New Roman" panose="02020603050405020304" pitchFamily="18" charset="0"/>
                </a:rPr>
                <a:t>/</a:t>
              </a:r>
              <a:r>
                <a:rPr lang="zh-CN" altLang="en-US">
                  <a:solidFill>
                    <a:srgbClr val="3333CC"/>
                  </a:solidFill>
                  <a:latin typeface="Times New Roman" panose="02020603050405020304" pitchFamily="18" charset="0"/>
                </a:rPr>
                <a:t>分钟</a:t>
              </a:r>
            </a:p>
            <a:p>
              <a:pPr>
                <a:lnSpc>
                  <a:spcPct val="140000"/>
                </a:lnSpc>
                <a:buClr>
                  <a:srgbClr val="CC00CC"/>
                </a:buClr>
                <a:buFont typeface="Webdings" panose="05030102010509060703" pitchFamily="18" charset="2"/>
                <a:buNone/>
              </a:pPr>
              <a:r>
                <a:rPr lang="zh-CN" altLang="en-US">
                  <a:solidFill>
                    <a:srgbClr val="3333CC"/>
                  </a:solidFill>
                  <a:latin typeface="Times New Roman" panose="02020603050405020304" pitchFamily="18" charset="0"/>
                </a:rPr>
                <a:t>   </a:t>
              </a:r>
            </a:p>
            <a:p>
              <a:pPr>
                <a:lnSpc>
                  <a:spcPct val="140000"/>
                </a:lnSpc>
                <a:buClr>
                  <a:srgbClr val="CC00CC"/>
                </a:buClr>
                <a:buFont typeface="Webdings" panose="05030102010509060703" pitchFamily="18" charset="2"/>
                <a:buNone/>
              </a:pPr>
              <a:r>
                <a:rPr lang="zh-CN" altLang="en-US">
                  <a:solidFill>
                    <a:srgbClr val="3333CC"/>
                  </a:solidFill>
                  <a:latin typeface="Times New Roman" panose="02020603050405020304" pitchFamily="18" charset="0"/>
                </a:rPr>
                <a:t>  按压深度</a:t>
              </a:r>
              <a:r>
                <a:rPr lang="en-US" altLang="zh-CN">
                  <a:solidFill>
                    <a:srgbClr val="3333CC"/>
                  </a:solidFill>
                  <a:latin typeface="Times New Roman" panose="02020603050405020304" pitchFamily="18" charset="0"/>
                </a:rPr>
                <a:t>5-6cm</a:t>
              </a:r>
            </a:p>
            <a:p>
              <a:pPr>
                <a:lnSpc>
                  <a:spcPct val="140000"/>
                </a:lnSpc>
                <a:buClr>
                  <a:srgbClr val="CC00CC"/>
                </a:buClr>
                <a:buFont typeface="Webdings" panose="05030102010509060703" pitchFamily="18" charset="2"/>
                <a:buNone/>
              </a:pPr>
              <a:endParaRPr lang="zh-CN" altLang="en-US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140000"/>
                </a:lnSpc>
                <a:buClr>
                  <a:srgbClr val="CC00CC"/>
                </a:buClr>
                <a:buFont typeface="Webdings" panose="05030102010509060703" pitchFamily="18" charset="2"/>
                <a:buNone/>
              </a:pPr>
              <a:endParaRPr lang="zh-CN" altLang="en-US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874" name="Group 17"/>
          <p:cNvGrpSpPr/>
          <p:nvPr/>
        </p:nvGrpSpPr>
        <p:grpSpPr bwMode="auto">
          <a:xfrm>
            <a:off x="3492500" y="1628775"/>
            <a:ext cx="2163763" cy="4162425"/>
            <a:chOff x="0" y="0"/>
            <a:chExt cx="1363" cy="1991"/>
          </a:xfrm>
        </p:grpSpPr>
        <p:sp>
          <p:nvSpPr>
            <p:cNvPr id="79891" name="AutoShape 22"/>
            <p:cNvSpPr>
              <a:spLocks noChangeArrowheads="1"/>
            </p:cNvSpPr>
            <p:nvPr/>
          </p:nvSpPr>
          <p:spPr bwMode="auto">
            <a:xfrm>
              <a:off x="0" y="191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92" name="AutoShape 23"/>
            <p:cNvSpPr>
              <a:spLocks noChangeArrowheads="1"/>
            </p:cNvSpPr>
            <p:nvPr/>
          </p:nvSpPr>
          <p:spPr bwMode="auto">
            <a:xfrm>
              <a:off x="21" y="196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93" name="AutoShape 24"/>
            <p:cNvSpPr>
              <a:spLocks noChangeArrowheads="1"/>
            </p:cNvSpPr>
            <p:nvPr/>
          </p:nvSpPr>
          <p:spPr bwMode="auto">
            <a:xfrm>
              <a:off x="32" y="1496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94" name="AutoShape 25"/>
            <p:cNvSpPr>
              <a:spLocks noChangeArrowheads="1"/>
            </p:cNvSpPr>
            <p:nvPr/>
          </p:nvSpPr>
          <p:spPr bwMode="auto">
            <a:xfrm>
              <a:off x="32" y="210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95" name="Oval 26"/>
            <p:cNvSpPr>
              <a:spLocks noChangeArrowheads="1"/>
            </p:cNvSpPr>
            <p:nvPr/>
          </p:nvSpPr>
          <p:spPr bwMode="auto">
            <a:xfrm>
              <a:off x="470" y="84"/>
              <a:ext cx="404" cy="230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</a:ln>
          </p:spPr>
          <p:txBody>
            <a:bodyPr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96" name="Oval 27"/>
            <p:cNvSpPr>
              <a:spLocks noChangeArrowheads="1"/>
            </p:cNvSpPr>
            <p:nvPr/>
          </p:nvSpPr>
          <p:spPr bwMode="auto">
            <a:xfrm>
              <a:off x="473" y="0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97" name="Oval 28"/>
            <p:cNvSpPr>
              <a:spLocks noChangeArrowheads="1"/>
            </p:cNvSpPr>
            <p:nvPr/>
          </p:nvSpPr>
          <p:spPr bwMode="auto">
            <a:xfrm>
              <a:off x="478" y="2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98" name="Oval 29"/>
            <p:cNvSpPr>
              <a:spLocks noChangeArrowheads="1"/>
            </p:cNvSpPr>
            <p:nvPr/>
          </p:nvSpPr>
          <p:spPr bwMode="auto">
            <a:xfrm>
              <a:off x="482" y="6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99" name="Oval 30"/>
            <p:cNvSpPr>
              <a:spLocks noChangeArrowheads="1"/>
            </p:cNvSpPr>
            <p:nvPr/>
          </p:nvSpPr>
          <p:spPr bwMode="auto">
            <a:xfrm>
              <a:off x="504" y="16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900" name="Text Box 31"/>
            <p:cNvSpPr txBox="1">
              <a:spLocks noChangeArrowheads="1"/>
            </p:cNvSpPr>
            <p:nvPr/>
          </p:nvSpPr>
          <p:spPr bwMode="auto">
            <a:xfrm>
              <a:off x="556" y="55"/>
              <a:ext cx="223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en-US" altLang="zh-CN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901" name="Text Box 32"/>
            <p:cNvSpPr txBox="1">
              <a:spLocks noChangeArrowheads="1"/>
            </p:cNvSpPr>
            <p:nvPr/>
          </p:nvSpPr>
          <p:spPr bwMode="auto">
            <a:xfrm>
              <a:off x="48" y="477"/>
              <a:ext cx="1288" cy="1049"/>
            </a:xfrm>
            <a:prstGeom prst="rect">
              <a:avLst/>
            </a:prstGeom>
            <a:solidFill>
              <a:srgbClr val="FFFFFF">
                <a:alpha val="85097"/>
              </a:srgb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buClr>
                  <a:srgbClr val="CC00CC"/>
                </a:buClr>
                <a:buFont typeface="Webdings" panose="05030102010509060703" pitchFamily="18" charset="2"/>
                <a:buNone/>
              </a:pPr>
              <a:r>
                <a:rPr lang="en-US" altLang="zh-CN">
                  <a:solidFill>
                    <a:srgbClr val="5F5F5F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zh-CN" altLang="en-US">
                  <a:solidFill>
                    <a:srgbClr val="3333CC"/>
                  </a:solidFill>
                </a:rPr>
                <a:t>每次按压后让胸廓完全回弹</a:t>
              </a:r>
            </a:p>
            <a:p>
              <a:pPr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3333CC"/>
                  </a:solidFill>
                </a:rPr>
                <a:t>将中断按压减到最少</a:t>
              </a:r>
            </a:p>
            <a:p>
              <a:pPr>
                <a:lnSpc>
                  <a:spcPct val="125000"/>
                </a:lnSpc>
                <a:buFont typeface="Arial" panose="020B0604020202020204" pitchFamily="34" charset="0"/>
                <a:buNone/>
              </a:pPr>
              <a:endParaRPr lang="zh-CN" altLang="en-US">
                <a:solidFill>
                  <a:srgbClr val="3333CC"/>
                </a:solidFill>
              </a:endParaRPr>
            </a:p>
            <a:p>
              <a:pPr>
                <a:lnSpc>
                  <a:spcPct val="160000"/>
                </a:lnSpc>
                <a:buClr>
                  <a:srgbClr val="CC00CC"/>
                </a:buClr>
                <a:buFont typeface="Webdings" panose="05030102010509060703" pitchFamily="18" charset="2"/>
                <a:buNone/>
              </a:pPr>
              <a:endParaRPr lang="en-US" altLang="zh-CN" sz="800">
                <a:solidFill>
                  <a:srgbClr val="4D4D4D"/>
                </a:solidFill>
              </a:endParaRPr>
            </a:p>
          </p:txBody>
        </p:sp>
      </p:grpSp>
      <p:grpSp>
        <p:nvGrpSpPr>
          <p:cNvPr id="79875" name="Group 31"/>
          <p:cNvGrpSpPr/>
          <p:nvPr/>
        </p:nvGrpSpPr>
        <p:grpSpPr bwMode="auto">
          <a:xfrm>
            <a:off x="5940425" y="1628775"/>
            <a:ext cx="2412365" cy="4162425"/>
            <a:chOff x="0" y="0"/>
            <a:chExt cx="1363" cy="1991"/>
          </a:xfrm>
        </p:grpSpPr>
        <p:sp>
          <p:nvSpPr>
            <p:cNvPr id="79879" name="AutoShape 36"/>
            <p:cNvSpPr>
              <a:spLocks noChangeArrowheads="1"/>
            </p:cNvSpPr>
            <p:nvPr/>
          </p:nvSpPr>
          <p:spPr bwMode="auto">
            <a:xfrm>
              <a:off x="0" y="191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80" name="AutoShape 37"/>
            <p:cNvSpPr>
              <a:spLocks noChangeArrowheads="1"/>
            </p:cNvSpPr>
            <p:nvPr/>
          </p:nvSpPr>
          <p:spPr bwMode="auto">
            <a:xfrm>
              <a:off x="21" y="196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81" name="AutoShape 38"/>
            <p:cNvSpPr>
              <a:spLocks noChangeArrowheads="1"/>
            </p:cNvSpPr>
            <p:nvPr/>
          </p:nvSpPr>
          <p:spPr bwMode="auto">
            <a:xfrm>
              <a:off x="32" y="1496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882" name="AutoShape 39"/>
            <p:cNvSpPr>
              <a:spLocks noChangeArrowheads="1"/>
            </p:cNvSpPr>
            <p:nvPr/>
          </p:nvSpPr>
          <p:spPr bwMode="auto">
            <a:xfrm>
              <a:off x="32" y="210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9883" name="Group 36"/>
            <p:cNvGrpSpPr/>
            <p:nvPr/>
          </p:nvGrpSpPr>
          <p:grpSpPr bwMode="auto">
            <a:xfrm>
              <a:off x="470" y="0"/>
              <a:ext cx="404" cy="392"/>
              <a:chOff x="0" y="0"/>
              <a:chExt cx="666" cy="647"/>
            </a:xfrm>
          </p:grpSpPr>
          <p:sp>
            <p:nvSpPr>
              <p:cNvPr id="79886" name="Oval 41"/>
              <p:cNvSpPr>
                <a:spLocks noChangeArrowheads="1"/>
              </p:cNvSpPr>
              <p:nvPr/>
            </p:nvSpPr>
            <p:spPr bwMode="auto">
              <a:xfrm>
                <a:off x="0" y="139"/>
                <a:ext cx="666" cy="380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887" name="Oval 42"/>
              <p:cNvSpPr>
                <a:spLocks noChangeArrowheads="1"/>
              </p:cNvSpPr>
              <p:nvPr/>
            </p:nvSpPr>
            <p:spPr bwMode="auto">
              <a:xfrm>
                <a:off x="5" y="0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888" name="Oval 43"/>
              <p:cNvSpPr>
                <a:spLocks noChangeArrowheads="1"/>
              </p:cNvSpPr>
              <p:nvPr/>
            </p:nvSpPr>
            <p:spPr bwMode="auto">
              <a:xfrm>
                <a:off x="13" y="4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889" name="Oval 44"/>
              <p:cNvSpPr>
                <a:spLocks noChangeArrowheads="1"/>
              </p:cNvSpPr>
              <p:nvPr/>
            </p:nvSpPr>
            <p:spPr bwMode="auto">
              <a:xfrm>
                <a:off x="20" y="10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890" name="Oval 45"/>
              <p:cNvSpPr>
                <a:spLocks noChangeArrowheads="1"/>
              </p:cNvSpPr>
              <p:nvPr/>
            </p:nvSpPr>
            <p:spPr bwMode="auto">
              <a:xfrm>
                <a:off x="55" y="26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9884" name="Text Box 46"/>
            <p:cNvSpPr txBox="1">
              <a:spLocks noChangeArrowheads="1"/>
            </p:cNvSpPr>
            <p:nvPr/>
          </p:nvSpPr>
          <p:spPr bwMode="auto">
            <a:xfrm>
              <a:off x="556" y="55"/>
              <a:ext cx="223" cy="2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zh-CN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885" name="Text Box 47"/>
            <p:cNvSpPr txBox="1">
              <a:spLocks noChangeArrowheads="1"/>
            </p:cNvSpPr>
            <p:nvPr/>
          </p:nvSpPr>
          <p:spPr bwMode="auto">
            <a:xfrm>
              <a:off x="48" y="477"/>
              <a:ext cx="1288" cy="700"/>
            </a:xfrm>
            <a:prstGeom prst="rect">
              <a:avLst/>
            </a:prstGeom>
            <a:solidFill>
              <a:srgbClr val="FFFFFF">
                <a:alpha val="85097"/>
              </a:srgb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CC"/>
                </a:buClr>
                <a:buFont typeface="Webdings" panose="05030102010509060703" pitchFamily="18" charset="2"/>
                <a:buNone/>
              </a:pPr>
              <a:r>
                <a:rPr lang="zh-CN" altLang="en-US">
                  <a:solidFill>
                    <a:srgbClr val="3333CC"/>
                  </a:solidFill>
                  <a:latin typeface="黑体" panose="02010609060101010101" pitchFamily="2" charset="-122"/>
                </a:rPr>
                <a:t>中断时间小于</a:t>
              </a:r>
              <a:r>
                <a:rPr lang="en-US" altLang="zh-CN">
                  <a:solidFill>
                    <a:srgbClr val="3333CC"/>
                  </a:solidFill>
                  <a:latin typeface="黑体" panose="02010609060101010101" pitchFamily="2" charset="-122"/>
                </a:rPr>
                <a:t>10</a:t>
              </a:r>
              <a:r>
                <a:rPr lang="zh-CN" altLang="en-US">
                  <a:solidFill>
                    <a:srgbClr val="3333CC"/>
                  </a:solidFill>
                  <a:latin typeface="黑体" panose="02010609060101010101" pitchFamily="2" charset="-122"/>
                </a:rPr>
                <a:t>秒</a:t>
              </a:r>
            </a:p>
            <a:p>
              <a:pPr>
                <a:lnSpc>
                  <a:spcPct val="150000"/>
                </a:lnSpc>
                <a:buClr>
                  <a:srgbClr val="CC00CC"/>
                </a:buClr>
                <a:buFont typeface="Webdings" panose="05030102010509060703" pitchFamily="18" charset="2"/>
                <a:buNone/>
              </a:pPr>
              <a:r>
                <a:rPr lang="zh-CN" altLang="en-US">
                  <a:solidFill>
                    <a:srgbClr val="3333CC"/>
                  </a:solidFill>
                  <a:latin typeface="Times New Roman" panose="02020603050405020304" pitchFamily="18" charset="0"/>
                </a:rPr>
                <a:t>如有多位施救者，</a:t>
              </a:r>
              <a:r>
                <a:rPr lang="en-US" altLang="zh-CN">
                  <a:solidFill>
                    <a:srgbClr val="3333CC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>
                  <a:solidFill>
                    <a:srgbClr val="3333CC"/>
                  </a:solidFill>
                  <a:latin typeface="Times New Roman" panose="02020603050405020304" pitchFamily="18" charset="0"/>
                </a:rPr>
                <a:t>分钟轮换一次，</a:t>
              </a:r>
            </a:p>
          </p:txBody>
        </p:sp>
      </p:grpSp>
      <p:sp>
        <p:nvSpPr>
          <p:cNvPr id="79876" name="Rectangle 50"/>
          <p:cNvSpPr>
            <a:spLocks noChangeArrowheads="1"/>
          </p:cNvSpPr>
          <p:nvPr/>
        </p:nvSpPr>
        <p:spPr bwMode="auto">
          <a:xfrm>
            <a:off x="0" y="5943600"/>
            <a:ext cx="90360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18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--2010</a:t>
            </a:r>
            <a:r>
              <a:rPr lang="zh-CN" altLang="en-US" sz="18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sz="18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AHA</a:t>
            </a:r>
            <a:r>
              <a:rPr lang="zh-CN" altLang="en-US" sz="18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心肺复苏及心血管急症救治指南翻译版</a:t>
            </a:r>
            <a:r>
              <a:rPr lang="en-US" altLang="zh-CN" sz="18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35</a:t>
            </a:r>
            <a:r>
              <a:rPr lang="zh-CN" altLang="en-US" sz="18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页</a:t>
            </a:r>
          </a:p>
        </p:txBody>
      </p:sp>
      <p:pic>
        <p:nvPicPr>
          <p:cNvPr id="79877" name="Picture 4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8413" y="4770438"/>
            <a:ext cx="1593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52"/>
          <p:cNvSpPr>
            <a:spLocks noChangeArrowheads="1"/>
          </p:cNvSpPr>
          <p:nvPr/>
        </p:nvSpPr>
        <p:spPr bwMode="auto">
          <a:xfrm>
            <a:off x="1258888" y="908050"/>
            <a:ext cx="6842125" cy="719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高质量的胸外按压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图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194468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221163"/>
            <a:ext cx="165576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图片 9"/>
          <p:cNvPicPr>
            <a:picLocks noChangeAspect="1"/>
          </p:cNvPicPr>
          <p:nvPr/>
        </p:nvPicPr>
        <p:blipFill>
          <a:blip r:embed="rId4"/>
          <a:srcRect t="5620" r="4366"/>
          <a:stretch>
            <a:fillRect/>
          </a:stretch>
        </p:blipFill>
        <p:spPr bwMode="auto">
          <a:xfrm>
            <a:off x="323850" y="1989138"/>
            <a:ext cx="11874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7" descr="c:\users\ADMINI~1\appdata\roaming\360se6\USERDA~1\Temp\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4365625"/>
            <a:ext cx="115093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图片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4292600"/>
            <a:ext cx="1511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Box 7"/>
          <p:cNvSpPr txBox="1">
            <a:spLocks noChangeArrowheads="1"/>
          </p:cNvSpPr>
          <p:nvPr/>
        </p:nvSpPr>
        <p:spPr bwMode="auto">
          <a:xfrm>
            <a:off x="547688" y="3563938"/>
            <a:ext cx="820896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/>
              <a:t>观察环境        判断意识           高声呼救              翻转体位</a:t>
            </a:r>
          </a:p>
        </p:txBody>
      </p:sp>
      <p:sp>
        <p:nvSpPr>
          <p:cNvPr id="86023" name="TextBox 8"/>
          <p:cNvSpPr txBox="1">
            <a:spLocks noChangeArrowheads="1"/>
          </p:cNvSpPr>
          <p:nvPr/>
        </p:nvSpPr>
        <p:spPr bwMode="auto">
          <a:xfrm>
            <a:off x="395288" y="5876925"/>
            <a:ext cx="82089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/>
              <a:t>   判断呼吸     胸外按压        开放气道     人工呼吸          电除颤</a:t>
            </a:r>
          </a:p>
        </p:txBody>
      </p:sp>
      <p:pic>
        <p:nvPicPr>
          <p:cNvPr id="86024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36"/>
          <a:stretch>
            <a:fillRect/>
          </a:stretch>
        </p:blipFill>
        <p:spPr bwMode="auto">
          <a:xfrm>
            <a:off x="6227763" y="2133600"/>
            <a:ext cx="27003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2133600"/>
            <a:ext cx="25558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1628775"/>
            <a:ext cx="231616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7" name="TextBox 9"/>
          <p:cNvSpPr txBox="1">
            <a:spLocks noChangeArrowheads="1"/>
          </p:cNvSpPr>
          <p:nvPr/>
        </p:nvSpPr>
        <p:spPr bwMode="auto">
          <a:xfrm>
            <a:off x="395288" y="836613"/>
            <a:ext cx="8402637" cy="641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心肺复苏程序</a:t>
            </a:r>
          </a:p>
        </p:txBody>
      </p:sp>
      <p:pic>
        <p:nvPicPr>
          <p:cNvPr id="86028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4076700"/>
            <a:ext cx="13287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3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662" y="928670"/>
            <a:ext cx="68580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心肺复苏中的</a:t>
            </a:r>
            <a:r>
              <a:rPr lang="en-US" altLang="zh-CN" dirty="0" smtClean="0"/>
              <a:t>ABC</a:t>
            </a:r>
            <a:r>
              <a:rPr lang="zh-CN" altLang="en-US" dirty="0" smtClean="0"/>
              <a:t>分别</a:t>
            </a:r>
            <a:r>
              <a:rPr lang="zh-CN" altLang="en-US" dirty="0" smtClean="0"/>
              <a:t>指：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开放</a:t>
            </a:r>
            <a:r>
              <a:rPr lang="zh-CN" altLang="en-US" dirty="0" smtClean="0"/>
              <a:t>气道（</a:t>
            </a:r>
            <a:r>
              <a:rPr lang="en-US" altLang="zh-CN" dirty="0" smtClean="0"/>
              <a:t>Airway</a:t>
            </a:r>
            <a:r>
              <a:rPr lang="zh-CN" altLang="en-US" dirty="0" smtClean="0"/>
              <a:t>，气道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人工呼吸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Breathing</a:t>
            </a:r>
            <a:r>
              <a:rPr lang="zh-CN" altLang="en-US" dirty="0" smtClean="0"/>
              <a:t>，呼吸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人工</a:t>
            </a:r>
            <a:r>
              <a:rPr lang="zh-CN" altLang="en-US" dirty="0" smtClean="0"/>
              <a:t>循环或称胸外按压（</a:t>
            </a:r>
            <a:r>
              <a:rPr lang="en-US" altLang="zh-CN" dirty="0" smtClean="0"/>
              <a:t>Circulation</a:t>
            </a:r>
            <a:r>
              <a:rPr lang="zh-CN" altLang="en-US" dirty="0" smtClean="0"/>
              <a:t>，循环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0" dirty="0" smtClean="0"/>
              <a:t>三</a:t>
            </a:r>
            <a:r>
              <a:rPr lang="zh-CN" altLang="en-US" b="0" dirty="0" smtClean="0"/>
              <a:t>大步骤</a:t>
            </a:r>
            <a:r>
              <a:rPr lang="zh-CN" altLang="en-US" b="0" dirty="0" smtClean="0"/>
              <a:t>。</a:t>
            </a:r>
            <a:r>
              <a:rPr lang="en-US" altLang="zh-CN" b="0" dirty="0" smtClean="0"/>
              <a:t>2010</a:t>
            </a:r>
            <a:r>
              <a:rPr lang="zh-CN" altLang="en-US" b="0" dirty="0" smtClean="0"/>
              <a:t>年心肺复苏指南发布后，被沿用了很久的</a:t>
            </a:r>
            <a:r>
              <a:rPr lang="en-US" altLang="zh-CN" b="0" dirty="0" smtClean="0"/>
              <a:t>ABC</a:t>
            </a:r>
            <a:r>
              <a:rPr lang="zh-CN" altLang="en-US" b="0" dirty="0" smtClean="0"/>
              <a:t>流程发生了改变，变成了</a:t>
            </a:r>
            <a:r>
              <a:rPr lang="en-US" altLang="zh-CN" b="0" dirty="0" smtClean="0"/>
              <a:t>CAB</a:t>
            </a:r>
            <a:r>
              <a:rPr lang="zh-CN" altLang="en-US" b="0" dirty="0" smtClean="0"/>
              <a:t>，即先胸外按压，再开放气道，最后再人工呼吸。</a:t>
            </a:r>
            <a:endParaRPr lang="zh-CN" altLang="en-US" dirty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2"/>
          <p:cNvSpPr>
            <a:spLocks noGrp="1" noChangeArrowheads="1"/>
          </p:cNvSpPr>
          <p:nvPr/>
        </p:nvSpPr>
        <p:spPr bwMode="auto">
          <a:xfrm>
            <a:off x="827088" y="549275"/>
            <a:ext cx="7392987" cy="719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25000"/>
              </a:lnSpc>
            </a:pP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红十字运动组成及标志</a:t>
            </a:r>
          </a:p>
        </p:txBody>
      </p:sp>
      <p:grpSp>
        <p:nvGrpSpPr>
          <p:cNvPr id="36867" name="Group 88"/>
          <p:cNvGrpSpPr/>
          <p:nvPr/>
        </p:nvGrpSpPr>
        <p:grpSpPr bwMode="auto">
          <a:xfrm>
            <a:off x="1504950" y="3937635"/>
            <a:ext cx="6119495" cy="2447925"/>
            <a:chOff x="930" y="2478"/>
            <a:chExt cx="3855" cy="1542"/>
          </a:xfrm>
        </p:grpSpPr>
        <p:pic>
          <p:nvPicPr>
            <p:cNvPr id="36876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5380" b="61159"/>
            <a:stretch>
              <a:fillRect/>
            </a:stretch>
          </p:blipFill>
          <p:spPr bwMode="auto">
            <a:xfrm>
              <a:off x="975" y="2568"/>
              <a:ext cx="1361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620" b="60011"/>
            <a:stretch>
              <a:fillRect/>
            </a:stretch>
          </p:blipFill>
          <p:spPr bwMode="auto">
            <a:xfrm>
              <a:off x="2381" y="2614"/>
              <a:ext cx="1225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8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 l="54620" t="46436" b="11656"/>
            <a:stretch>
              <a:fillRect/>
            </a:stretch>
          </p:blipFill>
          <p:spPr bwMode="auto">
            <a:xfrm>
              <a:off x="3515" y="2478"/>
              <a:ext cx="1225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9" name="TextBox 8"/>
            <p:cNvSpPr txBox="1">
              <a:spLocks noChangeArrowheads="1"/>
            </p:cNvSpPr>
            <p:nvPr/>
          </p:nvSpPr>
          <p:spPr bwMode="auto">
            <a:xfrm>
              <a:off x="1156" y="3612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红十字</a:t>
              </a:r>
            </a:p>
          </p:txBody>
        </p:sp>
        <p:sp>
          <p:nvSpPr>
            <p:cNvPr id="36880" name="矩形 9"/>
            <p:cNvSpPr>
              <a:spLocks noChangeArrowheads="1"/>
            </p:cNvSpPr>
            <p:nvPr/>
          </p:nvSpPr>
          <p:spPr bwMode="auto">
            <a:xfrm>
              <a:off x="2608" y="3612"/>
              <a:ext cx="65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红新月</a:t>
              </a:r>
              <a:r>
                <a:rPr lang="zh-CN" altLang="en-US" sz="24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endParaRPr lang="zh-CN" altLang="en-US" sz="2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1" name="矩形 10"/>
            <p:cNvSpPr>
              <a:spLocks noChangeArrowheads="1"/>
            </p:cNvSpPr>
            <p:nvPr/>
          </p:nvSpPr>
          <p:spPr bwMode="auto">
            <a:xfrm>
              <a:off x="3833" y="3612"/>
              <a:ext cx="599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红水晶</a:t>
              </a:r>
            </a:p>
          </p:txBody>
        </p:sp>
        <p:sp>
          <p:nvSpPr>
            <p:cNvPr id="36882" name="Rectangle 31"/>
            <p:cNvSpPr>
              <a:spLocks noChangeArrowheads="1"/>
            </p:cNvSpPr>
            <p:nvPr/>
          </p:nvSpPr>
          <p:spPr bwMode="auto">
            <a:xfrm>
              <a:off x="930" y="2568"/>
              <a:ext cx="3855" cy="1452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</a:ln>
            <a:effectLst>
              <a:prstShdw prst="shdw17" dist="17961" dir="2700000">
                <a:srgbClr val="993D00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6883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5380" b="61159"/>
            <a:stretch>
              <a:fillRect/>
            </a:stretch>
          </p:blipFill>
          <p:spPr bwMode="auto">
            <a:xfrm>
              <a:off x="975" y="2568"/>
              <a:ext cx="1361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TextBox 8"/>
            <p:cNvSpPr txBox="1">
              <a:spLocks noChangeArrowheads="1"/>
            </p:cNvSpPr>
            <p:nvPr/>
          </p:nvSpPr>
          <p:spPr bwMode="auto">
            <a:xfrm>
              <a:off x="1156" y="3612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红十字</a:t>
              </a:r>
            </a:p>
          </p:txBody>
        </p:sp>
        <p:sp>
          <p:nvSpPr>
            <p:cNvPr id="36885" name="矩形 9"/>
            <p:cNvSpPr>
              <a:spLocks noChangeArrowheads="1"/>
            </p:cNvSpPr>
            <p:nvPr/>
          </p:nvSpPr>
          <p:spPr bwMode="auto">
            <a:xfrm>
              <a:off x="2608" y="3612"/>
              <a:ext cx="65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红新月</a:t>
              </a:r>
              <a:r>
                <a:rPr lang="zh-CN" altLang="en-US" sz="24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endParaRPr lang="zh-CN" altLang="en-US" sz="2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6" name="矩形 10"/>
            <p:cNvSpPr>
              <a:spLocks noChangeArrowheads="1"/>
            </p:cNvSpPr>
            <p:nvPr/>
          </p:nvSpPr>
          <p:spPr bwMode="auto">
            <a:xfrm>
              <a:off x="3833" y="3612"/>
              <a:ext cx="599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红水晶</a:t>
              </a:r>
            </a:p>
          </p:txBody>
        </p:sp>
        <p:pic>
          <p:nvPicPr>
            <p:cNvPr id="36887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620" b="60011"/>
            <a:stretch>
              <a:fillRect/>
            </a:stretch>
          </p:blipFill>
          <p:spPr bwMode="auto">
            <a:xfrm>
              <a:off x="2381" y="2614"/>
              <a:ext cx="1225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8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5380" b="61159"/>
            <a:stretch>
              <a:fillRect/>
            </a:stretch>
          </p:blipFill>
          <p:spPr bwMode="auto">
            <a:xfrm>
              <a:off x="975" y="2568"/>
              <a:ext cx="1361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9" name="TextBox 8"/>
            <p:cNvSpPr txBox="1">
              <a:spLocks noChangeArrowheads="1"/>
            </p:cNvSpPr>
            <p:nvPr/>
          </p:nvSpPr>
          <p:spPr bwMode="auto">
            <a:xfrm>
              <a:off x="1156" y="3612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红十字</a:t>
              </a:r>
            </a:p>
          </p:txBody>
        </p:sp>
        <p:sp>
          <p:nvSpPr>
            <p:cNvPr id="36890" name="矩形 9"/>
            <p:cNvSpPr>
              <a:spLocks noChangeArrowheads="1"/>
            </p:cNvSpPr>
            <p:nvPr/>
          </p:nvSpPr>
          <p:spPr bwMode="auto">
            <a:xfrm>
              <a:off x="2608" y="3612"/>
              <a:ext cx="65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红新月</a:t>
              </a:r>
              <a:r>
                <a:rPr lang="zh-CN" altLang="en-US" sz="24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endParaRPr lang="zh-CN" altLang="en-US" sz="2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91" name="矩形 10"/>
            <p:cNvSpPr>
              <a:spLocks noChangeArrowheads="1"/>
            </p:cNvSpPr>
            <p:nvPr/>
          </p:nvSpPr>
          <p:spPr bwMode="auto">
            <a:xfrm>
              <a:off x="3833" y="3612"/>
              <a:ext cx="599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红水晶</a:t>
              </a:r>
            </a:p>
          </p:txBody>
        </p:sp>
        <p:pic>
          <p:nvPicPr>
            <p:cNvPr id="36892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 l="54620" t="46436" b="11656"/>
            <a:stretch>
              <a:fillRect/>
            </a:stretch>
          </p:blipFill>
          <p:spPr bwMode="auto">
            <a:xfrm>
              <a:off x="3515" y="2478"/>
              <a:ext cx="1225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3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620" b="60011"/>
            <a:stretch>
              <a:fillRect/>
            </a:stretch>
          </p:blipFill>
          <p:spPr bwMode="auto">
            <a:xfrm>
              <a:off x="2381" y="2614"/>
              <a:ext cx="1225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5" name="TextBox 8"/>
            <p:cNvSpPr txBox="1">
              <a:spLocks noChangeArrowheads="1"/>
            </p:cNvSpPr>
            <p:nvPr/>
          </p:nvSpPr>
          <p:spPr bwMode="auto">
            <a:xfrm>
              <a:off x="1156" y="3612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红十字</a:t>
              </a:r>
            </a:p>
          </p:txBody>
        </p:sp>
        <p:sp>
          <p:nvSpPr>
            <p:cNvPr id="36896" name="矩形 9"/>
            <p:cNvSpPr>
              <a:spLocks noChangeArrowheads="1"/>
            </p:cNvSpPr>
            <p:nvPr/>
          </p:nvSpPr>
          <p:spPr bwMode="auto">
            <a:xfrm>
              <a:off x="2608" y="3612"/>
              <a:ext cx="65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红新月</a:t>
              </a:r>
              <a:r>
                <a:rPr lang="zh-CN" altLang="en-US" sz="24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endParaRPr lang="zh-CN" altLang="en-US" sz="2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97" name="矩形 10"/>
            <p:cNvSpPr>
              <a:spLocks noChangeArrowheads="1"/>
            </p:cNvSpPr>
            <p:nvPr/>
          </p:nvSpPr>
          <p:spPr bwMode="auto">
            <a:xfrm>
              <a:off x="3833" y="3612"/>
              <a:ext cx="599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红水晶</a:t>
              </a:r>
            </a:p>
          </p:txBody>
        </p:sp>
        <p:sp>
          <p:nvSpPr>
            <p:cNvPr id="36898" name="Rectangle 81"/>
            <p:cNvSpPr>
              <a:spLocks noChangeArrowheads="1"/>
            </p:cNvSpPr>
            <p:nvPr/>
          </p:nvSpPr>
          <p:spPr bwMode="auto">
            <a:xfrm>
              <a:off x="930" y="2568"/>
              <a:ext cx="3855" cy="1452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</a:ln>
            <a:effectLst>
              <a:prstShdw prst="shdw17" dist="17961" dir="2700000">
                <a:srgbClr val="993D00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6899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 l="54620" t="46436" b="11656"/>
            <a:stretch>
              <a:fillRect/>
            </a:stretch>
          </p:blipFill>
          <p:spPr bwMode="auto">
            <a:xfrm>
              <a:off x="3515" y="2478"/>
              <a:ext cx="1225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0" name="Picture 5" descr="1781241741929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620" b="60011"/>
            <a:stretch>
              <a:fillRect/>
            </a:stretch>
          </p:blipFill>
          <p:spPr bwMode="auto">
            <a:xfrm>
              <a:off x="2381" y="2614"/>
              <a:ext cx="1225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902" name="TextBox 8"/>
            <p:cNvSpPr txBox="1">
              <a:spLocks noChangeArrowheads="1"/>
            </p:cNvSpPr>
            <p:nvPr/>
          </p:nvSpPr>
          <p:spPr bwMode="auto">
            <a:xfrm>
              <a:off x="1156" y="3612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红十字</a:t>
              </a:r>
            </a:p>
          </p:txBody>
        </p:sp>
        <p:sp>
          <p:nvSpPr>
            <p:cNvPr id="36903" name="矩形 9"/>
            <p:cNvSpPr>
              <a:spLocks noChangeArrowheads="1"/>
            </p:cNvSpPr>
            <p:nvPr/>
          </p:nvSpPr>
          <p:spPr bwMode="auto">
            <a:xfrm>
              <a:off x="2608" y="3612"/>
              <a:ext cx="65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红新月</a:t>
              </a:r>
              <a:r>
                <a:rPr lang="zh-CN" altLang="en-US" sz="24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endParaRPr lang="zh-CN" altLang="en-US" sz="2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04" name="矩形 10"/>
            <p:cNvSpPr>
              <a:spLocks noChangeArrowheads="1"/>
            </p:cNvSpPr>
            <p:nvPr/>
          </p:nvSpPr>
          <p:spPr bwMode="auto">
            <a:xfrm>
              <a:off x="3833" y="3612"/>
              <a:ext cx="599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solidFill>
                    <a:schemeClr val="tx2"/>
                  </a:solidFill>
                  <a:latin typeface="Arial" panose="020B0604020202020204" pitchFamily="34" charset="0"/>
                </a:rPr>
                <a:t>红水晶</a:t>
              </a:r>
            </a:p>
          </p:txBody>
        </p:sp>
      </p:grpSp>
      <p:grpSp>
        <p:nvGrpSpPr>
          <p:cNvPr id="36868" name="Group 49"/>
          <p:cNvGrpSpPr/>
          <p:nvPr/>
        </p:nvGrpSpPr>
        <p:grpSpPr bwMode="auto">
          <a:xfrm>
            <a:off x="135890" y="1561465"/>
            <a:ext cx="8713470" cy="2447925"/>
            <a:chOff x="158" y="890"/>
            <a:chExt cx="5489" cy="1542"/>
          </a:xfrm>
        </p:grpSpPr>
        <p:pic>
          <p:nvPicPr>
            <p:cNvPr id="36869" name="Picture 3" descr="Logo Muse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0" y="1117"/>
              <a:ext cx="1134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2" name="Text Box 4"/>
            <p:cNvSpPr txBox="1">
              <a:spLocks noChangeArrowheads="1"/>
            </p:cNvSpPr>
            <p:nvPr/>
          </p:nvSpPr>
          <p:spPr bwMode="auto">
            <a:xfrm>
              <a:off x="204" y="2069"/>
              <a:ext cx="1678" cy="250"/>
            </a:xfrm>
            <a:prstGeom prst="rect">
              <a:avLst/>
            </a:prstGeom>
            <a:noFill/>
            <a:ln w="12700">
              <a:noFill/>
              <a:miter lim="800000"/>
            </a:ln>
            <a:effectLst>
              <a:outerShdw dist="35921" dir="2700000" sy="50000" rotWithShape="0">
                <a:srgbClr val="875B0D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>
                  <a:latin typeface="隶书" panose="02010509060101010101" pitchFamily="49" charset="-122"/>
                  <a:ea typeface="隶书" panose="02010509060101010101" pitchFamily="49" charset="-122"/>
                </a:rPr>
                <a:t>红十字国际委员会</a:t>
              </a:r>
            </a:p>
          </p:txBody>
        </p:sp>
        <p:sp>
          <p:nvSpPr>
            <p:cNvPr id="68613" name="Text Box 5"/>
            <p:cNvSpPr txBox="1">
              <a:spLocks noChangeArrowheads="1"/>
            </p:cNvSpPr>
            <p:nvPr/>
          </p:nvSpPr>
          <p:spPr bwMode="auto">
            <a:xfrm>
              <a:off x="1474" y="1969"/>
              <a:ext cx="2585" cy="250"/>
            </a:xfrm>
            <a:prstGeom prst="rect">
              <a:avLst/>
            </a:prstGeom>
            <a:noFill/>
            <a:ln w="12700">
              <a:noFill/>
              <a:miter lim="800000"/>
            </a:ln>
            <a:effectLst>
              <a:outerShdw dist="35921" dir="2700000" sy="50000" rotWithShape="0">
                <a:srgbClr val="875B0D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>
                  <a:latin typeface="隶书" panose="02010509060101010101" pitchFamily="49" charset="-122"/>
                  <a:ea typeface="隶书" panose="02010509060101010101" pitchFamily="49" charset="-122"/>
                </a:rPr>
                <a:t>红十字会与红新月会国际联合会</a:t>
              </a:r>
            </a:p>
          </p:txBody>
        </p:sp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3742" y="2115"/>
              <a:ext cx="1905" cy="250"/>
            </a:xfrm>
            <a:prstGeom prst="rect">
              <a:avLst/>
            </a:prstGeom>
            <a:noFill/>
            <a:ln w="12700">
              <a:noFill/>
              <a:miter lim="800000"/>
            </a:ln>
            <a:effectLst>
              <a:outerShdw dist="35921" dir="2700000" sy="50000" rotWithShape="0">
                <a:srgbClr val="875B0D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>
                  <a:latin typeface="隶书" panose="02010509060101010101" pitchFamily="49" charset="-122"/>
                  <a:ea typeface="隶书" panose="02010509060101010101" pitchFamily="49" charset="-122"/>
                </a:rPr>
                <a:t>国家红十字会或红新月会</a:t>
              </a:r>
            </a:p>
          </p:txBody>
        </p:sp>
        <p:pic>
          <p:nvPicPr>
            <p:cNvPr id="36873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3" y="1207"/>
              <a:ext cx="1044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8" descr="logo icrc noir transparen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7" y="1026"/>
              <a:ext cx="784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Rectangle 32"/>
            <p:cNvSpPr>
              <a:spLocks noChangeArrowheads="1"/>
            </p:cNvSpPr>
            <p:nvPr/>
          </p:nvSpPr>
          <p:spPr bwMode="auto">
            <a:xfrm>
              <a:off x="158" y="890"/>
              <a:ext cx="5489" cy="1542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</a:ln>
            <a:effectLst>
              <a:prstShdw prst="shdw17" dist="17961" dir="2700000">
                <a:srgbClr val="993D00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" name="Picture 5" descr="17812417419291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380" b="61159"/>
          <a:stretch>
            <a:fillRect/>
          </a:stretch>
        </p:blipFill>
        <p:spPr bwMode="auto">
          <a:xfrm>
            <a:off x="1609090" y="1319530"/>
            <a:ext cx="5897880" cy="408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571480"/>
            <a:ext cx="78581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dirty="0" smtClean="0"/>
          </a:p>
          <a:p>
            <a:pPr algn="ctr">
              <a:lnSpc>
                <a:spcPct val="200000"/>
              </a:lnSpc>
            </a:pPr>
            <a:r>
              <a:rPr lang="en-US" sz="6000" b="0" dirty="0" smtClean="0"/>
              <a:t>AED</a:t>
            </a:r>
          </a:p>
          <a:p>
            <a:pPr algn="ctr">
              <a:lnSpc>
                <a:spcPct val="200000"/>
              </a:lnSpc>
            </a:pPr>
            <a:r>
              <a:rPr lang="en-US" sz="3600" b="0" dirty="0" smtClean="0"/>
              <a:t>Automated </a:t>
            </a:r>
            <a:r>
              <a:rPr lang="en-US" sz="3600" b="0" dirty="0" smtClean="0"/>
              <a:t>External </a:t>
            </a:r>
            <a:r>
              <a:rPr lang="en-US" sz="3600" b="0" dirty="0" smtClean="0"/>
              <a:t>Defibrillator</a:t>
            </a:r>
          </a:p>
          <a:p>
            <a:pPr algn="ctr">
              <a:lnSpc>
                <a:spcPct val="200000"/>
              </a:lnSpc>
            </a:pPr>
            <a:r>
              <a:rPr lang="zh-CN" altLang="en-US" sz="3600" b="0" dirty="0" smtClean="0">
                <a:solidFill>
                  <a:schemeClr val="tx2"/>
                </a:solidFill>
              </a:rPr>
              <a:t>自动体外除颤器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9"/>
          <p:cNvSpPr txBox="1">
            <a:spLocks noChangeArrowheads="1"/>
          </p:cNvSpPr>
          <p:nvPr/>
        </p:nvSpPr>
        <p:spPr bwMode="auto">
          <a:xfrm>
            <a:off x="2339975" y="1339850"/>
            <a:ext cx="5694363" cy="147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endParaRPr lang="zh-CN" altLang="en-US" sz="7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</a:rPr>
              <a:t>根据语音提示操作，共</a:t>
            </a:r>
            <a:r>
              <a:rPr lang="en-US" altLang="zh-CN" sz="2400">
                <a:latin typeface="Times New Roman" panose="02020603050405020304" pitchFamily="18" charset="0"/>
              </a:rPr>
              <a:t>4</a:t>
            </a:r>
            <a:r>
              <a:rPr lang="zh-CN" altLang="en-US" sz="2400">
                <a:latin typeface="Times New Roman" panose="02020603050405020304" pitchFamily="18" charset="0"/>
              </a:rPr>
              <a:t>步：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zh-CN" altLang="en-US" sz="2400">
                <a:latin typeface="Times New Roman" panose="02020603050405020304" pitchFamily="18" charset="0"/>
              </a:rPr>
              <a:t>一开电源  二贴片   三插插头  四除颤</a:t>
            </a:r>
            <a:endParaRPr lang="zh-CN" altLang="en-US" sz="500"/>
          </a:p>
        </p:txBody>
      </p:sp>
      <p:sp>
        <p:nvSpPr>
          <p:cNvPr id="87042" name="Rectangle 7"/>
          <p:cNvSpPr>
            <a:spLocks noChangeArrowheads="1"/>
          </p:cNvSpPr>
          <p:nvPr/>
        </p:nvSpPr>
        <p:spPr bwMode="auto">
          <a:xfrm>
            <a:off x="3059113" y="4729163"/>
            <a:ext cx="4572000" cy="1057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210000"/>
              </a:lnSpc>
              <a:spcBef>
                <a:spcPct val="50000"/>
              </a:spcBef>
              <a:buClr>
                <a:srgbClr val="FF6600"/>
              </a:buClr>
              <a:buFont typeface="Symbol" panose="05050102010706020507" pitchFamily="18" charset="2"/>
              <a:buNone/>
            </a:pPr>
            <a:r>
              <a:rPr lang="zh-CN" altLang="en-US" sz="2400"/>
              <a:t>大家让开！我也让开了！！！</a:t>
            </a:r>
          </a:p>
          <a:p>
            <a:pPr>
              <a:lnSpc>
                <a:spcPct val="210000"/>
              </a:lnSpc>
              <a:spcBef>
                <a:spcPct val="50000"/>
              </a:spcBef>
              <a:buClr>
                <a:srgbClr val="FF6600"/>
              </a:buClr>
              <a:buFont typeface="Symbol" panose="05050102010706020507" pitchFamily="18" charset="2"/>
              <a:buNone/>
            </a:pPr>
            <a:endParaRPr lang="zh-CN" altLang="en-US" sz="500">
              <a:ea typeface="方正粗倩简体" panose="03000509000000000000" charset="-122"/>
              <a:cs typeface="方正粗倩简体" panose="03000509000000000000" charset="-122"/>
            </a:endParaRPr>
          </a:p>
        </p:txBody>
      </p:sp>
      <p:pic>
        <p:nvPicPr>
          <p:cNvPr id="87043" name="Picture 1" descr="C:\Users\LENOVO\AppData\Roaming\Tencent\Users\616858679\QQ\WinTemp\RichOle\X2QGY`%TLAZ_QJQX8P`W}L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144838"/>
            <a:ext cx="13684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" descr="C:\Users\LENOVO\AppData\Roaming\Tencent\Users\616858679\QQ\WinTemp\RichOle\(Z{{Q`V443$I%M1A{U@9}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144838"/>
            <a:ext cx="1223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 descr="C:\Users\LENOVO\AppData\Roaming\Tencent\Users\616858679\QQ\WinTemp\RichOle\HAD7[XUM2)SM3Z`8(QC{6W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144838"/>
            <a:ext cx="12969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4" descr="C:\Users\LENOVO\AppData\Roaming\Tencent\Users\616858679\QQ\WinTemp\RichOle\6ZY(MPGIUW}DD0G%A7`[Q)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144838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5" descr="C:\Users\LENOVO\AppData\Roaming\Tencent\Users\616858679\QQ\WinTemp\RichOle\Y}H~Q2O_J71}637I64)A4(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144838"/>
            <a:ext cx="14398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Rectangle 6"/>
          <p:cNvSpPr>
            <a:spLocks noChangeArrowheads="1"/>
          </p:cNvSpPr>
          <p:nvPr/>
        </p:nvSpPr>
        <p:spPr bwMode="auto">
          <a:xfrm>
            <a:off x="539750" y="908050"/>
            <a:ext cx="976313" cy="43957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AED</a:t>
            </a:r>
            <a:r>
              <a:rPr lang="zh-CN" altLang="en-US" sz="36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操作步骤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5" descr="C:\Users\wangwei\Desktop\QQ截图20131219140417.jpg"/>
          <p:cNvPicPr>
            <a:picLocks noChangeAspect="1" noChangeArrowheads="1"/>
          </p:cNvPicPr>
          <p:nvPr/>
        </p:nvPicPr>
        <p:blipFill>
          <a:blip r:embed="rId2"/>
          <a:srcRect t="7227" b="4128"/>
          <a:stretch>
            <a:fillRect/>
          </a:stretch>
        </p:blipFill>
        <p:spPr bwMode="auto">
          <a:xfrm>
            <a:off x="1763395" y="142240"/>
            <a:ext cx="57880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c:\users\ADMINI~1\appdata\roaming\360se6\USERDA~1\Temp\U_1484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0663" y="2255838"/>
            <a:ext cx="3792537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928688" y="1951038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2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一个人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928688" y="2865438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>
                <a:latin typeface="Calibri" panose="020F0502020204030204" pitchFamily="34" charset="0"/>
                <a:ea typeface="黑体" panose="02010609060101010101" pitchFamily="2" charset="-122"/>
              </a:rPr>
              <a:t>一场战争</a:t>
            </a:r>
          </a:p>
        </p:txBody>
      </p:sp>
      <p:grpSp>
        <p:nvGrpSpPr>
          <p:cNvPr id="36888" name="Group 24"/>
          <p:cNvGrpSpPr/>
          <p:nvPr/>
        </p:nvGrpSpPr>
        <p:grpSpPr bwMode="auto">
          <a:xfrm>
            <a:off x="3132138" y="2205038"/>
            <a:ext cx="4814887" cy="4176712"/>
            <a:chOff x="1973" y="1389"/>
            <a:chExt cx="3033" cy="2631"/>
          </a:xfrm>
        </p:grpSpPr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3" y="1389"/>
              <a:ext cx="3033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66567" name="Text Box 9"/>
            <p:cNvSpPr txBox="1">
              <a:spLocks noChangeArrowheads="1"/>
            </p:cNvSpPr>
            <p:nvPr/>
          </p:nvSpPr>
          <p:spPr bwMode="auto">
            <a:xfrm>
              <a:off x="1990" y="1486"/>
              <a:ext cx="2977" cy="1482"/>
            </a:xfrm>
            <a:prstGeom prst="rect">
              <a:avLst/>
            </a:prstGeom>
            <a:solidFill>
              <a:srgbClr val="FFFFFF">
                <a:alpha val="72940"/>
              </a:srgbClr>
            </a:solidFill>
            <a:ln w="9525">
              <a:noFill/>
              <a:miter lim="800000"/>
            </a:ln>
            <a:effectLst>
              <a:outerShdw dist="35921" dir="2700000" sy="50000" rotWithShape="0">
                <a:srgbClr val="875B0D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>
                  <a:solidFill>
                    <a:srgbClr val="DE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索尔弗利诺战役</a:t>
              </a:r>
              <a:r>
                <a:rPr lang="en-US" altLang="zh-CN">
                  <a:solidFill>
                    <a:srgbClr val="DE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:</a:t>
              </a:r>
              <a:r>
                <a:rPr lang="en-US" altLang="zh-CN" sz="1600">
                  <a:solidFill>
                    <a:srgbClr val="DE0000"/>
                  </a:solidFill>
                </a:rPr>
                <a:t>1859</a:t>
              </a:r>
              <a:r>
                <a:rPr lang="zh-CN" altLang="en-US" sz="1600">
                  <a:solidFill>
                    <a:srgbClr val="DE0000"/>
                  </a:solidFill>
                </a:rPr>
                <a:t>年</a:t>
              </a:r>
              <a:r>
                <a:rPr lang="en-US" altLang="zh-CN" sz="1600">
                  <a:solidFill>
                    <a:srgbClr val="DE0000"/>
                  </a:solidFill>
                </a:rPr>
                <a:t>6</a:t>
              </a:r>
              <a:r>
                <a:rPr lang="zh-CN" altLang="en-US" sz="1600">
                  <a:solidFill>
                    <a:srgbClr val="DE0000"/>
                  </a:solidFill>
                </a:rPr>
                <a:t>月</a:t>
              </a:r>
              <a:r>
                <a:rPr lang="en-US" altLang="zh-CN" sz="1600">
                  <a:solidFill>
                    <a:srgbClr val="DE0000"/>
                  </a:solidFill>
                </a:rPr>
                <a:t>24</a:t>
              </a:r>
              <a:r>
                <a:rPr lang="zh-CN" altLang="en-US" sz="1600">
                  <a:solidFill>
                    <a:srgbClr val="DE0000"/>
                  </a:solidFill>
                </a:rPr>
                <a:t>日，瑞士日内瓦年轻商人亨利</a:t>
              </a:r>
              <a:r>
                <a:rPr lang="en-US" altLang="zh-CN" sz="1600">
                  <a:solidFill>
                    <a:srgbClr val="DE0000"/>
                  </a:solidFill>
                </a:rPr>
                <a:t>·</a:t>
              </a:r>
              <a:r>
                <a:rPr lang="zh-CN" altLang="en-US" sz="1600">
                  <a:solidFill>
                    <a:srgbClr val="DE0000"/>
                  </a:solidFill>
                </a:rPr>
                <a:t>杜南路过意大利北部的一个村庄索尔弗利诺。 奥地利陆军与法国</a:t>
              </a:r>
              <a:r>
                <a:rPr lang="en-US" altLang="zh-CN" sz="1600">
                  <a:solidFill>
                    <a:srgbClr val="DE0000"/>
                  </a:solidFill>
                </a:rPr>
                <a:t>——</a:t>
              </a:r>
              <a:r>
                <a:rPr lang="zh-CN" altLang="en-US" sz="1600">
                  <a:solidFill>
                    <a:srgbClr val="DE0000"/>
                  </a:solidFill>
                </a:rPr>
                <a:t>撒丁联军在此村庄发生激战。因缺乏医疗救护，士兵伤亡惨重，约有</a:t>
              </a:r>
              <a:r>
                <a:rPr lang="en-US" altLang="zh-CN" sz="1600">
                  <a:solidFill>
                    <a:srgbClr val="DE0000"/>
                  </a:solidFill>
                </a:rPr>
                <a:t>4</a:t>
              </a:r>
              <a:r>
                <a:rPr lang="zh-CN" altLang="en-US" sz="1600">
                  <a:solidFill>
                    <a:srgbClr val="DE0000"/>
                  </a:solidFill>
                </a:rPr>
                <a:t>万多名受伤或垂死之人被遗弃在战场。他</a:t>
              </a:r>
              <a:r>
                <a:rPr lang="zh-CN" altLang="en-US" sz="1600">
                  <a:solidFill>
                    <a:srgbClr val="DE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组织村民进行力所能及的救护，照顾和对待受伤、垂死和已死去的敌方士兵象照顾己方的士兵一样，一视同仁。</a:t>
              </a:r>
            </a:p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z="1600" b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928688" y="3779838"/>
            <a:ext cx="1600200" cy="6858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>
                <a:latin typeface="Calibri" panose="020F0502020204030204" pitchFamily="34" charset="0"/>
                <a:ea typeface="黑体" panose="02010609060101010101" pitchFamily="2" charset="-122"/>
              </a:rPr>
              <a:t>一本书</a:t>
            </a:r>
          </a:p>
        </p:txBody>
      </p:sp>
      <p:sp>
        <p:nvSpPr>
          <p:cNvPr id="5129" name="AutoShape 11"/>
          <p:cNvSpPr>
            <a:spLocks noChangeArrowheads="1"/>
          </p:cNvSpPr>
          <p:nvPr/>
        </p:nvSpPr>
        <p:spPr bwMode="auto">
          <a:xfrm>
            <a:off x="928688" y="4770438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>
                <a:latin typeface="Calibri" panose="020F0502020204030204" pitchFamily="34" charset="0"/>
                <a:ea typeface="黑体" panose="02010609060101010101" pitchFamily="2" charset="-122"/>
              </a:rPr>
              <a:t>一个组织</a:t>
            </a:r>
          </a:p>
        </p:txBody>
      </p:sp>
      <p:sp>
        <p:nvSpPr>
          <p:cNvPr id="5130" name="AutoShape 12"/>
          <p:cNvSpPr>
            <a:spLocks noChangeArrowheads="1"/>
          </p:cNvSpPr>
          <p:nvPr/>
        </p:nvSpPr>
        <p:spPr bwMode="auto">
          <a:xfrm>
            <a:off x="928688" y="5684838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noFill/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>
                <a:latin typeface="Calibri" panose="020F0502020204030204" pitchFamily="34" charset="0"/>
                <a:ea typeface="黑体" panose="02010609060101010101" pitchFamily="2" charset="-122"/>
              </a:rPr>
              <a:t>一个公约</a:t>
            </a:r>
          </a:p>
        </p:txBody>
      </p:sp>
      <p:sp>
        <p:nvSpPr>
          <p:cNvPr id="5131" name="AutoShape 13"/>
          <p:cNvSpPr>
            <a:spLocks noChangeArrowheads="1"/>
          </p:cNvSpPr>
          <p:nvPr/>
        </p:nvSpPr>
        <p:spPr bwMode="auto">
          <a:xfrm>
            <a:off x="1614488" y="2560638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BFBFBF"/>
          </a:solidFill>
          <a:ln w="9525">
            <a:noFill/>
            <a:miter lim="800000"/>
          </a:ln>
        </p:spPr>
        <p:txBody>
          <a:bodyPr vert="eaVert"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2" name="AutoShape 14"/>
          <p:cNvSpPr>
            <a:spLocks noChangeArrowheads="1"/>
          </p:cNvSpPr>
          <p:nvPr/>
        </p:nvSpPr>
        <p:spPr bwMode="auto">
          <a:xfrm>
            <a:off x="1614488" y="3475038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BFBFBF"/>
          </a:solidFill>
          <a:ln w="9525">
            <a:noFill/>
            <a:miter lim="800000"/>
          </a:ln>
        </p:spPr>
        <p:txBody>
          <a:bodyPr vert="eaVert"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3" name="AutoShape 15"/>
          <p:cNvSpPr>
            <a:spLocks noChangeArrowheads="1"/>
          </p:cNvSpPr>
          <p:nvPr/>
        </p:nvSpPr>
        <p:spPr bwMode="auto">
          <a:xfrm>
            <a:off x="1614488" y="4465638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BFBFBF"/>
          </a:solidFill>
          <a:ln w="9525">
            <a:noFill/>
            <a:miter lim="800000"/>
          </a:ln>
        </p:spPr>
        <p:txBody>
          <a:bodyPr vert="eaVert"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4" name="AutoShape 16"/>
          <p:cNvSpPr>
            <a:spLocks noChangeArrowheads="1"/>
          </p:cNvSpPr>
          <p:nvPr/>
        </p:nvSpPr>
        <p:spPr bwMode="auto">
          <a:xfrm>
            <a:off x="1614488" y="5380038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BFBFBF"/>
          </a:solidFill>
          <a:ln w="9525">
            <a:noFill/>
            <a:miter lim="800000"/>
          </a:ln>
        </p:spPr>
        <p:txBody>
          <a:bodyPr vert="eaVert"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13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989138"/>
            <a:ext cx="542925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/>
          <p:nvPr/>
        </p:nvGrpSpPr>
        <p:grpSpPr bwMode="auto">
          <a:xfrm>
            <a:off x="2987675" y="2184400"/>
            <a:ext cx="5510213" cy="4673600"/>
            <a:chOff x="0" y="0"/>
            <a:chExt cx="2744" cy="2587"/>
          </a:xfrm>
        </p:grpSpPr>
        <p:pic>
          <p:nvPicPr>
            <p:cNvPr id="37907" name="图片 5"/>
            <p:cNvPicPr>
              <a:picLocks noChangeAspect="1" noChangeArrowheads="1"/>
            </p:cNvPicPr>
            <p:nvPr/>
          </p:nvPicPr>
          <p:blipFill>
            <a:blip r:embed="rId6"/>
            <a:srcRect t="1653"/>
            <a:stretch>
              <a:fillRect/>
            </a:stretch>
          </p:blipFill>
          <p:spPr bwMode="auto">
            <a:xfrm>
              <a:off x="0" y="0"/>
              <a:ext cx="2744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8" name="矩形 6"/>
            <p:cNvSpPr>
              <a:spLocks noChangeArrowheads="1"/>
            </p:cNvSpPr>
            <p:nvPr/>
          </p:nvSpPr>
          <p:spPr bwMode="auto">
            <a:xfrm>
              <a:off x="16" y="2368"/>
              <a:ext cx="2674" cy="2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0">
                  <a:solidFill>
                    <a:schemeClr val="accent2"/>
                  </a:solidFill>
                  <a:latin typeface="Calibri" panose="020F0502020204030204" pitchFamily="34" charset="0"/>
                  <a:ea typeface="黑体" panose="02010609060101010101" pitchFamily="2" charset="-122"/>
                </a:rPr>
                <a:t>1875</a:t>
              </a:r>
              <a:r>
                <a:rPr lang="zh-CN" altLang="en-US" b="0">
                  <a:solidFill>
                    <a:schemeClr val="accent2"/>
                  </a:solidFill>
                  <a:latin typeface="Calibri" panose="020F0502020204030204" pitchFamily="34" charset="0"/>
                  <a:ea typeface="黑体" panose="02010609060101010101" pitchFamily="2" charset="-122"/>
                </a:rPr>
                <a:t>年，改名为红十字国际委员会</a:t>
              </a:r>
            </a:p>
          </p:txBody>
        </p:sp>
      </p:grpSp>
      <p:grpSp>
        <p:nvGrpSpPr>
          <p:cNvPr id="4" name="Group 21"/>
          <p:cNvGrpSpPr/>
          <p:nvPr/>
        </p:nvGrpSpPr>
        <p:grpSpPr bwMode="auto">
          <a:xfrm>
            <a:off x="3019425" y="1989138"/>
            <a:ext cx="5368925" cy="4760912"/>
            <a:chOff x="0" y="0"/>
            <a:chExt cx="3382" cy="2999"/>
          </a:xfrm>
        </p:grpSpPr>
        <p:pic>
          <p:nvPicPr>
            <p:cNvPr id="37905" name="Picture 10" descr="bd3eb13533fa828bf532f578fd1f4134970a5a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3382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6" name="矩形 6"/>
            <p:cNvSpPr>
              <a:spLocks noChangeArrowheads="1"/>
            </p:cNvSpPr>
            <p:nvPr/>
          </p:nvSpPr>
          <p:spPr bwMode="auto">
            <a:xfrm>
              <a:off x="0" y="2537"/>
              <a:ext cx="3382" cy="4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0">
                  <a:solidFill>
                    <a:schemeClr val="tx1"/>
                  </a:solidFill>
                </a:rPr>
                <a:t>日内瓦公约原始文件 </a:t>
              </a:r>
            </a:p>
          </p:txBody>
        </p:sp>
      </p:grpSp>
      <p:sp>
        <p:nvSpPr>
          <p:cNvPr id="37903" name="标题 2"/>
          <p:cNvSpPr>
            <a:spLocks noGrp="1" noChangeArrowheads="1"/>
          </p:cNvSpPr>
          <p:nvPr/>
        </p:nvSpPr>
        <p:spPr bwMode="auto">
          <a:xfrm>
            <a:off x="900113" y="908050"/>
            <a:ext cx="7392987" cy="719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4000" b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红十字运动起源</a:t>
            </a: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2700338" y="0"/>
            <a:ext cx="5327650" cy="3968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>
                <a:solidFill>
                  <a:schemeClr val="tx2"/>
                </a:solidFill>
              </a:rPr>
              <a:t>    </a:t>
            </a:r>
            <a:endParaRPr lang="zh-CN" altLang="en-US" sz="1800">
              <a:solidFill>
                <a:srgbClr val="DE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 autoUpdateAnimBg="0"/>
      <p:bldP spid="5124" grpId="0" bldLvl="0" animBg="1" autoUpdateAnimBg="0"/>
      <p:bldP spid="5128" grpId="0" bldLvl="0" animBg="1" autoUpdateAnimBg="0"/>
      <p:bldP spid="5129" grpId="0" bldLvl="0" animBg="1" autoUpdateAnimBg="0"/>
      <p:bldP spid="5130" grpId="0" bldLvl="0" animBg="1" autoUpdateAnimBg="0"/>
      <p:bldP spid="5131" grpId="0" animBg="1" autoUpdateAnimBg="0"/>
      <p:bldP spid="5132" grpId="0" animBg="1" autoUpdateAnimBg="0"/>
      <p:bldP spid="5133" grpId="0" animBg="1" autoUpdateAnimBg="0"/>
      <p:bldP spid="513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灯片编号占位符 3"/>
          <p:cNvSpPr txBox="1">
            <a:spLocks noGrp="1" noChangeArrowheads="1"/>
          </p:cNvSpPr>
          <p:nvPr/>
        </p:nvSpPr>
        <p:spPr bwMode="auto">
          <a:xfrm>
            <a:off x="6619875" y="6316663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fld id="{211E8786-48CA-4BC6-B8A0-D01C541E2CE9}" type="slidenum">
              <a:rPr lang="en-US" altLang="zh-CN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4</a:t>
            </a:fld>
            <a:endParaRPr lang="en-US" altLang="zh-CN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9938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49275"/>
            <a:ext cx="803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10"/>
          <p:cNvSpPr txBox="1">
            <a:spLocks noChangeArrowheads="1"/>
          </p:cNvSpPr>
          <p:nvPr/>
        </p:nvSpPr>
        <p:spPr bwMode="auto">
          <a:xfrm>
            <a:off x="3851275" y="4797425"/>
            <a:ext cx="4464050" cy="1466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红十字运动</a:t>
            </a:r>
            <a:endParaRPr lang="en-US" altLang="zh-CN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七项基本原则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4213" y="2133600"/>
            <a:ext cx="4608512" cy="34575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  <a:miter lim="800000"/>
          </a:ln>
        </p:spPr>
        <p:txBody>
          <a:bodyPr/>
          <a:lstStyle/>
          <a:p>
            <a:pPr marL="533400" indent="-533400"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smtClean="0">
                <a:solidFill>
                  <a:srgbClr val="FF0000"/>
                </a:solidFill>
                <a:latin typeface="宋体" panose="02010600030101010101" pitchFamily="2" charset="-122"/>
              </a:rPr>
              <a:t>三救：</a:t>
            </a:r>
            <a:r>
              <a:rPr lang="zh-CN" altLang="en-US" sz="2200" smtClean="0">
                <a:latin typeface="宋体" panose="02010600030101010101" pitchFamily="2" charset="-122"/>
              </a:rPr>
              <a:t>救灾、救助、救护培训</a:t>
            </a:r>
          </a:p>
          <a:p>
            <a:pPr marL="533400" indent="-533400"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smtClean="0">
                <a:solidFill>
                  <a:srgbClr val="FF0000"/>
                </a:solidFill>
                <a:latin typeface="宋体" panose="02010600030101010101" pitchFamily="2" charset="-122"/>
              </a:rPr>
              <a:t>三献：</a:t>
            </a:r>
            <a:r>
              <a:rPr lang="zh-CN" altLang="en-US" sz="2200" smtClean="0">
                <a:latin typeface="宋体" panose="02010600030101010101" pitchFamily="2" charset="-122"/>
              </a:rPr>
              <a:t>造血干细胞捐献、遗体与人体器官（组织）捐献、推动无偿献血</a:t>
            </a:r>
          </a:p>
          <a:p>
            <a:pPr marL="533400" indent="-533400"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smtClean="0">
                <a:latin typeface="宋体" panose="02010600030101010101" pitchFamily="2" charset="-122"/>
              </a:rPr>
              <a:t>红十字青少年</a:t>
            </a:r>
          </a:p>
          <a:p>
            <a:pPr marL="533400" indent="-533400"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smtClean="0">
                <a:latin typeface="宋体" panose="02010600030101010101" pitchFamily="2" charset="-122"/>
              </a:rPr>
              <a:t>红十字志愿服务</a:t>
            </a:r>
          </a:p>
          <a:p>
            <a:pPr marL="533400" indent="-533400"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smtClean="0">
                <a:latin typeface="宋体" panose="02010600030101010101" pitchFamily="2" charset="-122"/>
              </a:rPr>
              <a:t>对外交流</a:t>
            </a:r>
            <a:endParaRPr lang="en-US" altLang="zh-CN" sz="2200" smtClean="0">
              <a:latin typeface="宋体" panose="02010600030101010101" pitchFamily="2" charset="-122"/>
            </a:endParaRPr>
          </a:p>
        </p:txBody>
      </p:sp>
      <p:sp>
        <p:nvSpPr>
          <p:cNvPr id="41986" name="标题 2"/>
          <p:cNvSpPr>
            <a:spLocks noGrp="1" noChangeArrowheads="1"/>
          </p:cNvSpPr>
          <p:nvPr/>
        </p:nvSpPr>
        <p:spPr bwMode="auto">
          <a:xfrm>
            <a:off x="395288" y="836613"/>
            <a:ext cx="8353425" cy="7921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红十字会的主要工作</a:t>
            </a:r>
            <a:endParaRPr lang="zh-CN" altLang="en-US" sz="36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987" name="AutoShape 2" descr="c:\users\administrator\appdata\roaming\360se6\User Data\Temp\get?name=T1yugsBKbv1RCvBVdK.jpg"/>
          <p:cNvSpPr>
            <a:spLocks noChangeAspect="1" noChangeArrowheads="1"/>
          </p:cNvSpPr>
          <p:nvPr/>
        </p:nvSpPr>
        <p:spPr bwMode="auto">
          <a:xfrm>
            <a:off x="227013" y="212725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1988" name="Picture 2" descr="7362265_01591973616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149725"/>
            <a:ext cx="180022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 descr="q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060575"/>
            <a:ext cx="18002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9"/>
          <p:cNvSpPr txBox="1">
            <a:spLocks noChangeArrowheads="1"/>
          </p:cNvSpPr>
          <p:nvPr/>
        </p:nvSpPr>
        <p:spPr bwMode="auto">
          <a:xfrm>
            <a:off x="755650" y="4292600"/>
            <a:ext cx="3838575" cy="161131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ash"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en-US" sz="2200">
                <a:solidFill>
                  <a:srgbClr val="DE0000"/>
                </a:solidFill>
              </a:rPr>
              <a:t>仅适用专业人员</a:t>
            </a:r>
            <a:endParaRPr lang="en-US" altLang="zh-CN" sz="2200">
              <a:solidFill>
                <a:srgbClr val="DE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200">
                <a:solidFill>
                  <a:srgbClr val="DE0000"/>
                </a:solidFill>
              </a:rPr>
              <a:t>大动脉（颈动脉、股动脉）搏动消失</a:t>
            </a:r>
          </a:p>
        </p:txBody>
      </p:sp>
      <p:pic>
        <p:nvPicPr>
          <p:cNvPr id="4403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4365625"/>
            <a:ext cx="26622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684213" y="836613"/>
            <a:ext cx="7991475" cy="641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紧急处理心脏骤停</a:t>
            </a:r>
          </a:p>
        </p:txBody>
      </p:sp>
      <p:grpSp>
        <p:nvGrpSpPr>
          <p:cNvPr id="44040" name="Group 8"/>
          <p:cNvGrpSpPr/>
          <p:nvPr/>
        </p:nvGrpSpPr>
        <p:grpSpPr bwMode="auto">
          <a:xfrm>
            <a:off x="755650" y="1916113"/>
            <a:ext cx="3887788" cy="2017712"/>
            <a:chOff x="476" y="1207"/>
            <a:chExt cx="2449" cy="1271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476" y="1207"/>
              <a:ext cx="2449" cy="127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476" y="1253"/>
              <a:ext cx="2404" cy="1216"/>
            </a:xfrm>
            <a:prstGeom prst="rect">
              <a:avLst/>
            </a:prstGeom>
            <a:noFill/>
            <a:ln w="9525" algn="ctr">
              <a:solidFill>
                <a:srgbClr val="00FFFF"/>
              </a:solidFill>
              <a:miter lim="800000"/>
            </a:ln>
            <a:effectLst>
              <a:prstShdw prst="shdw17" dist="17961" dir="2700000">
                <a:srgbClr val="009999"/>
              </a:prstShdw>
            </a:effec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/>
                <a:t>判断心脏骤停三要素：</a:t>
              </a:r>
            </a:p>
            <a:p>
              <a:pPr>
                <a:lnSpc>
                  <a:spcPct val="150000"/>
                </a:lnSpc>
              </a:pPr>
              <a:r>
                <a:rPr lang="en-US" altLang="zh-CN"/>
                <a:t>n   </a:t>
              </a:r>
              <a:r>
                <a:rPr lang="zh-CN" altLang="en-US"/>
                <a:t>突然意识丧失</a:t>
              </a:r>
            </a:p>
            <a:p>
              <a:pPr>
                <a:lnSpc>
                  <a:spcPct val="150000"/>
                </a:lnSpc>
              </a:pPr>
              <a:r>
                <a:rPr lang="en-US" altLang="zh-CN"/>
                <a:t>n   </a:t>
              </a:r>
              <a:r>
                <a:rPr lang="zh-CN" altLang="en-US"/>
                <a:t>呼吸停止或无效呼吸</a:t>
              </a:r>
              <a:endParaRPr lang="en-US" altLang="zh-CN"/>
            </a:p>
            <a:p>
              <a:pPr>
                <a:lnSpc>
                  <a:spcPct val="150000"/>
                </a:lnSpc>
              </a:pPr>
              <a:r>
                <a:rPr lang="en-US" altLang="zh-CN"/>
                <a:t>   </a:t>
              </a:r>
              <a:r>
                <a:rPr lang="zh-CN" altLang="en-US"/>
                <a:t>（仅有喘息样呼吸）</a:t>
              </a:r>
            </a:p>
          </p:txBody>
        </p:sp>
      </p:grpSp>
      <p:pic>
        <p:nvPicPr>
          <p:cNvPr id="3" name="猝死马拉松_baofeng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2863" y="188994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40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3068638"/>
            <a:ext cx="3382962" cy="26638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  <a:miter lim="800000"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smtClean="0">
                <a:latin typeface="宋体" panose="02010600030101010101" pitchFamily="2" charset="-122"/>
              </a:rPr>
              <a:t>心肺复苏（</a:t>
            </a:r>
            <a:r>
              <a:rPr lang="en-US" altLang="zh-CN" sz="2400" smtClean="0">
                <a:latin typeface="宋体" panose="02010600030101010101" pitchFamily="2" charset="-122"/>
              </a:rPr>
              <a:t>CPR</a:t>
            </a:r>
            <a:r>
              <a:rPr lang="zh-CN" altLang="en-US" sz="2400" smtClean="0">
                <a:latin typeface="宋体" panose="02010600030101010101" pitchFamily="2" charset="-122"/>
              </a:rPr>
              <a:t>）</a:t>
            </a:r>
            <a:endParaRPr lang="en-US" altLang="zh-CN" sz="2400" smtClean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smtClean="0">
                <a:latin typeface="宋体" panose="02010600030101010101" pitchFamily="2" charset="-122"/>
              </a:rPr>
              <a:t>  是最基本和最重要的抢救心跳骤停者生命的方法</a:t>
            </a:r>
            <a:endParaRPr lang="zh-CN" altLang="en-US" sz="2400" smtClean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9750" y="981075"/>
            <a:ext cx="8104188" cy="7905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救命重要手段：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CPR</a:t>
            </a:r>
          </a:p>
        </p:txBody>
      </p:sp>
      <p:pic>
        <p:nvPicPr>
          <p:cNvPr id="2" name="心肺复苏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2420888"/>
            <a:ext cx="4056112" cy="30420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4"/>
          <p:cNvGraphicFramePr>
            <a:graphicFrameLocks noChangeAspect="1"/>
          </p:cNvGraphicFramePr>
          <p:nvPr/>
        </p:nvGraphicFramePr>
        <p:xfrm>
          <a:off x="827405" y="1906905"/>
          <a:ext cx="8137525" cy="1733550"/>
        </p:xfrm>
        <a:graphic>
          <a:graphicData uri="http://schemas.openxmlformats.org/presentationml/2006/ole">
            <p:oleObj spid="_x0000_s2053" r:id="rId4" imgW="9525" imgH="9525" progId="">
              <p:embed/>
            </p:oleObj>
          </a:graphicData>
        </a:graphic>
      </p:graphicFrame>
      <p:sp>
        <p:nvSpPr>
          <p:cNvPr id="66563" name="Rectangle 40"/>
          <p:cNvSpPr>
            <a:spLocks noChangeArrowheads="1"/>
          </p:cNvSpPr>
          <p:nvPr/>
        </p:nvSpPr>
        <p:spPr bwMode="auto">
          <a:xfrm>
            <a:off x="971233" y="5027613"/>
            <a:ext cx="68405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latin typeface="Calibri" panose="020F0502020204030204" pitchFamily="34" charset="0"/>
              </a:rPr>
              <a:t>每延长抢救时间</a:t>
            </a:r>
            <a:r>
              <a:rPr lang="en-US" altLang="zh-CN" sz="2800">
                <a:latin typeface="Calibri" panose="020F0502020204030204" pitchFamily="34" charset="0"/>
              </a:rPr>
              <a:t>1</a:t>
            </a:r>
            <a:r>
              <a:rPr lang="zh-CN" altLang="en-US" sz="2800">
                <a:latin typeface="Calibri" panose="020F0502020204030204" pitchFamily="34" charset="0"/>
              </a:rPr>
              <a:t>分钟，存活率下降</a:t>
            </a:r>
            <a:r>
              <a:rPr lang="en-US" altLang="zh-CN" sz="2800">
                <a:latin typeface="Calibri" panose="020F0502020204030204" pitchFamily="34" charset="0"/>
              </a:rPr>
              <a:t>10%</a:t>
            </a:r>
          </a:p>
        </p:txBody>
      </p:sp>
      <p:sp>
        <p:nvSpPr>
          <p:cNvPr id="66564" name="TextBox 1"/>
          <p:cNvSpPr txBox="1">
            <a:spLocks noChangeArrowheads="1"/>
          </p:cNvSpPr>
          <p:nvPr/>
        </p:nvSpPr>
        <p:spPr bwMode="auto">
          <a:xfrm>
            <a:off x="827088" y="4508500"/>
            <a:ext cx="75596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89318" y="748665"/>
            <a:ext cx="7364412" cy="719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anchor="b" anchorCtr="1"/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心肺复苏成功率与时间之关系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889318" y="3943350"/>
            <a:ext cx="7272337" cy="9461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800">
                <a:latin typeface="黑体" panose="02010609060101010101" pitchFamily="2" charset="-122"/>
              </a:rPr>
              <a:t>如果</a:t>
            </a:r>
            <a:r>
              <a:rPr lang="en-US" altLang="zh-CN" sz="2800">
                <a:latin typeface="黑体" panose="02010609060101010101" pitchFamily="2" charset="-122"/>
              </a:rPr>
              <a:t>1</a:t>
            </a:r>
            <a:r>
              <a:rPr lang="zh-CN" altLang="en-US" sz="2800">
                <a:latin typeface="黑体" panose="02010609060101010101" pitchFamily="2" charset="-122"/>
              </a:rPr>
              <a:t>分钟开始实施心肺复苏，成活率</a:t>
            </a:r>
            <a:r>
              <a:rPr lang="en-US" altLang="zh-CN" sz="2800">
                <a:latin typeface="黑体" panose="02010609060101010101" pitchFamily="2" charset="-122"/>
              </a:rPr>
              <a:t>90%</a:t>
            </a:r>
            <a:r>
              <a:rPr lang="zh-CN" altLang="en-US" sz="2800">
                <a:latin typeface="黑体" panose="02010609060101010101" pitchFamily="2" charset="-122"/>
              </a:rPr>
              <a:t>以上，</a:t>
            </a:r>
            <a:r>
              <a:rPr lang="en-US" altLang="zh-CN" sz="2800">
                <a:latin typeface="黑体" panose="02010609060101010101" pitchFamily="2" charset="-122"/>
              </a:rPr>
              <a:t>4</a:t>
            </a:r>
            <a:r>
              <a:rPr lang="zh-CN" altLang="en-US" sz="2800">
                <a:latin typeface="黑体" panose="02010609060101010101" pitchFamily="2" charset="-122"/>
              </a:rPr>
              <a:t>分钟</a:t>
            </a:r>
            <a:r>
              <a:rPr lang="en-US" altLang="zh-CN" sz="2800">
                <a:latin typeface="黑体" panose="02010609060101010101" pitchFamily="2" charset="-122"/>
              </a:rPr>
              <a:t>60%</a:t>
            </a:r>
            <a:r>
              <a:rPr lang="zh-CN" altLang="en-US" sz="2800">
                <a:latin typeface="黑体" panose="02010609060101010101" pitchFamily="2" charset="-122"/>
              </a:rPr>
              <a:t>，超过</a:t>
            </a:r>
            <a:r>
              <a:rPr lang="en-US" altLang="zh-CN" sz="2800">
                <a:latin typeface="黑体" panose="02010609060101010101" pitchFamily="2" charset="-122"/>
              </a:rPr>
              <a:t>10</a:t>
            </a:r>
            <a:r>
              <a:rPr lang="zh-CN" altLang="en-US" sz="2800">
                <a:latin typeface="黑体" panose="02010609060101010101" pitchFamily="2" charset="-122"/>
              </a:rPr>
              <a:t>分钟成活率</a:t>
            </a:r>
            <a:r>
              <a:rPr lang="en-US" altLang="zh-CN" sz="2800">
                <a:latin typeface="黑体" panose="02010609060101010101" pitchFamily="2" charset="-122"/>
              </a:rPr>
              <a:t>0</a:t>
            </a:r>
            <a:r>
              <a:rPr lang="en-US" altLang="zh-CN" sz="2400">
                <a:latin typeface="黑体" panose="02010609060101010101" pitchFamily="2" charset="-122"/>
              </a:rPr>
              <a:t>.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367790" y="5672455"/>
            <a:ext cx="6408738" cy="69056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>
                <a:solidFill>
                  <a:srgbClr val="DE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呼吸心跳骤停的黄金救命时间：</a:t>
            </a:r>
            <a:r>
              <a:rPr lang="en-US" altLang="zh-CN" sz="2800">
                <a:solidFill>
                  <a:srgbClr val="DE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>
                <a:solidFill>
                  <a:srgbClr val="DE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分钟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1"/>
          <p:cNvSpPr txBox="1">
            <a:spLocks noChangeArrowheads="1"/>
          </p:cNvSpPr>
          <p:nvPr/>
        </p:nvSpPr>
        <p:spPr bwMode="auto">
          <a:xfrm>
            <a:off x="2635250" y="2849563"/>
            <a:ext cx="360363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8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endParaRPr lang="zh-CN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8610" name="Picture 9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27130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11" descr="magick?mailid=ZL2518-a_7T6ahqFdVkCip4Kj1KS3c&amp;filename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852738"/>
            <a:ext cx="28082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12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852738"/>
            <a:ext cx="278606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标题 1"/>
          <p:cNvSpPr/>
          <p:nvPr/>
        </p:nvSpPr>
        <p:spPr bwMode="auto">
          <a:xfrm>
            <a:off x="539750" y="1125538"/>
            <a:ext cx="8072438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徒手心肺复苏程序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296TGp_medical_light">
  <a:themeElements>
    <a:clrScheme name="2_296TGp_medical_light 3">
      <a:dk1>
        <a:srgbClr val="B3C4D7"/>
      </a:dk1>
      <a:lt1>
        <a:srgbClr val="FFFFFF"/>
      </a:lt1>
      <a:dk2>
        <a:srgbClr val="000000"/>
      </a:dk2>
      <a:lt2>
        <a:srgbClr val="C3C8CD"/>
      </a:lt2>
      <a:accent1>
        <a:srgbClr val="8AB8CC"/>
      </a:accent1>
      <a:accent2>
        <a:srgbClr val="A7D5BF"/>
      </a:accent2>
      <a:accent3>
        <a:srgbClr val="FFFFFF"/>
      </a:accent3>
      <a:accent4>
        <a:srgbClr val="98A7B7"/>
      </a:accent4>
      <a:accent5>
        <a:srgbClr val="C4D8E2"/>
      </a:accent5>
      <a:accent6>
        <a:srgbClr val="97C1AD"/>
      </a:accent6>
      <a:hlink>
        <a:srgbClr val="B1B2E1"/>
      </a:hlink>
      <a:folHlink>
        <a:srgbClr val="DCDCDC"/>
      </a:folHlink>
    </a:clrScheme>
    <a:fontScheme name="2_296TGp_medical_light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296TGp_medical_light 1">
        <a:dk1>
          <a:srgbClr val="EEE08E"/>
        </a:dk1>
        <a:lt1>
          <a:srgbClr val="FFFFFF"/>
        </a:lt1>
        <a:dk2>
          <a:srgbClr val="000000"/>
        </a:dk2>
        <a:lt2>
          <a:srgbClr val="C3C8CD"/>
        </a:lt2>
        <a:accent1>
          <a:srgbClr val="9BBD98"/>
        </a:accent1>
        <a:accent2>
          <a:srgbClr val="BDD0EE"/>
        </a:accent2>
        <a:accent3>
          <a:srgbClr val="FFFFFF"/>
        </a:accent3>
        <a:accent4>
          <a:srgbClr val="CBBF78"/>
        </a:accent4>
        <a:accent5>
          <a:srgbClr val="CBDBCA"/>
        </a:accent5>
        <a:accent6>
          <a:srgbClr val="ABBCD8"/>
        </a:accent6>
        <a:hlink>
          <a:srgbClr val="D1B6DC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96TGp_medical_light 2">
        <a:dk1>
          <a:srgbClr val="A6B2E4"/>
        </a:dk1>
        <a:lt1>
          <a:srgbClr val="FFFFFF"/>
        </a:lt1>
        <a:dk2>
          <a:srgbClr val="000000"/>
        </a:dk2>
        <a:lt2>
          <a:srgbClr val="C3C8CD"/>
        </a:lt2>
        <a:accent1>
          <a:srgbClr val="CC89AA"/>
        </a:accent1>
        <a:accent2>
          <a:srgbClr val="CAB8E2"/>
        </a:accent2>
        <a:accent3>
          <a:srgbClr val="FFFFFF"/>
        </a:accent3>
        <a:accent4>
          <a:srgbClr val="8D97C3"/>
        </a:accent4>
        <a:accent5>
          <a:srgbClr val="E2C4D2"/>
        </a:accent5>
        <a:accent6>
          <a:srgbClr val="B7A6CD"/>
        </a:accent6>
        <a:hlink>
          <a:srgbClr val="A4C7EE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96TGp_medical_light 3">
        <a:dk1>
          <a:srgbClr val="B3C4D7"/>
        </a:dk1>
        <a:lt1>
          <a:srgbClr val="FFFFFF"/>
        </a:lt1>
        <a:dk2>
          <a:srgbClr val="000000"/>
        </a:dk2>
        <a:lt2>
          <a:srgbClr val="C3C8CD"/>
        </a:lt2>
        <a:accent1>
          <a:srgbClr val="8AB8CC"/>
        </a:accent1>
        <a:accent2>
          <a:srgbClr val="A7D5BF"/>
        </a:accent2>
        <a:accent3>
          <a:srgbClr val="FFFFFF"/>
        </a:accent3>
        <a:accent4>
          <a:srgbClr val="98A7B7"/>
        </a:accent4>
        <a:accent5>
          <a:srgbClr val="C4D8E2"/>
        </a:accent5>
        <a:accent6>
          <a:srgbClr val="97C1AD"/>
        </a:accent6>
        <a:hlink>
          <a:srgbClr val="B1B2E1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296TGp_medical_light">
  <a:themeElements>
    <a:clrScheme name="6_296TGp_medical_light 3">
      <a:dk1>
        <a:srgbClr val="B3C4D7"/>
      </a:dk1>
      <a:lt1>
        <a:srgbClr val="FFFFFF"/>
      </a:lt1>
      <a:dk2>
        <a:srgbClr val="000000"/>
      </a:dk2>
      <a:lt2>
        <a:srgbClr val="C3C8CD"/>
      </a:lt2>
      <a:accent1>
        <a:srgbClr val="8AB8CC"/>
      </a:accent1>
      <a:accent2>
        <a:srgbClr val="A7D5BF"/>
      </a:accent2>
      <a:accent3>
        <a:srgbClr val="FFFFFF"/>
      </a:accent3>
      <a:accent4>
        <a:srgbClr val="98A7B7"/>
      </a:accent4>
      <a:accent5>
        <a:srgbClr val="C4D8E2"/>
      </a:accent5>
      <a:accent6>
        <a:srgbClr val="97C1AD"/>
      </a:accent6>
      <a:hlink>
        <a:srgbClr val="B1B2E1"/>
      </a:hlink>
      <a:folHlink>
        <a:srgbClr val="DCDCDC"/>
      </a:folHlink>
    </a:clrScheme>
    <a:fontScheme name="6_296TGp_medical_light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296TGp_medical_light 1">
        <a:dk1>
          <a:srgbClr val="EEE08E"/>
        </a:dk1>
        <a:lt1>
          <a:srgbClr val="FFFFFF"/>
        </a:lt1>
        <a:dk2>
          <a:srgbClr val="000000"/>
        </a:dk2>
        <a:lt2>
          <a:srgbClr val="C3C8CD"/>
        </a:lt2>
        <a:accent1>
          <a:srgbClr val="9BBD98"/>
        </a:accent1>
        <a:accent2>
          <a:srgbClr val="BDD0EE"/>
        </a:accent2>
        <a:accent3>
          <a:srgbClr val="FFFFFF"/>
        </a:accent3>
        <a:accent4>
          <a:srgbClr val="CBBF78"/>
        </a:accent4>
        <a:accent5>
          <a:srgbClr val="CBDBCA"/>
        </a:accent5>
        <a:accent6>
          <a:srgbClr val="ABBCD8"/>
        </a:accent6>
        <a:hlink>
          <a:srgbClr val="D1B6DC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296TGp_medical_light 2">
        <a:dk1>
          <a:srgbClr val="A6B2E4"/>
        </a:dk1>
        <a:lt1>
          <a:srgbClr val="FFFFFF"/>
        </a:lt1>
        <a:dk2>
          <a:srgbClr val="000000"/>
        </a:dk2>
        <a:lt2>
          <a:srgbClr val="C3C8CD"/>
        </a:lt2>
        <a:accent1>
          <a:srgbClr val="CC89AA"/>
        </a:accent1>
        <a:accent2>
          <a:srgbClr val="CAB8E2"/>
        </a:accent2>
        <a:accent3>
          <a:srgbClr val="FFFFFF"/>
        </a:accent3>
        <a:accent4>
          <a:srgbClr val="8D97C3"/>
        </a:accent4>
        <a:accent5>
          <a:srgbClr val="E2C4D2"/>
        </a:accent5>
        <a:accent6>
          <a:srgbClr val="B7A6CD"/>
        </a:accent6>
        <a:hlink>
          <a:srgbClr val="A4C7EE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296TGp_medical_light 3">
        <a:dk1>
          <a:srgbClr val="B3C4D7"/>
        </a:dk1>
        <a:lt1>
          <a:srgbClr val="FFFFFF"/>
        </a:lt1>
        <a:dk2>
          <a:srgbClr val="000000"/>
        </a:dk2>
        <a:lt2>
          <a:srgbClr val="C3C8CD"/>
        </a:lt2>
        <a:accent1>
          <a:srgbClr val="8AB8CC"/>
        </a:accent1>
        <a:accent2>
          <a:srgbClr val="A7D5BF"/>
        </a:accent2>
        <a:accent3>
          <a:srgbClr val="FFFFFF"/>
        </a:accent3>
        <a:accent4>
          <a:srgbClr val="98A7B7"/>
        </a:accent4>
        <a:accent5>
          <a:srgbClr val="C4D8E2"/>
        </a:accent5>
        <a:accent6>
          <a:srgbClr val="97C1AD"/>
        </a:accent6>
        <a:hlink>
          <a:srgbClr val="B1B2E1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296TGp_medical_light">
  <a:themeElements>
    <a:clrScheme name="3_296TGp_medical_light 3">
      <a:dk1>
        <a:srgbClr val="B3C4D7"/>
      </a:dk1>
      <a:lt1>
        <a:srgbClr val="FFFFFF"/>
      </a:lt1>
      <a:dk2>
        <a:srgbClr val="000000"/>
      </a:dk2>
      <a:lt2>
        <a:srgbClr val="C3C8CD"/>
      </a:lt2>
      <a:accent1>
        <a:srgbClr val="8AB8CC"/>
      </a:accent1>
      <a:accent2>
        <a:srgbClr val="A7D5BF"/>
      </a:accent2>
      <a:accent3>
        <a:srgbClr val="FFFFFF"/>
      </a:accent3>
      <a:accent4>
        <a:srgbClr val="98A7B7"/>
      </a:accent4>
      <a:accent5>
        <a:srgbClr val="C4D8E2"/>
      </a:accent5>
      <a:accent6>
        <a:srgbClr val="97C1AD"/>
      </a:accent6>
      <a:hlink>
        <a:srgbClr val="B1B2E1"/>
      </a:hlink>
      <a:folHlink>
        <a:srgbClr val="DCDCDC"/>
      </a:folHlink>
    </a:clrScheme>
    <a:fontScheme name="3_296TGp_medical_light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296TGp_medical_light 1">
        <a:dk1>
          <a:srgbClr val="EEE08E"/>
        </a:dk1>
        <a:lt1>
          <a:srgbClr val="FFFFFF"/>
        </a:lt1>
        <a:dk2>
          <a:srgbClr val="000000"/>
        </a:dk2>
        <a:lt2>
          <a:srgbClr val="C3C8CD"/>
        </a:lt2>
        <a:accent1>
          <a:srgbClr val="9BBD98"/>
        </a:accent1>
        <a:accent2>
          <a:srgbClr val="BDD0EE"/>
        </a:accent2>
        <a:accent3>
          <a:srgbClr val="FFFFFF"/>
        </a:accent3>
        <a:accent4>
          <a:srgbClr val="CBBF78"/>
        </a:accent4>
        <a:accent5>
          <a:srgbClr val="CBDBCA"/>
        </a:accent5>
        <a:accent6>
          <a:srgbClr val="ABBCD8"/>
        </a:accent6>
        <a:hlink>
          <a:srgbClr val="D1B6DC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96TGp_medical_light 2">
        <a:dk1>
          <a:srgbClr val="A6B2E4"/>
        </a:dk1>
        <a:lt1>
          <a:srgbClr val="FFFFFF"/>
        </a:lt1>
        <a:dk2>
          <a:srgbClr val="000000"/>
        </a:dk2>
        <a:lt2>
          <a:srgbClr val="C3C8CD"/>
        </a:lt2>
        <a:accent1>
          <a:srgbClr val="CC89AA"/>
        </a:accent1>
        <a:accent2>
          <a:srgbClr val="CAB8E2"/>
        </a:accent2>
        <a:accent3>
          <a:srgbClr val="FFFFFF"/>
        </a:accent3>
        <a:accent4>
          <a:srgbClr val="8D97C3"/>
        </a:accent4>
        <a:accent5>
          <a:srgbClr val="E2C4D2"/>
        </a:accent5>
        <a:accent6>
          <a:srgbClr val="B7A6CD"/>
        </a:accent6>
        <a:hlink>
          <a:srgbClr val="A4C7EE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96TGp_medical_light 3">
        <a:dk1>
          <a:srgbClr val="B3C4D7"/>
        </a:dk1>
        <a:lt1>
          <a:srgbClr val="FFFFFF"/>
        </a:lt1>
        <a:dk2>
          <a:srgbClr val="000000"/>
        </a:dk2>
        <a:lt2>
          <a:srgbClr val="C3C8CD"/>
        </a:lt2>
        <a:accent1>
          <a:srgbClr val="8AB8CC"/>
        </a:accent1>
        <a:accent2>
          <a:srgbClr val="A7D5BF"/>
        </a:accent2>
        <a:accent3>
          <a:srgbClr val="FFFFFF"/>
        </a:accent3>
        <a:accent4>
          <a:srgbClr val="98A7B7"/>
        </a:accent4>
        <a:accent5>
          <a:srgbClr val="C4D8E2"/>
        </a:accent5>
        <a:accent6>
          <a:srgbClr val="97C1AD"/>
        </a:accent6>
        <a:hlink>
          <a:srgbClr val="B1B2E1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1271</Words>
  <Application>Microsoft Office PowerPoint</Application>
  <PresentationFormat>全屏显示(4:3)</PresentationFormat>
  <Paragraphs>142</Paragraphs>
  <Slides>22</Slides>
  <Notes>12</Notes>
  <HiddenSlides>0</HiddenSlides>
  <MMClips>2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2_296TGp_medical_light</vt:lpstr>
      <vt:lpstr>6_296TGp_medical_light</vt:lpstr>
      <vt:lpstr>3_296TGp_medical_light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微软中国</dc:creator>
  <cp:lastModifiedBy>island</cp:lastModifiedBy>
  <cp:revision>2217</cp:revision>
  <cp:lastPrinted>2014-07-29T08:28:00Z</cp:lastPrinted>
  <dcterms:created xsi:type="dcterms:W3CDTF">2011-11-05T11:53:00Z</dcterms:created>
  <dcterms:modified xsi:type="dcterms:W3CDTF">2017-03-03T02:26:39Z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