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18"/>
  </p:notesMasterIdLst>
  <p:sldIdLst>
    <p:sldId id="274" r:id="rId2"/>
    <p:sldId id="303" r:id="rId3"/>
    <p:sldId id="305" r:id="rId4"/>
    <p:sldId id="328" r:id="rId5"/>
    <p:sldId id="307" r:id="rId6"/>
    <p:sldId id="327" r:id="rId7"/>
    <p:sldId id="318" r:id="rId8"/>
    <p:sldId id="326" r:id="rId9"/>
    <p:sldId id="320" r:id="rId10"/>
    <p:sldId id="321" r:id="rId11"/>
    <p:sldId id="324" r:id="rId12"/>
    <p:sldId id="322" r:id="rId13"/>
    <p:sldId id="325" r:id="rId14"/>
    <p:sldId id="330" r:id="rId15"/>
    <p:sldId id="329" r:id="rId16"/>
    <p:sldId id="298" r:id="rId17"/>
  </p:sldIdLst>
  <p:sldSz cx="12192000" cy="6858000"/>
  <p:notesSz cx="6858000" cy="9144000"/>
  <p:embeddedFontLst>
    <p:embeddedFont>
      <p:font typeface="Calibri" pitchFamily="34" charset="0"/>
      <p:regular r:id="rId19"/>
      <p:bold r:id="rId20"/>
      <p:italic r:id="rId21"/>
      <p:boldItalic r:id="rId22"/>
    </p:embeddedFont>
    <p:embeddedFont>
      <p:font typeface="汉仪综艺体简" charset="-122"/>
      <p:regular r:id="rId23"/>
    </p:embeddedFont>
    <p:embeddedFont>
      <p:font typeface="微软雅黑" pitchFamily="34" charset="-122"/>
      <p:regular r:id="rId24"/>
      <p:bold r:id="rId25"/>
    </p:embeddedFont>
  </p:embeddedFont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91515"/>
    <a:srgbClr val="FD1616"/>
    <a:srgbClr val="D00F0F"/>
    <a:srgbClr val="A60A0A"/>
    <a:srgbClr val="FA1515"/>
    <a:srgbClr val="FC1515"/>
    <a:srgbClr val="C60E0E"/>
    <a:srgbClr val="C50E0E"/>
    <a:srgbClr val="FB1515"/>
    <a:srgbClr val="F02525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47" d="100"/>
          <a:sy n="47" d="100"/>
        </p:scale>
        <p:origin x="-162" y="-96"/>
      </p:cViewPr>
      <p:guideLst>
        <p:guide orient="horz" pos="2142"/>
        <p:guide pos="382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40" d="100"/>
        <a:sy n="14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font" Target="fonts/font3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7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2.fntdata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6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5.fntdata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font" Target="fonts/font1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4.fntdata"/><Relationship Id="rId27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image" Target="../media/image1.wmf"/><Relationship Id="rId5" Type="http://schemas.openxmlformats.org/officeDocument/2006/relationships/image" Target="../media/image5.wmf"/><Relationship Id="rId4" Type="http://schemas.openxmlformats.org/officeDocument/2006/relationships/image" Target="../media/image4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wmf"/><Relationship Id="rId1" Type="http://schemas.openxmlformats.org/officeDocument/2006/relationships/image" Target="../media/image7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2.wmf"/><Relationship Id="rId1" Type="http://schemas.openxmlformats.org/officeDocument/2006/relationships/image" Target="../media/image11.wmf"/><Relationship Id="rId5" Type="http://schemas.openxmlformats.org/officeDocument/2006/relationships/image" Target="../media/image15.wmf"/><Relationship Id="rId4" Type="http://schemas.openxmlformats.org/officeDocument/2006/relationships/image" Target="../media/image14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18.wmf"/><Relationship Id="rId1" Type="http://schemas.openxmlformats.org/officeDocument/2006/relationships/image" Target="../media/image17.wmf"/><Relationship Id="rId4" Type="http://schemas.openxmlformats.org/officeDocument/2006/relationships/image" Target="../media/image20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3F9AAB-0F72-421A-8D36-9D389E9FE561}" type="datetimeFigureOut">
              <a:rPr lang="zh-CN" altLang="en-US" smtClean="0"/>
              <a:pPr/>
              <a:t>2016/6/25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8F46BB-4122-4690-955F-3C987D16825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9A9A1-FA24-4A2A-BFAA-724D54F8570E}" type="datetimeFigureOut">
              <a:rPr lang="zh-CN" altLang="en-US" smtClean="0"/>
              <a:pPr/>
              <a:t>2016/6/25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92DDE-681C-48CB-9337-0E7B425B1F4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9A9A1-FA24-4A2A-BFAA-724D54F8570E}" type="datetimeFigureOut">
              <a:rPr lang="zh-CN" altLang="en-US" smtClean="0"/>
              <a:pPr/>
              <a:t>2016/6/25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92DDE-681C-48CB-9337-0E7B425B1F4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9A9A1-FA24-4A2A-BFAA-724D54F8570E}" type="datetimeFigureOut">
              <a:rPr lang="zh-CN" altLang="en-US" smtClean="0"/>
              <a:pPr/>
              <a:t>2016/6/25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92DDE-681C-48CB-9337-0E7B425B1F4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9A9A1-FA24-4A2A-BFAA-724D54F8570E}" type="datetimeFigureOut">
              <a:rPr lang="zh-CN" altLang="en-US" smtClean="0"/>
              <a:pPr/>
              <a:t>2016/6/25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92DDE-681C-48CB-9337-0E7B425B1F4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9A9A1-FA24-4A2A-BFAA-724D54F8570E}" type="datetimeFigureOut">
              <a:rPr lang="zh-CN" altLang="en-US" smtClean="0"/>
              <a:pPr/>
              <a:t>2016/6/25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92DDE-681C-48CB-9337-0E7B425B1F4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9A9A1-FA24-4A2A-BFAA-724D54F8570E}" type="datetimeFigureOut">
              <a:rPr lang="zh-CN" altLang="en-US" smtClean="0"/>
              <a:pPr/>
              <a:t>2016/6/25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92DDE-681C-48CB-9337-0E7B425B1F4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9A9A1-FA24-4A2A-BFAA-724D54F8570E}" type="datetimeFigureOut">
              <a:rPr lang="zh-CN" altLang="en-US" smtClean="0"/>
              <a:pPr/>
              <a:t>2016/6/25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92DDE-681C-48CB-9337-0E7B425B1F4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9A9A1-FA24-4A2A-BFAA-724D54F8570E}" type="datetimeFigureOut">
              <a:rPr lang="zh-CN" altLang="en-US" smtClean="0"/>
              <a:pPr/>
              <a:t>2016/6/25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92DDE-681C-48CB-9337-0E7B425B1F4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9A9A1-FA24-4A2A-BFAA-724D54F8570E}" type="datetimeFigureOut">
              <a:rPr lang="zh-CN" altLang="en-US" smtClean="0"/>
              <a:pPr/>
              <a:t>2016/6/25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92DDE-681C-48CB-9337-0E7B425B1F4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9A9A1-FA24-4A2A-BFAA-724D54F8570E}" type="datetimeFigureOut">
              <a:rPr lang="zh-CN" altLang="en-US" smtClean="0"/>
              <a:pPr/>
              <a:t>2016/6/25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92DDE-681C-48CB-9337-0E7B425B1F4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9A9A1-FA24-4A2A-BFAA-724D54F8570E}" type="datetimeFigureOut">
              <a:rPr lang="zh-CN" altLang="en-US" smtClean="0"/>
              <a:pPr/>
              <a:t>2016/6/25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92DDE-681C-48CB-9337-0E7B425B1F4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chemeClr val="bg1">
                <a:lumMod val="85000"/>
              </a:schemeClr>
            </a:gs>
            <a:gs pos="0">
              <a:schemeClr val="bg1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B9A9A1-FA24-4A2A-BFAA-724D54F8570E}" type="datetimeFigureOut">
              <a:rPr lang="zh-CN" altLang="en-US" smtClean="0"/>
              <a:pPr/>
              <a:t>2016/6/25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892DDE-681C-48CB-9337-0E7B425B1F4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3.bin"/><Relationship Id="rId3" Type="http://schemas.openxmlformats.org/officeDocument/2006/relationships/oleObject" Target="../embeddings/oleObject9.bin"/><Relationship Id="rId7" Type="http://schemas.openxmlformats.org/officeDocument/2006/relationships/image" Target="../media/image16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12.bin"/><Relationship Id="rId5" Type="http://schemas.openxmlformats.org/officeDocument/2006/relationships/oleObject" Target="../embeddings/oleObject11.bin"/><Relationship Id="rId4" Type="http://schemas.openxmlformats.org/officeDocument/2006/relationships/oleObject" Target="../embeddings/oleObject10.bin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5.bin"/><Relationship Id="rId3" Type="http://schemas.openxmlformats.org/officeDocument/2006/relationships/image" Target="../media/image21.png"/><Relationship Id="rId7" Type="http://schemas.openxmlformats.org/officeDocument/2006/relationships/oleObject" Target="../embeddings/oleObject14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10" Type="http://schemas.openxmlformats.org/officeDocument/2006/relationships/oleObject" Target="../embeddings/oleObject17.bin"/><Relationship Id="rId4" Type="http://schemas.openxmlformats.org/officeDocument/2006/relationships/image" Target="../media/image22.png"/><Relationship Id="rId9" Type="http://schemas.openxmlformats.org/officeDocument/2006/relationships/oleObject" Target="../embeddings/oleObject16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5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4.bin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0.png"/><Relationship Id="rId5" Type="http://schemas.openxmlformats.org/officeDocument/2006/relationships/oleObject" Target="../embeddings/oleObject8.bin"/><Relationship Id="rId4" Type="http://schemas.openxmlformats.org/officeDocument/2006/relationships/oleObject" Target="../embeddings/oleObject7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Freeform 23"/>
          <p:cNvSpPr/>
          <p:nvPr/>
        </p:nvSpPr>
        <p:spPr bwMode="auto">
          <a:xfrm>
            <a:off x="7234497" y="3256697"/>
            <a:ext cx="1062339" cy="715967"/>
          </a:xfrm>
          <a:custGeom>
            <a:avLst/>
            <a:gdLst>
              <a:gd name="T0" fmla="*/ 0 w 549"/>
              <a:gd name="T1" fmla="*/ 107 h 370"/>
              <a:gd name="T2" fmla="*/ 495 w 549"/>
              <a:gd name="T3" fmla="*/ 0 h 370"/>
              <a:gd name="T4" fmla="*/ 443 w 549"/>
              <a:gd name="T5" fmla="*/ 148 h 370"/>
              <a:gd name="T6" fmla="*/ 549 w 549"/>
              <a:gd name="T7" fmla="*/ 262 h 370"/>
              <a:gd name="T8" fmla="*/ 54 w 549"/>
              <a:gd name="T9" fmla="*/ 370 h 370"/>
              <a:gd name="T10" fmla="*/ 0 w 549"/>
              <a:gd name="T11" fmla="*/ 107 h 3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49" h="370">
                <a:moveTo>
                  <a:pt x="0" y="107"/>
                </a:moveTo>
                <a:lnTo>
                  <a:pt x="495" y="0"/>
                </a:lnTo>
                <a:lnTo>
                  <a:pt x="443" y="148"/>
                </a:lnTo>
                <a:lnTo>
                  <a:pt x="549" y="262"/>
                </a:lnTo>
                <a:lnTo>
                  <a:pt x="54" y="370"/>
                </a:lnTo>
                <a:lnTo>
                  <a:pt x="0" y="107"/>
                </a:lnTo>
                <a:close/>
              </a:path>
            </a:pathLst>
          </a:custGeom>
          <a:gradFill flip="none" rotWithShape="1">
            <a:gsLst>
              <a:gs pos="0">
                <a:srgbClr val="F02525">
                  <a:shade val="30000"/>
                  <a:satMod val="115000"/>
                </a:srgbClr>
              </a:gs>
              <a:gs pos="50000">
                <a:srgbClr val="F02525">
                  <a:shade val="67500"/>
                  <a:satMod val="115000"/>
                </a:srgbClr>
              </a:gs>
              <a:gs pos="100000">
                <a:srgbClr val="F02525">
                  <a:shade val="100000"/>
                  <a:satMod val="115000"/>
                </a:srgbClr>
              </a:gs>
            </a:gsLst>
            <a:lin ang="18900000" scaled="1"/>
            <a:tileRect/>
          </a:gradFill>
          <a:ln>
            <a:noFill/>
          </a:ln>
          <a:effectLst>
            <a:outerShdw blurRad="127000" dist="101600" dir="2700000" algn="tl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5" name="Freeform 24"/>
          <p:cNvSpPr/>
          <p:nvPr/>
        </p:nvSpPr>
        <p:spPr bwMode="auto">
          <a:xfrm>
            <a:off x="7228691" y="3430849"/>
            <a:ext cx="615344" cy="348308"/>
          </a:xfrm>
          <a:custGeom>
            <a:avLst/>
            <a:gdLst>
              <a:gd name="T0" fmla="*/ 318 w 318"/>
              <a:gd name="T1" fmla="*/ 0 h 180"/>
              <a:gd name="T2" fmla="*/ 0 w 318"/>
              <a:gd name="T3" fmla="*/ 17 h 180"/>
              <a:gd name="T4" fmla="*/ 31 w 318"/>
              <a:gd name="T5" fmla="*/ 180 h 180"/>
              <a:gd name="T6" fmla="*/ 318 w 318"/>
              <a:gd name="T7" fmla="*/ 0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18" h="180">
                <a:moveTo>
                  <a:pt x="318" y="0"/>
                </a:moveTo>
                <a:lnTo>
                  <a:pt x="0" y="17"/>
                </a:lnTo>
                <a:lnTo>
                  <a:pt x="31" y="180"/>
                </a:lnTo>
                <a:lnTo>
                  <a:pt x="318" y="0"/>
                </a:lnTo>
                <a:close/>
              </a:path>
            </a:pathLst>
          </a:custGeom>
          <a:solidFill>
            <a:srgbClr val="A60A0A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2" name="Freeform 21"/>
          <p:cNvSpPr/>
          <p:nvPr/>
        </p:nvSpPr>
        <p:spPr bwMode="auto">
          <a:xfrm>
            <a:off x="3886869" y="3256697"/>
            <a:ext cx="1062339" cy="715967"/>
          </a:xfrm>
          <a:custGeom>
            <a:avLst/>
            <a:gdLst>
              <a:gd name="T0" fmla="*/ 549 w 549"/>
              <a:gd name="T1" fmla="*/ 107 h 370"/>
              <a:gd name="T2" fmla="*/ 54 w 549"/>
              <a:gd name="T3" fmla="*/ 0 h 370"/>
              <a:gd name="T4" fmla="*/ 104 w 549"/>
              <a:gd name="T5" fmla="*/ 148 h 370"/>
              <a:gd name="T6" fmla="*/ 0 w 549"/>
              <a:gd name="T7" fmla="*/ 262 h 370"/>
              <a:gd name="T8" fmla="*/ 495 w 549"/>
              <a:gd name="T9" fmla="*/ 370 h 370"/>
              <a:gd name="T10" fmla="*/ 549 w 549"/>
              <a:gd name="T11" fmla="*/ 107 h 3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49" h="370">
                <a:moveTo>
                  <a:pt x="549" y="107"/>
                </a:moveTo>
                <a:lnTo>
                  <a:pt x="54" y="0"/>
                </a:lnTo>
                <a:lnTo>
                  <a:pt x="104" y="148"/>
                </a:lnTo>
                <a:lnTo>
                  <a:pt x="0" y="262"/>
                </a:lnTo>
                <a:lnTo>
                  <a:pt x="495" y="370"/>
                </a:lnTo>
                <a:lnTo>
                  <a:pt x="549" y="107"/>
                </a:lnTo>
                <a:close/>
              </a:path>
            </a:pathLst>
          </a:custGeom>
          <a:gradFill flip="none" rotWithShape="1">
            <a:gsLst>
              <a:gs pos="0">
                <a:srgbClr val="F02525">
                  <a:shade val="30000"/>
                  <a:satMod val="115000"/>
                </a:srgbClr>
              </a:gs>
              <a:gs pos="50000">
                <a:srgbClr val="F02525">
                  <a:shade val="67500"/>
                  <a:satMod val="115000"/>
                </a:srgbClr>
              </a:gs>
              <a:gs pos="100000">
                <a:srgbClr val="F02525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>
            <a:outerShdw blurRad="127000" dist="101600" dir="2700000" algn="tl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3" name="Freeform 22"/>
          <p:cNvSpPr/>
          <p:nvPr/>
        </p:nvSpPr>
        <p:spPr bwMode="auto">
          <a:xfrm>
            <a:off x="4339669" y="3430849"/>
            <a:ext cx="609539" cy="348308"/>
          </a:xfrm>
          <a:custGeom>
            <a:avLst/>
            <a:gdLst>
              <a:gd name="T0" fmla="*/ 0 w 315"/>
              <a:gd name="T1" fmla="*/ 0 h 180"/>
              <a:gd name="T2" fmla="*/ 315 w 315"/>
              <a:gd name="T3" fmla="*/ 17 h 180"/>
              <a:gd name="T4" fmla="*/ 287 w 315"/>
              <a:gd name="T5" fmla="*/ 180 h 180"/>
              <a:gd name="T6" fmla="*/ 0 w 315"/>
              <a:gd name="T7" fmla="*/ 0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15" h="180">
                <a:moveTo>
                  <a:pt x="0" y="0"/>
                </a:moveTo>
                <a:lnTo>
                  <a:pt x="315" y="17"/>
                </a:lnTo>
                <a:lnTo>
                  <a:pt x="287" y="180"/>
                </a:lnTo>
                <a:lnTo>
                  <a:pt x="0" y="0"/>
                </a:lnTo>
                <a:close/>
              </a:path>
            </a:pathLst>
          </a:custGeom>
          <a:solidFill>
            <a:srgbClr val="A60A0A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8" name="椭圆 37"/>
          <p:cNvSpPr/>
          <p:nvPr/>
        </p:nvSpPr>
        <p:spPr>
          <a:xfrm>
            <a:off x="4488795" y="1452954"/>
            <a:ext cx="3206117" cy="3206117"/>
          </a:xfrm>
          <a:prstGeom prst="ellipse">
            <a:avLst/>
          </a:prstGeom>
          <a:gradFill>
            <a:gsLst>
              <a:gs pos="0">
                <a:srgbClr val="E4E4E4"/>
              </a:gs>
              <a:gs pos="100000">
                <a:schemeClr val="bg1"/>
              </a:gs>
            </a:gsLst>
            <a:lin ang="2700000" scaled="0"/>
          </a:gradFill>
          <a:ln w="57150">
            <a:gradFill>
              <a:gsLst>
                <a:gs pos="0">
                  <a:schemeClr val="bg1">
                    <a:lumMod val="65000"/>
                  </a:schemeClr>
                </a:gs>
                <a:gs pos="100000">
                  <a:schemeClr val="bg1"/>
                </a:gs>
              </a:gsLst>
              <a:lin ang="13500000" scaled="0"/>
            </a:gradFill>
          </a:ln>
          <a:effectLst>
            <a:outerShdw blurRad="177800" dist="1143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AutoShape 19"/>
          <p:cNvSpPr>
            <a:spLocks noChangeAspect="1" noChangeArrowheads="1" noTextEdit="1"/>
          </p:cNvSpPr>
          <p:nvPr/>
        </p:nvSpPr>
        <p:spPr bwMode="auto">
          <a:xfrm>
            <a:off x="3890739" y="3260565"/>
            <a:ext cx="4402227" cy="11513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7" name="Freeform 25"/>
          <p:cNvSpPr/>
          <p:nvPr/>
        </p:nvSpPr>
        <p:spPr bwMode="auto">
          <a:xfrm>
            <a:off x="4335799" y="3430849"/>
            <a:ext cx="3502431" cy="1097170"/>
          </a:xfrm>
          <a:custGeom>
            <a:avLst/>
            <a:gdLst>
              <a:gd name="T0" fmla="*/ 764 w 764"/>
              <a:gd name="T1" fmla="*/ 0 h 237"/>
              <a:gd name="T2" fmla="*/ 0 w 764"/>
              <a:gd name="T3" fmla="*/ 0 h 237"/>
              <a:gd name="T4" fmla="*/ 0 w 764"/>
              <a:gd name="T5" fmla="*/ 140 h 237"/>
              <a:gd name="T6" fmla="*/ 764 w 764"/>
              <a:gd name="T7" fmla="*/ 140 h 237"/>
              <a:gd name="T8" fmla="*/ 764 w 764"/>
              <a:gd name="T9" fmla="*/ 0 h 2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64" h="237">
                <a:moveTo>
                  <a:pt x="764" y="0"/>
                </a:moveTo>
                <a:cubicBezTo>
                  <a:pt x="511" y="97"/>
                  <a:pt x="254" y="97"/>
                  <a:pt x="0" y="0"/>
                </a:cubicBezTo>
                <a:cubicBezTo>
                  <a:pt x="0" y="47"/>
                  <a:pt x="0" y="93"/>
                  <a:pt x="0" y="140"/>
                </a:cubicBezTo>
                <a:cubicBezTo>
                  <a:pt x="254" y="237"/>
                  <a:pt x="511" y="237"/>
                  <a:pt x="764" y="140"/>
                </a:cubicBezTo>
                <a:cubicBezTo>
                  <a:pt x="764" y="93"/>
                  <a:pt x="764" y="47"/>
                  <a:pt x="764" y="0"/>
                </a:cubicBezTo>
                <a:close/>
              </a:path>
            </a:pathLst>
          </a:custGeom>
          <a:solidFill>
            <a:srgbClr val="F91515"/>
          </a:solidFill>
          <a:ln>
            <a:noFill/>
          </a:ln>
          <a:effectLst>
            <a:outerShdw blurRad="127000" dist="101600" dir="2700000" algn="tl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9" name="文本框 38"/>
          <p:cNvSpPr txBox="1"/>
          <p:nvPr/>
        </p:nvSpPr>
        <p:spPr>
          <a:xfrm flipH="1">
            <a:off x="2074545" y="1833245"/>
            <a:ext cx="7894320" cy="17373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b="1" dirty="0">
                <a:latin typeface="汉仪综艺体简" pitchFamily="49" charset="-122"/>
                <a:ea typeface="汉仪综艺体简" pitchFamily="49" charset="-122"/>
              </a:rPr>
              <a:t>Traffic jerk and velocity difference mode for car-following theory</a:t>
            </a:r>
          </a:p>
        </p:txBody>
      </p:sp>
      <p:sp>
        <p:nvSpPr>
          <p:cNvPr id="44" name="文本框 43"/>
          <p:cNvSpPr txBox="1"/>
          <p:nvPr/>
        </p:nvSpPr>
        <p:spPr>
          <a:xfrm flipH="1">
            <a:off x="3729308" y="4848996"/>
            <a:ext cx="5788291" cy="944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2800" dirty="0" smtClean="0">
                <a:latin typeface="+mj-ea"/>
                <a:ea typeface="+mj-ea"/>
              </a:rPr>
              <a:t>Name:Song Han</a:t>
            </a:r>
            <a:endParaRPr lang="en-US" altLang="zh-CN" sz="2800" dirty="0" smtClean="0">
              <a:latin typeface="Stencil Std" panose="04020904080802020404" pitchFamily="82" charset="0"/>
            </a:endParaRPr>
          </a:p>
          <a:p>
            <a:r>
              <a:rPr lang="en-US" altLang="zh-CN" sz="2800" dirty="0" smtClean="0">
                <a:latin typeface="+mj-ea"/>
                <a:ea typeface="+mj-ea"/>
              </a:rPr>
              <a:t>The supervisor</a:t>
            </a:r>
            <a:r>
              <a:rPr lang="zh-CN" altLang="en-US" sz="2800" dirty="0" smtClean="0">
                <a:latin typeface="Stencil Std" panose="04020904080802020404" pitchFamily="82" charset="0"/>
              </a:rPr>
              <a:t>：</a:t>
            </a:r>
            <a:r>
              <a:rPr lang="en-US" altLang="zh-CN" sz="2800" smtClean="0">
                <a:latin typeface="+mj-ea"/>
              </a:rPr>
              <a:t> Hongxia </a:t>
            </a:r>
            <a:r>
              <a:rPr lang="en-US" altLang="zh-CN" sz="2800" smtClean="0">
                <a:latin typeface="+mj-ea"/>
                <a:ea typeface="+mj-ea"/>
              </a:rPr>
              <a:t>Ge</a:t>
            </a:r>
            <a:endParaRPr lang="zh-CN" altLang="en-US" sz="2800" dirty="0" smtClean="0">
              <a:latin typeface="Stencil Std" panose="04020904080802020404" pitchFamily="82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 noChangeAspect="1"/>
          </p:cNvGrpSpPr>
          <p:nvPr/>
        </p:nvGrpSpPr>
        <p:grpSpPr bwMode="auto">
          <a:xfrm>
            <a:off x="347134" y="-2177902"/>
            <a:ext cx="845692" cy="3199616"/>
            <a:chOff x="381" y="478"/>
            <a:chExt cx="531" cy="2009"/>
          </a:xfrm>
          <a:effectLst>
            <a:outerShdw blurRad="88900" dist="635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" name="AutoShape 3"/>
            <p:cNvSpPr>
              <a:spLocks noChangeAspect="1" noChangeArrowheads="1" noTextEdit="1"/>
            </p:cNvSpPr>
            <p:nvPr/>
          </p:nvSpPr>
          <p:spPr bwMode="auto">
            <a:xfrm>
              <a:off x="381" y="480"/>
              <a:ext cx="531" cy="20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" name="Freeform 5"/>
            <p:cNvSpPr/>
            <p:nvPr/>
          </p:nvSpPr>
          <p:spPr bwMode="auto">
            <a:xfrm>
              <a:off x="383" y="478"/>
              <a:ext cx="529" cy="2009"/>
            </a:xfrm>
            <a:custGeom>
              <a:avLst/>
              <a:gdLst>
                <a:gd name="T0" fmla="*/ 529 w 529"/>
                <a:gd name="T1" fmla="*/ 2009 h 2009"/>
                <a:gd name="T2" fmla="*/ 261 w 529"/>
                <a:gd name="T3" fmla="*/ 1879 h 2009"/>
                <a:gd name="T4" fmla="*/ 0 w 529"/>
                <a:gd name="T5" fmla="*/ 2009 h 2009"/>
                <a:gd name="T6" fmla="*/ 0 w 529"/>
                <a:gd name="T7" fmla="*/ 0 h 2009"/>
                <a:gd name="T8" fmla="*/ 529 w 529"/>
                <a:gd name="T9" fmla="*/ 0 h 2009"/>
                <a:gd name="T10" fmla="*/ 529 w 529"/>
                <a:gd name="T11" fmla="*/ 2009 h 20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29" h="2009">
                  <a:moveTo>
                    <a:pt x="529" y="2009"/>
                  </a:moveTo>
                  <a:lnTo>
                    <a:pt x="261" y="1879"/>
                  </a:lnTo>
                  <a:lnTo>
                    <a:pt x="0" y="2009"/>
                  </a:lnTo>
                  <a:lnTo>
                    <a:pt x="0" y="0"/>
                  </a:lnTo>
                  <a:lnTo>
                    <a:pt x="529" y="0"/>
                  </a:lnTo>
                  <a:lnTo>
                    <a:pt x="529" y="2009"/>
                  </a:lnTo>
                  <a:close/>
                </a:path>
              </a:pathLst>
            </a:custGeom>
            <a:solidFill>
              <a:srgbClr val="F025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" name="Freeform 6"/>
            <p:cNvSpPr/>
            <p:nvPr/>
          </p:nvSpPr>
          <p:spPr bwMode="auto">
            <a:xfrm>
              <a:off x="426" y="537"/>
              <a:ext cx="443" cy="1877"/>
            </a:xfrm>
            <a:custGeom>
              <a:avLst/>
              <a:gdLst>
                <a:gd name="T0" fmla="*/ 443 w 443"/>
                <a:gd name="T1" fmla="*/ 1877 h 1877"/>
                <a:gd name="T2" fmla="*/ 218 w 443"/>
                <a:gd name="T3" fmla="*/ 1756 h 1877"/>
                <a:gd name="T4" fmla="*/ 0 w 443"/>
                <a:gd name="T5" fmla="*/ 1877 h 1877"/>
                <a:gd name="T6" fmla="*/ 0 w 443"/>
                <a:gd name="T7" fmla="*/ 0 h 1877"/>
                <a:gd name="T8" fmla="*/ 443 w 443"/>
                <a:gd name="T9" fmla="*/ 0 h 1877"/>
                <a:gd name="T10" fmla="*/ 443 w 443"/>
                <a:gd name="T11" fmla="*/ 1877 h 18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43" h="1877">
                  <a:moveTo>
                    <a:pt x="443" y="1877"/>
                  </a:moveTo>
                  <a:lnTo>
                    <a:pt x="218" y="1756"/>
                  </a:lnTo>
                  <a:lnTo>
                    <a:pt x="0" y="1877"/>
                  </a:lnTo>
                  <a:lnTo>
                    <a:pt x="0" y="0"/>
                  </a:lnTo>
                  <a:lnTo>
                    <a:pt x="443" y="0"/>
                  </a:lnTo>
                  <a:lnTo>
                    <a:pt x="443" y="1877"/>
                  </a:lnTo>
                  <a:close/>
                </a:path>
              </a:pathLst>
            </a:custGeom>
            <a:noFill/>
            <a:ln w="19050" cap="flat">
              <a:solidFill>
                <a:srgbClr val="FFFFFF"/>
              </a:solidFill>
              <a:prstDash val="dash"/>
              <a:miter lim="800000"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6" name="文本框 5"/>
          <p:cNvSpPr txBox="1"/>
          <p:nvPr/>
        </p:nvSpPr>
        <p:spPr>
          <a:xfrm flipH="1">
            <a:off x="486434" y="200035"/>
            <a:ext cx="596119" cy="483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9</a:t>
            </a:r>
            <a:endParaRPr lang="en-US" sz="2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 flipH="1">
            <a:off x="1304925" y="287655"/>
            <a:ext cx="6407150" cy="9486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>
                <a:sym typeface="+mn-ea"/>
              </a:rPr>
              <a:t>mKdV equation</a:t>
            </a:r>
            <a:endParaRPr lang="en-US" altLang="zh-CN" sz="2800" b="1"/>
          </a:p>
          <a:p>
            <a:endParaRPr lang="zh-CN" altLang="en-US" sz="2800" dirty="0">
              <a:latin typeface="汉仪综艺体简" pitchFamily="49" charset="-122"/>
              <a:ea typeface="汉仪综艺体简" pitchFamily="49" charset="-122"/>
            </a:endParaRPr>
          </a:p>
        </p:txBody>
      </p:sp>
      <p:sp>
        <p:nvSpPr>
          <p:cNvPr id="25" name="椭圆形标注 24"/>
          <p:cNvSpPr/>
          <p:nvPr/>
        </p:nvSpPr>
        <p:spPr>
          <a:xfrm>
            <a:off x="7670800" y="375920"/>
            <a:ext cx="4137025" cy="1358900"/>
          </a:xfrm>
          <a:prstGeom prst="wedgeEllipseCallou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aphicFrame>
        <p:nvGraphicFramePr>
          <p:cNvPr id="36" name="对象 35">
            <a:hlinkClick r:id="" action="ppaction://ole?verb=0"/>
          </p:cNvPr>
          <p:cNvGraphicFramePr>
            <a:graphicFrameLocks/>
          </p:cNvGraphicFramePr>
          <p:nvPr/>
        </p:nvGraphicFramePr>
        <p:xfrm>
          <a:off x="7748905" y="554355"/>
          <a:ext cx="4032885" cy="978535"/>
        </p:xfrm>
        <a:graphic>
          <a:graphicData uri="http://schemas.openxmlformats.org/presentationml/2006/ole">
            <p:oleObj spid="_x0000_s23557" r:id="rId3" imgW="1625400" imgH="393480" progId="">
              <p:embed/>
            </p:oleObj>
          </a:graphicData>
        </a:graphic>
      </p:graphicFrame>
      <p:graphicFrame>
        <p:nvGraphicFramePr>
          <p:cNvPr id="37" name="对象 36">
            <a:hlinkClick r:id="" action="ppaction://ole?verb=0"/>
          </p:cNvPr>
          <p:cNvGraphicFramePr>
            <a:graphicFrameLocks/>
          </p:cNvGraphicFramePr>
          <p:nvPr/>
        </p:nvGraphicFramePr>
        <p:xfrm>
          <a:off x="1956435" y="1357630"/>
          <a:ext cx="6510655" cy="1477010"/>
        </p:xfrm>
        <a:graphic>
          <a:graphicData uri="http://schemas.openxmlformats.org/presentationml/2006/ole">
            <p:oleObj spid="_x0000_s23556" r:id="rId4" imgW="2019240" imgH="482400" progId="">
              <p:embed/>
            </p:oleObj>
          </a:graphicData>
        </a:graphic>
      </p:graphicFrame>
      <p:graphicFrame>
        <p:nvGraphicFramePr>
          <p:cNvPr id="10" name="对象 9">
            <a:hlinkClick r:id="" action="ppaction://ole?verb=0"/>
          </p:cNvPr>
          <p:cNvGraphicFramePr>
            <a:graphicFrameLocks/>
          </p:cNvGraphicFramePr>
          <p:nvPr/>
        </p:nvGraphicFramePr>
        <p:xfrm>
          <a:off x="1220470" y="4026535"/>
          <a:ext cx="10097135" cy="1199515"/>
        </p:xfrm>
        <a:graphic>
          <a:graphicData uri="http://schemas.openxmlformats.org/presentationml/2006/ole">
            <p:oleObj spid="_x0000_s23555" r:id="rId5" imgW="4063680" imgH="482400" progId="">
              <p:embed/>
            </p:oleObj>
          </a:graphicData>
        </a:graphic>
      </p:graphicFrame>
      <p:graphicFrame>
        <p:nvGraphicFramePr>
          <p:cNvPr id="11" name="对象 10">
            <a:hlinkClick r:id="" action="ppaction://ole?verb=0"/>
          </p:cNvPr>
          <p:cNvGraphicFramePr>
            <a:graphicFrameLocks/>
          </p:cNvGraphicFramePr>
          <p:nvPr/>
        </p:nvGraphicFramePr>
        <p:xfrm>
          <a:off x="5638800" y="3321050"/>
          <a:ext cx="914400" cy="215900"/>
        </p:xfrm>
        <a:graphic>
          <a:graphicData uri="http://schemas.openxmlformats.org/presentationml/2006/ole">
            <p:oleObj spid="_x0000_s23554" r:id="rId6" imgW="914400" imgH="215640" progId="">
              <p:embed/>
            </p:oleObj>
          </a:graphicData>
        </a:graphic>
      </p:graphicFrame>
      <p:pic>
        <p:nvPicPr>
          <p:cNvPr id="9" name="图片 8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175510" y="1252220"/>
            <a:ext cx="6028690" cy="3447415"/>
          </a:xfrm>
          <a:prstGeom prst="rect">
            <a:avLst/>
          </a:prstGeom>
        </p:spPr>
      </p:pic>
      <p:sp>
        <p:nvSpPr>
          <p:cNvPr id="12" name="云形标注 11"/>
          <p:cNvSpPr/>
          <p:nvPr/>
        </p:nvSpPr>
        <p:spPr>
          <a:xfrm>
            <a:off x="9062085" y="2927350"/>
            <a:ext cx="2622550" cy="1264285"/>
          </a:xfrm>
          <a:prstGeom prst="cloudCallou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aphicFrame>
        <p:nvGraphicFramePr>
          <p:cNvPr id="14" name="对象 13">
            <a:hlinkClick r:id="" action="ppaction://ole?verb=0"/>
          </p:cNvPr>
          <p:cNvGraphicFramePr>
            <a:graphicFrameLocks/>
          </p:cNvGraphicFramePr>
          <p:nvPr/>
        </p:nvGraphicFramePr>
        <p:xfrm>
          <a:off x="9088755" y="3181350"/>
          <a:ext cx="2360930" cy="835660"/>
        </p:xfrm>
        <a:graphic>
          <a:graphicData uri="http://schemas.openxmlformats.org/presentationml/2006/ole">
            <p:oleObj spid="_x0000_s23553" r:id="rId8" imgW="1066680" imgH="431640" progId="">
              <p:embed/>
            </p:oleObj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25" grpId="0" bldLvl="0" animBg="1"/>
      <p:bldP spid="1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3" name="组合 62"/>
          <p:cNvGrpSpPr/>
          <p:nvPr/>
        </p:nvGrpSpPr>
        <p:grpSpPr>
          <a:xfrm rot="19957823">
            <a:off x="8613775" y="1932940"/>
            <a:ext cx="453390" cy="236220"/>
            <a:chOff x="5968977" y="738349"/>
            <a:chExt cx="1762125" cy="1235075"/>
          </a:xfrm>
          <a:effectLst>
            <a:outerShdw blurRad="127000" dist="1016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64" name="Freeform 69"/>
            <p:cNvSpPr/>
            <p:nvPr/>
          </p:nvSpPr>
          <p:spPr bwMode="auto">
            <a:xfrm>
              <a:off x="5968977" y="738349"/>
              <a:ext cx="1585912" cy="1235075"/>
            </a:xfrm>
            <a:custGeom>
              <a:avLst/>
              <a:gdLst>
                <a:gd name="T0" fmla="*/ 999 w 999"/>
                <a:gd name="T1" fmla="*/ 301 h 778"/>
                <a:gd name="T2" fmla="*/ 502 w 999"/>
                <a:gd name="T3" fmla="*/ 554 h 778"/>
                <a:gd name="T4" fmla="*/ 0 w 999"/>
                <a:gd name="T5" fmla="*/ 778 h 778"/>
                <a:gd name="T6" fmla="*/ 0 w 999"/>
                <a:gd name="T7" fmla="*/ 435 h 778"/>
                <a:gd name="T8" fmla="*/ 355 w 999"/>
                <a:gd name="T9" fmla="*/ 253 h 778"/>
                <a:gd name="T10" fmla="*/ 852 w 999"/>
                <a:gd name="T11" fmla="*/ 0 h 778"/>
                <a:gd name="T12" fmla="*/ 814 w 999"/>
                <a:gd name="T13" fmla="*/ 206 h 778"/>
                <a:gd name="T14" fmla="*/ 999 w 999"/>
                <a:gd name="T15" fmla="*/ 301 h 7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99" h="778">
                  <a:moveTo>
                    <a:pt x="999" y="301"/>
                  </a:moveTo>
                  <a:lnTo>
                    <a:pt x="502" y="554"/>
                  </a:lnTo>
                  <a:lnTo>
                    <a:pt x="0" y="778"/>
                  </a:lnTo>
                  <a:lnTo>
                    <a:pt x="0" y="435"/>
                  </a:lnTo>
                  <a:lnTo>
                    <a:pt x="355" y="253"/>
                  </a:lnTo>
                  <a:lnTo>
                    <a:pt x="852" y="0"/>
                  </a:lnTo>
                  <a:lnTo>
                    <a:pt x="814" y="206"/>
                  </a:lnTo>
                  <a:lnTo>
                    <a:pt x="999" y="301"/>
                  </a:lnTo>
                  <a:close/>
                </a:path>
              </a:pathLst>
            </a:custGeom>
            <a:solidFill>
              <a:srgbClr val="FFE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5" name="Freeform 70"/>
            <p:cNvSpPr/>
            <p:nvPr/>
          </p:nvSpPr>
          <p:spPr bwMode="auto">
            <a:xfrm>
              <a:off x="5968977" y="738349"/>
              <a:ext cx="1585912" cy="1235075"/>
            </a:xfrm>
            <a:custGeom>
              <a:avLst/>
              <a:gdLst>
                <a:gd name="T0" fmla="*/ 999 w 999"/>
                <a:gd name="T1" fmla="*/ 301 h 778"/>
                <a:gd name="T2" fmla="*/ 502 w 999"/>
                <a:gd name="T3" fmla="*/ 554 h 778"/>
                <a:gd name="T4" fmla="*/ 0 w 999"/>
                <a:gd name="T5" fmla="*/ 778 h 778"/>
                <a:gd name="T6" fmla="*/ 0 w 999"/>
                <a:gd name="T7" fmla="*/ 435 h 778"/>
                <a:gd name="T8" fmla="*/ 355 w 999"/>
                <a:gd name="T9" fmla="*/ 253 h 778"/>
                <a:gd name="T10" fmla="*/ 852 w 999"/>
                <a:gd name="T11" fmla="*/ 0 h 778"/>
                <a:gd name="T12" fmla="*/ 814 w 999"/>
                <a:gd name="T13" fmla="*/ 206 h 778"/>
                <a:gd name="T14" fmla="*/ 999 w 999"/>
                <a:gd name="T15" fmla="*/ 301 h 7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99" h="778">
                  <a:moveTo>
                    <a:pt x="999" y="301"/>
                  </a:moveTo>
                  <a:lnTo>
                    <a:pt x="502" y="554"/>
                  </a:lnTo>
                  <a:lnTo>
                    <a:pt x="0" y="778"/>
                  </a:lnTo>
                  <a:lnTo>
                    <a:pt x="0" y="435"/>
                  </a:lnTo>
                  <a:lnTo>
                    <a:pt x="355" y="253"/>
                  </a:lnTo>
                  <a:lnTo>
                    <a:pt x="852" y="0"/>
                  </a:lnTo>
                  <a:lnTo>
                    <a:pt x="814" y="206"/>
                  </a:lnTo>
                  <a:lnTo>
                    <a:pt x="999" y="301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6" name="Freeform 71"/>
            <p:cNvSpPr/>
            <p:nvPr/>
          </p:nvSpPr>
          <p:spPr bwMode="auto">
            <a:xfrm>
              <a:off x="5968977" y="738349"/>
              <a:ext cx="1585912" cy="1235075"/>
            </a:xfrm>
            <a:custGeom>
              <a:avLst/>
              <a:gdLst>
                <a:gd name="T0" fmla="*/ 852 w 999"/>
                <a:gd name="T1" fmla="*/ 0 h 778"/>
                <a:gd name="T2" fmla="*/ 355 w 999"/>
                <a:gd name="T3" fmla="*/ 253 h 778"/>
                <a:gd name="T4" fmla="*/ 0 w 999"/>
                <a:gd name="T5" fmla="*/ 435 h 778"/>
                <a:gd name="T6" fmla="*/ 0 w 999"/>
                <a:gd name="T7" fmla="*/ 778 h 778"/>
                <a:gd name="T8" fmla="*/ 502 w 999"/>
                <a:gd name="T9" fmla="*/ 554 h 778"/>
                <a:gd name="T10" fmla="*/ 999 w 999"/>
                <a:gd name="T11" fmla="*/ 301 h 778"/>
                <a:gd name="T12" fmla="*/ 999 w 999"/>
                <a:gd name="T13" fmla="*/ 301 h 778"/>
                <a:gd name="T14" fmla="*/ 814 w 999"/>
                <a:gd name="T15" fmla="*/ 206 h 778"/>
                <a:gd name="T16" fmla="*/ 852 w 999"/>
                <a:gd name="T17" fmla="*/ 0 h 7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99" h="778">
                  <a:moveTo>
                    <a:pt x="852" y="0"/>
                  </a:moveTo>
                  <a:lnTo>
                    <a:pt x="355" y="253"/>
                  </a:lnTo>
                  <a:lnTo>
                    <a:pt x="0" y="435"/>
                  </a:lnTo>
                  <a:lnTo>
                    <a:pt x="0" y="778"/>
                  </a:lnTo>
                  <a:lnTo>
                    <a:pt x="502" y="554"/>
                  </a:lnTo>
                  <a:lnTo>
                    <a:pt x="999" y="301"/>
                  </a:lnTo>
                  <a:lnTo>
                    <a:pt x="999" y="301"/>
                  </a:lnTo>
                  <a:lnTo>
                    <a:pt x="814" y="206"/>
                  </a:lnTo>
                  <a:lnTo>
                    <a:pt x="852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8D1919">
                    <a:shade val="30000"/>
                    <a:satMod val="115000"/>
                  </a:srgbClr>
                </a:gs>
                <a:gs pos="50000">
                  <a:srgbClr val="8D1919">
                    <a:shade val="67500"/>
                    <a:satMod val="115000"/>
                  </a:srgbClr>
                </a:gs>
                <a:gs pos="100000">
                  <a:srgbClr val="8D1919">
                    <a:shade val="100000"/>
                    <a:satMod val="11500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7" name="Freeform 72"/>
            <p:cNvSpPr/>
            <p:nvPr/>
          </p:nvSpPr>
          <p:spPr bwMode="auto">
            <a:xfrm>
              <a:off x="5968977" y="738349"/>
              <a:ext cx="1585912" cy="1235075"/>
            </a:xfrm>
            <a:custGeom>
              <a:avLst/>
              <a:gdLst>
                <a:gd name="T0" fmla="*/ 852 w 999"/>
                <a:gd name="T1" fmla="*/ 0 h 778"/>
                <a:gd name="T2" fmla="*/ 355 w 999"/>
                <a:gd name="T3" fmla="*/ 253 h 778"/>
                <a:gd name="T4" fmla="*/ 0 w 999"/>
                <a:gd name="T5" fmla="*/ 435 h 778"/>
                <a:gd name="T6" fmla="*/ 0 w 999"/>
                <a:gd name="T7" fmla="*/ 778 h 778"/>
                <a:gd name="T8" fmla="*/ 502 w 999"/>
                <a:gd name="T9" fmla="*/ 554 h 778"/>
                <a:gd name="T10" fmla="*/ 999 w 999"/>
                <a:gd name="T11" fmla="*/ 301 h 778"/>
                <a:gd name="T12" fmla="*/ 999 w 999"/>
                <a:gd name="T13" fmla="*/ 301 h 778"/>
                <a:gd name="T14" fmla="*/ 814 w 999"/>
                <a:gd name="T15" fmla="*/ 206 h 778"/>
                <a:gd name="T16" fmla="*/ 852 w 999"/>
                <a:gd name="T17" fmla="*/ 0 h 7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99" h="778">
                  <a:moveTo>
                    <a:pt x="852" y="0"/>
                  </a:moveTo>
                  <a:lnTo>
                    <a:pt x="355" y="253"/>
                  </a:lnTo>
                  <a:lnTo>
                    <a:pt x="0" y="435"/>
                  </a:lnTo>
                  <a:lnTo>
                    <a:pt x="0" y="778"/>
                  </a:lnTo>
                  <a:lnTo>
                    <a:pt x="502" y="554"/>
                  </a:lnTo>
                  <a:lnTo>
                    <a:pt x="999" y="301"/>
                  </a:lnTo>
                  <a:lnTo>
                    <a:pt x="999" y="301"/>
                  </a:lnTo>
                  <a:lnTo>
                    <a:pt x="814" y="206"/>
                  </a:lnTo>
                  <a:lnTo>
                    <a:pt x="85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8" name="Freeform 73"/>
            <p:cNvSpPr/>
            <p:nvPr/>
          </p:nvSpPr>
          <p:spPr bwMode="auto">
            <a:xfrm>
              <a:off x="5968977" y="1428912"/>
              <a:ext cx="1762125" cy="541338"/>
            </a:xfrm>
            <a:custGeom>
              <a:avLst/>
              <a:gdLst>
                <a:gd name="T0" fmla="*/ 1110 w 1110"/>
                <a:gd name="T1" fmla="*/ 341 h 341"/>
                <a:gd name="T2" fmla="*/ 556 w 1110"/>
                <a:gd name="T3" fmla="*/ 341 h 341"/>
                <a:gd name="T4" fmla="*/ 0 w 1110"/>
                <a:gd name="T5" fmla="*/ 341 h 341"/>
                <a:gd name="T6" fmla="*/ 0 w 1110"/>
                <a:gd name="T7" fmla="*/ 169 h 341"/>
                <a:gd name="T8" fmla="*/ 0 w 1110"/>
                <a:gd name="T9" fmla="*/ 0 h 341"/>
                <a:gd name="T10" fmla="*/ 556 w 1110"/>
                <a:gd name="T11" fmla="*/ 0 h 341"/>
                <a:gd name="T12" fmla="*/ 1110 w 1110"/>
                <a:gd name="T13" fmla="*/ 0 h 341"/>
                <a:gd name="T14" fmla="*/ 990 w 1110"/>
                <a:gd name="T15" fmla="*/ 169 h 341"/>
                <a:gd name="T16" fmla="*/ 1110 w 1110"/>
                <a:gd name="T17" fmla="*/ 341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10" h="341">
                  <a:moveTo>
                    <a:pt x="1110" y="341"/>
                  </a:moveTo>
                  <a:lnTo>
                    <a:pt x="556" y="341"/>
                  </a:lnTo>
                  <a:lnTo>
                    <a:pt x="0" y="341"/>
                  </a:lnTo>
                  <a:lnTo>
                    <a:pt x="0" y="169"/>
                  </a:lnTo>
                  <a:lnTo>
                    <a:pt x="0" y="0"/>
                  </a:lnTo>
                  <a:lnTo>
                    <a:pt x="556" y="0"/>
                  </a:lnTo>
                  <a:lnTo>
                    <a:pt x="1110" y="0"/>
                  </a:lnTo>
                  <a:lnTo>
                    <a:pt x="990" y="169"/>
                  </a:lnTo>
                  <a:lnTo>
                    <a:pt x="1110" y="341"/>
                  </a:lnTo>
                  <a:close/>
                </a:path>
              </a:pathLst>
            </a:custGeom>
            <a:solidFill>
              <a:srgbClr val="FA15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9" name="Freeform 74"/>
            <p:cNvSpPr/>
            <p:nvPr/>
          </p:nvSpPr>
          <p:spPr bwMode="auto">
            <a:xfrm>
              <a:off x="5968977" y="1428912"/>
              <a:ext cx="882650" cy="541338"/>
            </a:xfrm>
            <a:custGeom>
              <a:avLst/>
              <a:gdLst>
                <a:gd name="T0" fmla="*/ 556 w 556"/>
                <a:gd name="T1" fmla="*/ 341 h 341"/>
                <a:gd name="T2" fmla="*/ 0 w 556"/>
                <a:gd name="T3" fmla="*/ 341 h 341"/>
                <a:gd name="T4" fmla="*/ 0 w 556"/>
                <a:gd name="T5" fmla="*/ 169 h 341"/>
                <a:gd name="T6" fmla="*/ 0 w 556"/>
                <a:gd name="T7" fmla="*/ 0 h 341"/>
                <a:gd name="T8" fmla="*/ 556 w 556"/>
                <a:gd name="T9" fmla="*/ 0 h 341"/>
                <a:gd name="T10" fmla="*/ 556 w 556"/>
                <a:gd name="T11" fmla="*/ 341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56" h="341">
                  <a:moveTo>
                    <a:pt x="556" y="341"/>
                  </a:moveTo>
                  <a:lnTo>
                    <a:pt x="0" y="341"/>
                  </a:lnTo>
                  <a:lnTo>
                    <a:pt x="0" y="169"/>
                  </a:lnTo>
                  <a:lnTo>
                    <a:pt x="0" y="0"/>
                  </a:lnTo>
                  <a:lnTo>
                    <a:pt x="556" y="0"/>
                  </a:lnTo>
                  <a:lnTo>
                    <a:pt x="556" y="341"/>
                  </a:lnTo>
                  <a:close/>
                </a:path>
              </a:pathLst>
            </a:custGeom>
            <a:solidFill>
              <a:srgbClr val="F025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0" name="Freeform 75"/>
            <p:cNvSpPr/>
            <p:nvPr/>
          </p:nvSpPr>
          <p:spPr bwMode="auto">
            <a:xfrm>
              <a:off x="5968977" y="1428912"/>
              <a:ext cx="882650" cy="541338"/>
            </a:xfrm>
            <a:custGeom>
              <a:avLst/>
              <a:gdLst>
                <a:gd name="T0" fmla="*/ 556 w 556"/>
                <a:gd name="T1" fmla="*/ 341 h 341"/>
                <a:gd name="T2" fmla="*/ 0 w 556"/>
                <a:gd name="T3" fmla="*/ 341 h 341"/>
                <a:gd name="T4" fmla="*/ 0 w 556"/>
                <a:gd name="T5" fmla="*/ 169 h 341"/>
                <a:gd name="T6" fmla="*/ 0 w 556"/>
                <a:gd name="T7" fmla="*/ 0 h 341"/>
                <a:gd name="T8" fmla="*/ 556 w 556"/>
                <a:gd name="T9" fmla="*/ 0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6" h="341">
                  <a:moveTo>
                    <a:pt x="556" y="341"/>
                  </a:moveTo>
                  <a:lnTo>
                    <a:pt x="0" y="341"/>
                  </a:lnTo>
                  <a:lnTo>
                    <a:pt x="0" y="169"/>
                  </a:lnTo>
                  <a:lnTo>
                    <a:pt x="0" y="0"/>
                  </a:lnTo>
                  <a:lnTo>
                    <a:pt x="55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2" name="Group 4"/>
          <p:cNvGrpSpPr>
            <a:grpSpLocks noChangeAspect="1"/>
          </p:cNvGrpSpPr>
          <p:nvPr/>
        </p:nvGrpSpPr>
        <p:grpSpPr bwMode="auto">
          <a:xfrm>
            <a:off x="347134" y="-2177902"/>
            <a:ext cx="845692" cy="3199616"/>
            <a:chOff x="381" y="478"/>
            <a:chExt cx="531" cy="2009"/>
          </a:xfrm>
          <a:effectLst>
            <a:outerShdw blurRad="88900" dist="635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" name="AutoShape 3"/>
            <p:cNvSpPr>
              <a:spLocks noChangeAspect="1" noChangeArrowheads="1" noTextEdit="1"/>
            </p:cNvSpPr>
            <p:nvPr/>
          </p:nvSpPr>
          <p:spPr bwMode="auto">
            <a:xfrm>
              <a:off x="381" y="480"/>
              <a:ext cx="531" cy="20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" name="Freeform 5"/>
            <p:cNvSpPr/>
            <p:nvPr/>
          </p:nvSpPr>
          <p:spPr bwMode="auto">
            <a:xfrm>
              <a:off x="383" y="478"/>
              <a:ext cx="529" cy="2009"/>
            </a:xfrm>
            <a:custGeom>
              <a:avLst/>
              <a:gdLst>
                <a:gd name="T0" fmla="*/ 529 w 529"/>
                <a:gd name="T1" fmla="*/ 2009 h 2009"/>
                <a:gd name="T2" fmla="*/ 261 w 529"/>
                <a:gd name="T3" fmla="*/ 1879 h 2009"/>
                <a:gd name="T4" fmla="*/ 0 w 529"/>
                <a:gd name="T5" fmla="*/ 2009 h 2009"/>
                <a:gd name="T6" fmla="*/ 0 w 529"/>
                <a:gd name="T7" fmla="*/ 0 h 2009"/>
                <a:gd name="T8" fmla="*/ 529 w 529"/>
                <a:gd name="T9" fmla="*/ 0 h 2009"/>
                <a:gd name="T10" fmla="*/ 529 w 529"/>
                <a:gd name="T11" fmla="*/ 2009 h 20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29" h="2009">
                  <a:moveTo>
                    <a:pt x="529" y="2009"/>
                  </a:moveTo>
                  <a:lnTo>
                    <a:pt x="261" y="1879"/>
                  </a:lnTo>
                  <a:lnTo>
                    <a:pt x="0" y="2009"/>
                  </a:lnTo>
                  <a:lnTo>
                    <a:pt x="0" y="0"/>
                  </a:lnTo>
                  <a:lnTo>
                    <a:pt x="529" y="0"/>
                  </a:lnTo>
                  <a:lnTo>
                    <a:pt x="529" y="2009"/>
                  </a:lnTo>
                  <a:close/>
                </a:path>
              </a:pathLst>
            </a:custGeom>
            <a:solidFill>
              <a:srgbClr val="F025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" name="Freeform 6"/>
            <p:cNvSpPr/>
            <p:nvPr/>
          </p:nvSpPr>
          <p:spPr bwMode="auto">
            <a:xfrm>
              <a:off x="426" y="537"/>
              <a:ext cx="443" cy="1877"/>
            </a:xfrm>
            <a:custGeom>
              <a:avLst/>
              <a:gdLst>
                <a:gd name="T0" fmla="*/ 443 w 443"/>
                <a:gd name="T1" fmla="*/ 1877 h 1877"/>
                <a:gd name="T2" fmla="*/ 218 w 443"/>
                <a:gd name="T3" fmla="*/ 1756 h 1877"/>
                <a:gd name="T4" fmla="*/ 0 w 443"/>
                <a:gd name="T5" fmla="*/ 1877 h 1877"/>
                <a:gd name="T6" fmla="*/ 0 w 443"/>
                <a:gd name="T7" fmla="*/ 0 h 1877"/>
                <a:gd name="T8" fmla="*/ 443 w 443"/>
                <a:gd name="T9" fmla="*/ 0 h 1877"/>
                <a:gd name="T10" fmla="*/ 443 w 443"/>
                <a:gd name="T11" fmla="*/ 1877 h 18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43" h="1877">
                  <a:moveTo>
                    <a:pt x="443" y="1877"/>
                  </a:moveTo>
                  <a:lnTo>
                    <a:pt x="218" y="1756"/>
                  </a:lnTo>
                  <a:lnTo>
                    <a:pt x="0" y="1877"/>
                  </a:lnTo>
                  <a:lnTo>
                    <a:pt x="0" y="0"/>
                  </a:lnTo>
                  <a:lnTo>
                    <a:pt x="443" y="0"/>
                  </a:lnTo>
                  <a:lnTo>
                    <a:pt x="443" y="1877"/>
                  </a:lnTo>
                  <a:close/>
                </a:path>
              </a:pathLst>
            </a:custGeom>
            <a:noFill/>
            <a:ln w="19050" cap="flat">
              <a:solidFill>
                <a:srgbClr val="FFFFFF"/>
              </a:solidFill>
              <a:prstDash val="dash"/>
              <a:miter lim="800000"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7" name="文本框 6"/>
          <p:cNvSpPr txBox="1"/>
          <p:nvPr/>
        </p:nvSpPr>
        <p:spPr>
          <a:xfrm flipH="1">
            <a:off x="1318512" y="171011"/>
            <a:ext cx="2265664" cy="5791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latin typeface="汉仪综艺体简" pitchFamily="49" charset="-122"/>
                <a:ea typeface="汉仪综艺体简" pitchFamily="49" charset="-122"/>
              </a:rPr>
              <a:t>Contents</a:t>
            </a:r>
          </a:p>
        </p:txBody>
      </p:sp>
      <p:grpSp>
        <p:nvGrpSpPr>
          <p:cNvPr id="12" name="组合 11"/>
          <p:cNvGrpSpPr/>
          <p:nvPr/>
        </p:nvGrpSpPr>
        <p:grpSpPr>
          <a:xfrm rot="19957823">
            <a:off x="8557895" y="1157605"/>
            <a:ext cx="453390" cy="236220"/>
            <a:chOff x="5968977" y="738349"/>
            <a:chExt cx="1762125" cy="1235075"/>
          </a:xfrm>
          <a:effectLst>
            <a:outerShdw blurRad="127000" dist="1016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3" name="Freeform 69"/>
            <p:cNvSpPr/>
            <p:nvPr/>
          </p:nvSpPr>
          <p:spPr bwMode="auto">
            <a:xfrm>
              <a:off x="5968977" y="738349"/>
              <a:ext cx="1585912" cy="1235075"/>
            </a:xfrm>
            <a:custGeom>
              <a:avLst/>
              <a:gdLst>
                <a:gd name="T0" fmla="*/ 999 w 999"/>
                <a:gd name="T1" fmla="*/ 301 h 778"/>
                <a:gd name="T2" fmla="*/ 502 w 999"/>
                <a:gd name="T3" fmla="*/ 554 h 778"/>
                <a:gd name="T4" fmla="*/ 0 w 999"/>
                <a:gd name="T5" fmla="*/ 778 h 778"/>
                <a:gd name="T6" fmla="*/ 0 w 999"/>
                <a:gd name="T7" fmla="*/ 435 h 778"/>
                <a:gd name="T8" fmla="*/ 355 w 999"/>
                <a:gd name="T9" fmla="*/ 253 h 778"/>
                <a:gd name="T10" fmla="*/ 852 w 999"/>
                <a:gd name="T11" fmla="*/ 0 h 778"/>
                <a:gd name="T12" fmla="*/ 814 w 999"/>
                <a:gd name="T13" fmla="*/ 206 h 778"/>
                <a:gd name="T14" fmla="*/ 999 w 999"/>
                <a:gd name="T15" fmla="*/ 301 h 7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99" h="778">
                  <a:moveTo>
                    <a:pt x="999" y="301"/>
                  </a:moveTo>
                  <a:lnTo>
                    <a:pt x="502" y="554"/>
                  </a:lnTo>
                  <a:lnTo>
                    <a:pt x="0" y="778"/>
                  </a:lnTo>
                  <a:lnTo>
                    <a:pt x="0" y="435"/>
                  </a:lnTo>
                  <a:lnTo>
                    <a:pt x="355" y="253"/>
                  </a:lnTo>
                  <a:lnTo>
                    <a:pt x="852" y="0"/>
                  </a:lnTo>
                  <a:lnTo>
                    <a:pt x="814" y="206"/>
                  </a:lnTo>
                  <a:lnTo>
                    <a:pt x="999" y="301"/>
                  </a:lnTo>
                  <a:close/>
                </a:path>
              </a:pathLst>
            </a:custGeom>
            <a:solidFill>
              <a:srgbClr val="FFE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" name="Freeform 70"/>
            <p:cNvSpPr/>
            <p:nvPr/>
          </p:nvSpPr>
          <p:spPr bwMode="auto">
            <a:xfrm>
              <a:off x="5968977" y="738349"/>
              <a:ext cx="1585912" cy="1235075"/>
            </a:xfrm>
            <a:custGeom>
              <a:avLst/>
              <a:gdLst>
                <a:gd name="T0" fmla="*/ 999 w 999"/>
                <a:gd name="T1" fmla="*/ 301 h 778"/>
                <a:gd name="T2" fmla="*/ 502 w 999"/>
                <a:gd name="T3" fmla="*/ 554 h 778"/>
                <a:gd name="T4" fmla="*/ 0 w 999"/>
                <a:gd name="T5" fmla="*/ 778 h 778"/>
                <a:gd name="T6" fmla="*/ 0 w 999"/>
                <a:gd name="T7" fmla="*/ 435 h 778"/>
                <a:gd name="T8" fmla="*/ 355 w 999"/>
                <a:gd name="T9" fmla="*/ 253 h 778"/>
                <a:gd name="T10" fmla="*/ 852 w 999"/>
                <a:gd name="T11" fmla="*/ 0 h 778"/>
                <a:gd name="T12" fmla="*/ 814 w 999"/>
                <a:gd name="T13" fmla="*/ 206 h 778"/>
                <a:gd name="T14" fmla="*/ 999 w 999"/>
                <a:gd name="T15" fmla="*/ 301 h 7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99" h="778">
                  <a:moveTo>
                    <a:pt x="999" y="301"/>
                  </a:moveTo>
                  <a:lnTo>
                    <a:pt x="502" y="554"/>
                  </a:lnTo>
                  <a:lnTo>
                    <a:pt x="0" y="778"/>
                  </a:lnTo>
                  <a:lnTo>
                    <a:pt x="0" y="435"/>
                  </a:lnTo>
                  <a:lnTo>
                    <a:pt x="355" y="253"/>
                  </a:lnTo>
                  <a:lnTo>
                    <a:pt x="852" y="0"/>
                  </a:lnTo>
                  <a:lnTo>
                    <a:pt x="814" y="206"/>
                  </a:lnTo>
                  <a:lnTo>
                    <a:pt x="999" y="301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" name="Freeform 71"/>
            <p:cNvSpPr/>
            <p:nvPr/>
          </p:nvSpPr>
          <p:spPr bwMode="auto">
            <a:xfrm>
              <a:off x="5968977" y="738349"/>
              <a:ext cx="1585912" cy="1235075"/>
            </a:xfrm>
            <a:custGeom>
              <a:avLst/>
              <a:gdLst>
                <a:gd name="T0" fmla="*/ 852 w 999"/>
                <a:gd name="T1" fmla="*/ 0 h 778"/>
                <a:gd name="T2" fmla="*/ 355 w 999"/>
                <a:gd name="T3" fmla="*/ 253 h 778"/>
                <a:gd name="T4" fmla="*/ 0 w 999"/>
                <a:gd name="T5" fmla="*/ 435 h 778"/>
                <a:gd name="T6" fmla="*/ 0 w 999"/>
                <a:gd name="T7" fmla="*/ 778 h 778"/>
                <a:gd name="T8" fmla="*/ 502 w 999"/>
                <a:gd name="T9" fmla="*/ 554 h 778"/>
                <a:gd name="T10" fmla="*/ 999 w 999"/>
                <a:gd name="T11" fmla="*/ 301 h 778"/>
                <a:gd name="T12" fmla="*/ 999 w 999"/>
                <a:gd name="T13" fmla="*/ 301 h 778"/>
                <a:gd name="T14" fmla="*/ 814 w 999"/>
                <a:gd name="T15" fmla="*/ 206 h 778"/>
                <a:gd name="T16" fmla="*/ 852 w 999"/>
                <a:gd name="T17" fmla="*/ 0 h 7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99" h="778">
                  <a:moveTo>
                    <a:pt x="852" y="0"/>
                  </a:moveTo>
                  <a:lnTo>
                    <a:pt x="355" y="253"/>
                  </a:lnTo>
                  <a:lnTo>
                    <a:pt x="0" y="435"/>
                  </a:lnTo>
                  <a:lnTo>
                    <a:pt x="0" y="778"/>
                  </a:lnTo>
                  <a:lnTo>
                    <a:pt x="502" y="554"/>
                  </a:lnTo>
                  <a:lnTo>
                    <a:pt x="999" y="301"/>
                  </a:lnTo>
                  <a:lnTo>
                    <a:pt x="999" y="301"/>
                  </a:lnTo>
                  <a:lnTo>
                    <a:pt x="814" y="206"/>
                  </a:lnTo>
                  <a:lnTo>
                    <a:pt x="852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8D1919">
                    <a:shade val="30000"/>
                    <a:satMod val="115000"/>
                  </a:srgbClr>
                </a:gs>
                <a:gs pos="50000">
                  <a:srgbClr val="8D1919">
                    <a:shade val="67500"/>
                    <a:satMod val="115000"/>
                  </a:srgbClr>
                </a:gs>
                <a:gs pos="100000">
                  <a:srgbClr val="8D1919">
                    <a:shade val="100000"/>
                    <a:satMod val="11500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" name="Freeform 72"/>
            <p:cNvSpPr/>
            <p:nvPr/>
          </p:nvSpPr>
          <p:spPr bwMode="auto">
            <a:xfrm>
              <a:off x="5968977" y="738349"/>
              <a:ext cx="1585912" cy="1235075"/>
            </a:xfrm>
            <a:custGeom>
              <a:avLst/>
              <a:gdLst>
                <a:gd name="T0" fmla="*/ 852 w 999"/>
                <a:gd name="T1" fmla="*/ 0 h 778"/>
                <a:gd name="T2" fmla="*/ 355 w 999"/>
                <a:gd name="T3" fmla="*/ 253 h 778"/>
                <a:gd name="T4" fmla="*/ 0 w 999"/>
                <a:gd name="T5" fmla="*/ 435 h 778"/>
                <a:gd name="T6" fmla="*/ 0 w 999"/>
                <a:gd name="T7" fmla="*/ 778 h 778"/>
                <a:gd name="T8" fmla="*/ 502 w 999"/>
                <a:gd name="T9" fmla="*/ 554 h 778"/>
                <a:gd name="T10" fmla="*/ 999 w 999"/>
                <a:gd name="T11" fmla="*/ 301 h 778"/>
                <a:gd name="T12" fmla="*/ 999 w 999"/>
                <a:gd name="T13" fmla="*/ 301 h 778"/>
                <a:gd name="T14" fmla="*/ 814 w 999"/>
                <a:gd name="T15" fmla="*/ 206 h 778"/>
                <a:gd name="T16" fmla="*/ 852 w 999"/>
                <a:gd name="T17" fmla="*/ 0 h 7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99" h="778">
                  <a:moveTo>
                    <a:pt x="852" y="0"/>
                  </a:moveTo>
                  <a:lnTo>
                    <a:pt x="355" y="253"/>
                  </a:lnTo>
                  <a:lnTo>
                    <a:pt x="0" y="435"/>
                  </a:lnTo>
                  <a:lnTo>
                    <a:pt x="0" y="778"/>
                  </a:lnTo>
                  <a:lnTo>
                    <a:pt x="502" y="554"/>
                  </a:lnTo>
                  <a:lnTo>
                    <a:pt x="999" y="301"/>
                  </a:lnTo>
                  <a:lnTo>
                    <a:pt x="999" y="301"/>
                  </a:lnTo>
                  <a:lnTo>
                    <a:pt x="814" y="206"/>
                  </a:lnTo>
                  <a:lnTo>
                    <a:pt x="85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" name="Freeform 73"/>
            <p:cNvSpPr/>
            <p:nvPr/>
          </p:nvSpPr>
          <p:spPr bwMode="auto">
            <a:xfrm>
              <a:off x="5968977" y="1428912"/>
              <a:ext cx="1762125" cy="541338"/>
            </a:xfrm>
            <a:custGeom>
              <a:avLst/>
              <a:gdLst>
                <a:gd name="T0" fmla="*/ 1110 w 1110"/>
                <a:gd name="T1" fmla="*/ 341 h 341"/>
                <a:gd name="T2" fmla="*/ 556 w 1110"/>
                <a:gd name="T3" fmla="*/ 341 h 341"/>
                <a:gd name="T4" fmla="*/ 0 w 1110"/>
                <a:gd name="T5" fmla="*/ 341 h 341"/>
                <a:gd name="T6" fmla="*/ 0 w 1110"/>
                <a:gd name="T7" fmla="*/ 169 h 341"/>
                <a:gd name="T8" fmla="*/ 0 w 1110"/>
                <a:gd name="T9" fmla="*/ 0 h 341"/>
                <a:gd name="T10" fmla="*/ 556 w 1110"/>
                <a:gd name="T11" fmla="*/ 0 h 341"/>
                <a:gd name="T12" fmla="*/ 1110 w 1110"/>
                <a:gd name="T13" fmla="*/ 0 h 341"/>
                <a:gd name="T14" fmla="*/ 990 w 1110"/>
                <a:gd name="T15" fmla="*/ 169 h 341"/>
                <a:gd name="T16" fmla="*/ 1110 w 1110"/>
                <a:gd name="T17" fmla="*/ 341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10" h="341">
                  <a:moveTo>
                    <a:pt x="1110" y="341"/>
                  </a:moveTo>
                  <a:lnTo>
                    <a:pt x="556" y="341"/>
                  </a:lnTo>
                  <a:lnTo>
                    <a:pt x="0" y="341"/>
                  </a:lnTo>
                  <a:lnTo>
                    <a:pt x="0" y="169"/>
                  </a:lnTo>
                  <a:lnTo>
                    <a:pt x="0" y="0"/>
                  </a:lnTo>
                  <a:lnTo>
                    <a:pt x="556" y="0"/>
                  </a:lnTo>
                  <a:lnTo>
                    <a:pt x="1110" y="0"/>
                  </a:lnTo>
                  <a:lnTo>
                    <a:pt x="990" y="169"/>
                  </a:lnTo>
                  <a:lnTo>
                    <a:pt x="1110" y="341"/>
                  </a:lnTo>
                  <a:close/>
                </a:path>
              </a:pathLst>
            </a:custGeom>
            <a:solidFill>
              <a:srgbClr val="FA15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" name="Freeform 74"/>
            <p:cNvSpPr/>
            <p:nvPr/>
          </p:nvSpPr>
          <p:spPr bwMode="auto">
            <a:xfrm>
              <a:off x="5968977" y="1428912"/>
              <a:ext cx="882650" cy="541338"/>
            </a:xfrm>
            <a:custGeom>
              <a:avLst/>
              <a:gdLst>
                <a:gd name="T0" fmla="*/ 556 w 556"/>
                <a:gd name="T1" fmla="*/ 341 h 341"/>
                <a:gd name="T2" fmla="*/ 0 w 556"/>
                <a:gd name="T3" fmla="*/ 341 h 341"/>
                <a:gd name="T4" fmla="*/ 0 w 556"/>
                <a:gd name="T5" fmla="*/ 169 h 341"/>
                <a:gd name="T6" fmla="*/ 0 w 556"/>
                <a:gd name="T7" fmla="*/ 0 h 341"/>
                <a:gd name="T8" fmla="*/ 556 w 556"/>
                <a:gd name="T9" fmla="*/ 0 h 341"/>
                <a:gd name="T10" fmla="*/ 556 w 556"/>
                <a:gd name="T11" fmla="*/ 341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56" h="341">
                  <a:moveTo>
                    <a:pt x="556" y="341"/>
                  </a:moveTo>
                  <a:lnTo>
                    <a:pt x="0" y="341"/>
                  </a:lnTo>
                  <a:lnTo>
                    <a:pt x="0" y="169"/>
                  </a:lnTo>
                  <a:lnTo>
                    <a:pt x="0" y="0"/>
                  </a:lnTo>
                  <a:lnTo>
                    <a:pt x="556" y="0"/>
                  </a:lnTo>
                  <a:lnTo>
                    <a:pt x="556" y="341"/>
                  </a:lnTo>
                  <a:close/>
                </a:path>
              </a:pathLst>
            </a:custGeom>
            <a:solidFill>
              <a:srgbClr val="F025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" name="Freeform 75"/>
            <p:cNvSpPr/>
            <p:nvPr/>
          </p:nvSpPr>
          <p:spPr bwMode="auto">
            <a:xfrm>
              <a:off x="5968977" y="1428912"/>
              <a:ext cx="882650" cy="541338"/>
            </a:xfrm>
            <a:custGeom>
              <a:avLst/>
              <a:gdLst>
                <a:gd name="T0" fmla="*/ 556 w 556"/>
                <a:gd name="T1" fmla="*/ 341 h 341"/>
                <a:gd name="T2" fmla="*/ 0 w 556"/>
                <a:gd name="T3" fmla="*/ 341 h 341"/>
                <a:gd name="T4" fmla="*/ 0 w 556"/>
                <a:gd name="T5" fmla="*/ 169 h 341"/>
                <a:gd name="T6" fmla="*/ 0 w 556"/>
                <a:gd name="T7" fmla="*/ 0 h 341"/>
                <a:gd name="T8" fmla="*/ 556 w 556"/>
                <a:gd name="T9" fmla="*/ 0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6" h="341">
                  <a:moveTo>
                    <a:pt x="556" y="341"/>
                  </a:moveTo>
                  <a:lnTo>
                    <a:pt x="0" y="341"/>
                  </a:lnTo>
                  <a:lnTo>
                    <a:pt x="0" y="169"/>
                  </a:lnTo>
                  <a:lnTo>
                    <a:pt x="0" y="0"/>
                  </a:lnTo>
                  <a:lnTo>
                    <a:pt x="55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0" name="椭圆 9"/>
          <p:cNvSpPr/>
          <p:nvPr/>
        </p:nvSpPr>
        <p:spPr>
          <a:xfrm>
            <a:off x="2016760" y="1334135"/>
            <a:ext cx="565150" cy="542925"/>
          </a:xfrm>
          <a:prstGeom prst="ellipse">
            <a:avLst/>
          </a:prstGeom>
          <a:noFill/>
          <a:ln>
            <a:solidFill>
              <a:srgbClr val="F22424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圆角矩形 8"/>
          <p:cNvSpPr/>
          <p:nvPr/>
        </p:nvSpPr>
        <p:spPr>
          <a:xfrm>
            <a:off x="2370455" y="1320800"/>
            <a:ext cx="6303645" cy="553720"/>
          </a:xfrm>
          <a:prstGeom prst="roundRect">
            <a:avLst/>
          </a:prstGeom>
          <a:gradFill>
            <a:gsLst>
              <a:gs pos="0">
                <a:srgbClr val="E4E4E4"/>
              </a:gs>
              <a:gs pos="100000">
                <a:schemeClr val="bg1"/>
              </a:gs>
            </a:gsLst>
            <a:lin ang="2700000" scaled="0"/>
          </a:gradFill>
          <a:ln w="19050">
            <a:gradFill>
              <a:gsLst>
                <a:gs pos="0">
                  <a:schemeClr val="bg1">
                    <a:lumMod val="65000"/>
                  </a:schemeClr>
                </a:gs>
                <a:gs pos="100000">
                  <a:schemeClr val="bg1"/>
                </a:gs>
              </a:gsLst>
              <a:lin ang="13500000" scaled="0"/>
            </a:gradFill>
          </a:ln>
          <a:effectLst>
            <a:outerShdw blurRad="177800" dist="1143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0" name="椭圆 59"/>
          <p:cNvSpPr/>
          <p:nvPr/>
        </p:nvSpPr>
        <p:spPr>
          <a:xfrm>
            <a:off x="2091690" y="2160270"/>
            <a:ext cx="565150" cy="542925"/>
          </a:xfrm>
          <a:prstGeom prst="ellipse">
            <a:avLst/>
          </a:prstGeom>
          <a:noFill/>
          <a:ln>
            <a:solidFill>
              <a:srgbClr val="F22424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2" name="圆角矩形 61"/>
          <p:cNvSpPr/>
          <p:nvPr/>
        </p:nvSpPr>
        <p:spPr>
          <a:xfrm>
            <a:off x="2381885" y="2157730"/>
            <a:ext cx="6303645" cy="553720"/>
          </a:xfrm>
          <a:prstGeom prst="roundRect">
            <a:avLst/>
          </a:prstGeom>
          <a:gradFill>
            <a:gsLst>
              <a:gs pos="0">
                <a:srgbClr val="E4E4E4"/>
              </a:gs>
              <a:gs pos="100000">
                <a:schemeClr val="bg1"/>
              </a:gs>
            </a:gsLst>
            <a:lin ang="2700000" scaled="0"/>
          </a:gradFill>
          <a:ln w="19050">
            <a:gradFill>
              <a:gsLst>
                <a:gs pos="0">
                  <a:schemeClr val="bg1">
                    <a:lumMod val="65000"/>
                  </a:schemeClr>
                </a:gs>
                <a:gs pos="100000">
                  <a:schemeClr val="bg1"/>
                </a:gs>
              </a:gsLst>
              <a:lin ang="13500000" scaled="0"/>
            </a:gradFill>
          </a:ln>
          <a:effectLst>
            <a:outerShdw blurRad="177800" dist="1143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71" name="组合 70"/>
          <p:cNvGrpSpPr/>
          <p:nvPr/>
        </p:nvGrpSpPr>
        <p:grpSpPr>
          <a:xfrm rot="19957823">
            <a:off x="8611870" y="2828925"/>
            <a:ext cx="453390" cy="236220"/>
            <a:chOff x="5968977" y="738349"/>
            <a:chExt cx="1762125" cy="1235075"/>
          </a:xfrm>
          <a:effectLst>
            <a:outerShdw blurRad="127000" dist="1016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72" name="Freeform 69"/>
            <p:cNvSpPr/>
            <p:nvPr/>
          </p:nvSpPr>
          <p:spPr bwMode="auto">
            <a:xfrm>
              <a:off x="5968977" y="738349"/>
              <a:ext cx="1585912" cy="1235075"/>
            </a:xfrm>
            <a:custGeom>
              <a:avLst/>
              <a:gdLst>
                <a:gd name="T0" fmla="*/ 999 w 999"/>
                <a:gd name="T1" fmla="*/ 301 h 778"/>
                <a:gd name="T2" fmla="*/ 502 w 999"/>
                <a:gd name="T3" fmla="*/ 554 h 778"/>
                <a:gd name="T4" fmla="*/ 0 w 999"/>
                <a:gd name="T5" fmla="*/ 778 h 778"/>
                <a:gd name="T6" fmla="*/ 0 w 999"/>
                <a:gd name="T7" fmla="*/ 435 h 778"/>
                <a:gd name="T8" fmla="*/ 355 w 999"/>
                <a:gd name="T9" fmla="*/ 253 h 778"/>
                <a:gd name="T10" fmla="*/ 852 w 999"/>
                <a:gd name="T11" fmla="*/ 0 h 778"/>
                <a:gd name="T12" fmla="*/ 814 w 999"/>
                <a:gd name="T13" fmla="*/ 206 h 778"/>
                <a:gd name="T14" fmla="*/ 999 w 999"/>
                <a:gd name="T15" fmla="*/ 301 h 7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99" h="778">
                  <a:moveTo>
                    <a:pt x="999" y="301"/>
                  </a:moveTo>
                  <a:lnTo>
                    <a:pt x="502" y="554"/>
                  </a:lnTo>
                  <a:lnTo>
                    <a:pt x="0" y="778"/>
                  </a:lnTo>
                  <a:lnTo>
                    <a:pt x="0" y="435"/>
                  </a:lnTo>
                  <a:lnTo>
                    <a:pt x="355" y="253"/>
                  </a:lnTo>
                  <a:lnTo>
                    <a:pt x="852" y="0"/>
                  </a:lnTo>
                  <a:lnTo>
                    <a:pt x="814" y="206"/>
                  </a:lnTo>
                  <a:lnTo>
                    <a:pt x="999" y="301"/>
                  </a:lnTo>
                  <a:close/>
                </a:path>
              </a:pathLst>
            </a:custGeom>
            <a:solidFill>
              <a:srgbClr val="FFE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3" name="Freeform 70"/>
            <p:cNvSpPr/>
            <p:nvPr/>
          </p:nvSpPr>
          <p:spPr bwMode="auto">
            <a:xfrm>
              <a:off x="5968977" y="738349"/>
              <a:ext cx="1585912" cy="1235075"/>
            </a:xfrm>
            <a:custGeom>
              <a:avLst/>
              <a:gdLst>
                <a:gd name="T0" fmla="*/ 999 w 999"/>
                <a:gd name="T1" fmla="*/ 301 h 778"/>
                <a:gd name="T2" fmla="*/ 502 w 999"/>
                <a:gd name="T3" fmla="*/ 554 h 778"/>
                <a:gd name="T4" fmla="*/ 0 w 999"/>
                <a:gd name="T5" fmla="*/ 778 h 778"/>
                <a:gd name="T6" fmla="*/ 0 w 999"/>
                <a:gd name="T7" fmla="*/ 435 h 778"/>
                <a:gd name="T8" fmla="*/ 355 w 999"/>
                <a:gd name="T9" fmla="*/ 253 h 778"/>
                <a:gd name="T10" fmla="*/ 852 w 999"/>
                <a:gd name="T11" fmla="*/ 0 h 778"/>
                <a:gd name="T12" fmla="*/ 814 w 999"/>
                <a:gd name="T13" fmla="*/ 206 h 778"/>
                <a:gd name="T14" fmla="*/ 999 w 999"/>
                <a:gd name="T15" fmla="*/ 301 h 7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99" h="778">
                  <a:moveTo>
                    <a:pt x="999" y="301"/>
                  </a:moveTo>
                  <a:lnTo>
                    <a:pt x="502" y="554"/>
                  </a:lnTo>
                  <a:lnTo>
                    <a:pt x="0" y="778"/>
                  </a:lnTo>
                  <a:lnTo>
                    <a:pt x="0" y="435"/>
                  </a:lnTo>
                  <a:lnTo>
                    <a:pt x="355" y="253"/>
                  </a:lnTo>
                  <a:lnTo>
                    <a:pt x="852" y="0"/>
                  </a:lnTo>
                  <a:lnTo>
                    <a:pt x="814" y="206"/>
                  </a:lnTo>
                  <a:lnTo>
                    <a:pt x="999" y="301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4" name="Freeform 71"/>
            <p:cNvSpPr/>
            <p:nvPr/>
          </p:nvSpPr>
          <p:spPr bwMode="auto">
            <a:xfrm>
              <a:off x="5968977" y="738349"/>
              <a:ext cx="1585912" cy="1235075"/>
            </a:xfrm>
            <a:custGeom>
              <a:avLst/>
              <a:gdLst>
                <a:gd name="T0" fmla="*/ 852 w 999"/>
                <a:gd name="T1" fmla="*/ 0 h 778"/>
                <a:gd name="T2" fmla="*/ 355 w 999"/>
                <a:gd name="T3" fmla="*/ 253 h 778"/>
                <a:gd name="T4" fmla="*/ 0 w 999"/>
                <a:gd name="T5" fmla="*/ 435 h 778"/>
                <a:gd name="T6" fmla="*/ 0 w 999"/>
                <a:gd name="T7" fmla="*/ 778 h 778"/>
                <a:gd name="T8" fmla="*/ 502 w 999"/>
                <a:gd name="T9" fmla="*/ 554 h 778"/>
                <a:gd name="T10" fmla="*/ 999 w 999"/>
                <a:gd name="T11" fmla="*/ 301 h 778"/>
                <a:gd name="T12" fmla="*/ 999 w 999"/>
                <a:gd name="T13" fmla="*/ 301 h 778"/>
                <a:gd name="T14" fmla="*/ 814 w 999"/>
                <a:gd name="T15" fmla="*/ 206 h 778"/>
                <a:gd name="T16" fmla="*/ 852 w 999"/>
                <a:gd name="T17" fmla="*/ 0 h 7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99" h="778">
                  <a:moveTo>
                    <a:pt x="852" y="0"/>
                  </a:moveTo>
                  <a:lnTo>
                    <a:pt x="355" y="253"/>
                  </a:lnTo>
                  <a:lnTo>
                    <a:pt x="0" y="435"/>
                  </a:lnTo>
                  <a:lnTo>
                    <a:pt x="0" y="778"/>
                  </a:lnTo>
                  <a:lnTo>
                    <a:pt x="502" y="554"/>
                  </a:lnTo>
                  <a:lnTo>
                    <a:pt x="999" y="301"/>
                  </a:lnTo>
                  <a:lnTo>
                    <a:pt x="999" y="301"/>
                  </a:lnTo>
                  <a:lnTo>
                    <a:pt x="814" y="206"/>
                  </a:lnTo>
                  <a:lnTo>
                    <a:pt x="852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8D1919">
                    <a:shade val="30000"/>
                    <a:satMod val="115000"/>
                  </a:srgbClr>
                </a:gs>
                <a:gs pos="50000">
                  <a:srgbClr val="8D1919">
                    <a:shade val="67500"/>
                    <a:satMod val="115000"/>
                  </a:srgbClr>
                </a:gs>
                <a:gs pos="100000">
                  <a:srgbClr val="8D1919">
                    <a:shade val="100000"/>
                    <a:satMod val="11500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5" name="Freeform 72"/>
            <p:cNvSpPr/>
            <p:nvPr/>
          </p:nvSpPr>
          <p:spPr bwMode="auto">
            <a:xfrm>
              <a:off x="5968977" y="738349"/>
              <a:ext cx="1585912" cy="1235075"/>
            </a:xfrm>
            <a:custGeom>
              <a:avLst/>
              <a:gdLst>
                <a:gd name="T0" fmla="*/ 852 w 999"/>
                <a:gd name="T1" fmla="*/ 0 h 778"/>
                <a:gd name="T2" fmla="*/ 355 w 999"/>
                <a:gd name="T3" fmla="*/ 253 h 778"/>
                <a:gd name="T4" fmla="*/ 0 w 999"/>
                <a:gd name="T5" fmla="*/ 435 h 778"/>
                <a:gd name="T6" fmla="*/ 0 w 999"/>
                <a:gd name="T7" fmla="*/ 778 h 778"/>
                <a:gd name="T8" fmla="*/ 502 w 999"/>
                <a:gd name="T9" fmla="*/ 554 h 778"/>
                <a:gd name="T10" fmla="*/ 999 w 999"/>
                <a:gd name="T11" fmla="*/ 301 h 778"/>
                <a:gd name="T12" fmla="*/ 999 w 999"/>
                <a:gd name="T13" fmla="*/ 301 h 778"/>
                <a:gd name="T14" fmla="*/ 814 w 999"/>
                <a:gd name="T15" fmla="*/ 206 h 778"/>
                <a:gd name="T16" fmla="*/ 852 w 999"/>
                <a:gd name="T17" fmla="*/ 0 h 7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99" h="778">
                  <a:moveTo>
                    <a:pt x="852" y="0"/>
                  </a:moveTo>
                  <a:lnTo>
                    <a:pt x="355" y="253"/>
                  </a:lnTo>
                  <a:lnTo>
                    <a:pt x="0" y="435"/>
                  </a:lnTo>
                  <a:lnTo>
                    <a:pt x="0" y="778"/>
                  </a:lnTo>
                  <a:lnTo>
                    <a:pt x="502" y="554"/>
                  </a:lnTo>
                  <a:lnTo>
                    <a:pt x="999" y="301"/>
                  </a:lnTo>
                  <a:lnTo>
                    <a:pt x="999" y="301"/>
                  </a:lnTo>
                  <a:lnTo>
                    <a:pt x="814" y="206"/>
                  </a:lnTo>
                  <a:lnTo>
                    <a:pt x="85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6" name="Freeform 73"/>
            <p:cNvSpPr/>
            <p:nvPr/>
          </p:nvSpPr>
          <p:spPr bwMode="auto">
            <a:xfrm>
              <a:off x="5968977" y="1428912"/>
              <a:ext cx="1762125" cy="541338"/>
            </a:xfrm>
            <a:custGeom>
              <a:avLst/>
              <a:gdLst>
                <a:gd name="T0" fmla="*/ 1110 w 1110"/>
                <a:gd name="T1" fmla="*/ 341 h 341"/>
                <a:gd name="T2" fmla="*/ 556 w 1110"/>
                <a:gd name="T3" fmla="*/ 341 h 341"/>
                <a:gd name="T4" fmla="*/ 0 w 1110"/>
                <a:gd name="T5" fmla="*/ 341 h 341"/>
                <a:gd name="T6" fmla="*/ 0 w 1110"/>
                <a:gd name="T7" fmla="*/ 169 h 341"/>
                <a:gd name="T8" fmla="*/ 0 w 1110"/>
                <a:gd name="T9" fmla="*/ 0 h 341"/>
                <a:gd name="T10" fmla="*/ 556 w 1110"/>
                <a:gd name="T11" fmla="*/ 0 h 341"/>
                <a:gd name="T12" fmla="*/ 1110 w 1110"/>
                <a:gd name="T13" fmla="*/ 0 h 341"/>
                <a:gd name="T14" fmla="*/ 990 w 1110"/>
                <a:gd name="T15" fmla="*/ 169 h 341"/>
                <a:gd name="T16" fmla="*/ 1110 w 1110"/>
                <a:gd name="T17" fmla="*/ 341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10" h="341">
                  <a:moveTo>
                    <a:pt x="1110" y="341"/>
                  </a:moveTo>
                  <a:lnTo>
                    <a:pt x="556" y="341"/>
                  </a:lnTo>
                  <a:lnTo>
                    <a:pt x="0" y="341"/>
                  </a:lnTo>
                  <a:lnTo>
                    <a:pt x="0" y="169"/>
                  </a:lnTo>
                  <a:lnTo>
                    <a:pt x="0" y="0"/>
                  </a:lnTo>
                  <a:lnTo>
                    <a:pt x="556" y="0"/>
                  </a:lnTo>
                  <a:lnTo>
                    <a:pt x="1110" y="0"/>
                  </a:lnTo>
                  <a:lnTo>
                    <a:pt x="990" y="169"/>
                  </a:lnTo>
                  <a:lnTo>
                    <a:pt x="1110" y="341"/>
                  </a:lnTo>
                  <a:close/>
                </a:path>
              </a:pathLst>
            </a:custGeom>
            <a:solidFill>
              <a:srgbClr val="FA15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7" name="Freeform 74"/>
            <p:cNvSpPr/>
            <p:nvPr/>
          </p:nvSpPr>
          <p:spPr bwMode="auto">
            <a:xfrm>
              <a:off x="5968977" y="1428912"/>
              <a:ext cx="882650" cy="541338"/>
            </a:xfrm>
            <a:custGeom>
              <a:avLst/>
              <a:gdLst>
                <a:gd name="T0" fmla="*/ 556 w 556"/>
                <a:gd name="T1" fmla="*/ 341 h 341"/>
                <a:gd name="T2" fmla="*/ 0 w 556"/>
                <a:gd name="T3" fmla="*/ 341 h 341"/>
                <a:gd name="T4" fmla="*/ 0 w 556"/>
                <a:gd name="T5" fmla="*/ 169 h 341"/>
                <a:gd name="T6" fmla="*/ 0 w 556"/>
                <a:gd name="T7" fmla="*/ 0 h 341"/>
                <a:gd name="T8" fmla="*/ 556 w 556"/>
                <a:gd name="T9" fmla="*/ 0 h 341"/>
                <a:gd name="T10" fmla="*/ 556 w 556"/>
                <a:gd name="T11" fmla="*/ 341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56" h="341">
                  <a:moveTo>
                    <a:pt x="556" y="341"/>
                  </a:moveTo>
                  <a:lnTo>
                    <a:pt x="0" y="341"/>
                  </a:lnTo>
                  <a:lnTo>
                    <a:pt x="0" y="169"/>
                  </a:lnTo>
                  <a:lnTo>
                    <a:pt x="0" y="0"/>
                  </a:lnTo>
                  <a:lnTo>
                    <a:pt x="556" y="0"/>
                  </a:lnTo>
                  <a:lnTo>
                    <a:pt x="556" y="341"/>
                  </a:lnTo>
                  <a:close/>
                </a:path>
              </a:pathLst>
            </a:custGeom>
            <a:solidFill>
              <a:srgbClr val="F025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8" name="Freeform 75"/>
            <p:cNvSpPr/>
            <p:nvPr/>
          </p:nvSpPr>
          <p:spPr bwMode="auto">
            <a:xfrm>
              <a:off x="5968977" y="1428912"/>
              <a:ext cx="882650" cy="541338"/>
            </a:xfrm>
            <a:custGeom>
              <a:avLst/>
              <a:gdLst>
                <a:gd name="T0" fmla="*/ 556 w 556"/>
                <a:gd name="T1" fmla="*/ 341 h 341"/>
                <a:gd name="T2" fmla="*/ 0 w 556"/>
                <a:gd name="T3" fmla="*/ 341 h 341"/>
                <a:gd name="T4" fmla="*/ 0 w 556"/>
                <a:gd name="T5" fmla="*/ 169 h 341"/>
                <a:gd name="T6" fmla="*/ 0 w 556"/>
                <a:gd name="T7" fmla="*/ 0 h 341"/>
                <a:gd name="T8" fmla="*/ 556 w 556"/>
                <a:gd name="T9" fmla="*/ 0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6" h="341">
                  <a:moveTo>
                    <a:pt x="556" y="341"/>
                  </a:moveTo>
                  <a:lnTo>
                    <a:pt x="0" y="341"/>
                  </a:lnTo>
                  <a:lnTo>
                    <a:pt x="0" y="169"/>
                  </a:lnTo>
                  <a:lnTo>
                    <a:pt x="0" y="0"/>
                  </a:lnTo>
                  <a:lnTo>
                    <a:pt x="55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79" name="椭圆 78"/>
          <p:cNvSpPr/>
          <p:nvPr/>
        </p:nvSpPr>
        <p:spPr>
          <a:xfrm>
            <a:off x="2070735" y="3005455"/>
            <a:ext cx="565150" cy="542925"/>
          </a:xfrm>
          <a:prstGeom prst="ellipse">
            <a:avLst/>
          </a:prstGeom>
          <a:noFill/>
          <a:ln>
            <a:solidFill>
              <a:srgbClr val="F22424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0" name="圆角矩形 79"/>
          <p:cNvSpPr/>
          <p:nvPr/>
        </p:nvSpPr>
        <p:spPr>
          <a:xfrm>
            <a:off x="2424430" y="2992120"/>
            <a:ext cx="6303645" cy="553720"/>
          </a:xfrm>
          <a:prstGeom prst="roundRect">
            <a:avLst/>
          </a:prstGeom>
          <a:gradFill>
            <a:gsLst>
              <a:gs pos="0">
                <a:srgbClr val="E4E4E4"/>
              </a:gs>
              <a:gs pos="100000">
                <a:schemeClr val="bg1"/>
              </a:gs>
            </a:gsLst>
            <a:lin ang="2700000" scaled="0"/>
          </a:gradFill>
          <a:ln w="19050">
            <a:gradFill>
              <a:gsLst>
                <a:gs pos="0">
                  <a:schemeClr val="bg1">
                    <a:lumMod val="65000"/>
                  </a:schemeClr>
                </a:gs>
                <a:gs pos="100000">
                  <a:schemeClr val="bg1"/>
                </a:gs>
              </a:gsLst>
              <a:lin ang="13500000" scaled="0"/>
            </a:gradFill>
          </a:ln>
          <a:effectLst>
            <a:outerShdw blurRad="177800" dist="1143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81" name="组合 80"/>
          <p:cNvGrpSpPr/>
          <p:nvPr/>
        </p:nvGrpSpPr>
        <p:grpSpPr>
          <a:xfrm rot="19957823">
            <a:off x="8663940" y="3716655"/>
            <a:ext cx="453390" cy="236220"/>
            <a:chOff x="5968977" y="738349"/>
            <a:chExt cx="1762125" cy="1235075"/>
          </a:xfrm>
          <a:effectLst>
            <a:outerShdw blurRad="127000" dist="1016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82" name="Freeform 69"/>
            <p:cNvSpPr/>
            <p:nvPr/>
          </p:nvSpPr>
          <p:spPr bwMode="auto">
            <a:xfrm>
              <a:off x="5968977" y="738349"/>
              <a:ext cx="1585912" cy="1235075"/>
            </a:xfrm>
            <a:custGeom>
              <a:avLst/>
              <a:gdLst>
                <a:gd name="T0" fmla="*/ 999 w 999"/>
                <a:gd name="T1" fmla="*/ 301 h 778"/>
                <a:gd name="T2" fmla="*/ 502 w 999"/>
                <a:gd name="T3" fmla="*/ 554 h 778"/>
                <a:gd name="T4" fmla="*/ 0 w 999"/>
                <a:gd name="T5" fmla="*/ 778 h 778"/>
                <a:gd name="T6" fmla="*/ 0 w 999"/>
                <a:gd name="T7" fmla="*/ 435 h 778"/>
                <a:gd name="T8" fmla="*/ 355 w 999"/>
                <a:gd name="T9" fmla="*/ 253 h 778"/>
                <a:gd name="T10" fmla="*/ 852 w 999"/>
                <a:gd name="T11" fmla="*/ 0 h 778"/>
                <a:gd name="T12" fmla="*/ 814 w 999"/>
                <a:gd name="T13" fmla="*/ 206 h 778"/>
                <a:gd name="T14" fmla="*/ 999 w 999"/>
                <a:gd name="T15" fmla="*/ 301 h 7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99" h="778">
                  <a:moveTo>
                    <a:pt x="999" y="301"/>
                  </a:moveTo>
                  <a:lnTo>
                    <a:pt x="502" y="554"/>
                  </a:lnTo>
                  <a:lnTo>
                    <a:pt x="0" y="778"/>
                  </a:lnTo>
                  <a:lnTo>
                    <a:pt x="0" y="435"/>
                  </a:lnTo>
                  <a:lnTo>
                    <a:pt x="355" y="253"/>
                  </a:lnTo>
                  <a:lnTo>
                    <a:pt x="852" y="0"/>
                  </a:lnTo>
                  <a:lnTo>
                    <a:pt x="814" y="206"/>
                  </a:lnTo>
                  <a:lnTo>
                    <a:pt x="999" y="301"/>
                  </a:lnTo>
                  <a:close/>
                </a:path>
              </a:pathLst>
            </a:custGeom>
            <a:solidFill>
              <a:srgbClr val="FFE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3" name="Freeform 70"/>
            <p:cNvSpPr/>
            <p:nvPr/>
          </p:nvSpPr>
          <p:spPr bwMode="auto">
            <a:xfrm>
              <a:off x="5968977" y="738349"/>
              <a:ext cx="1585912" cy="1235075"/>
            </a:xfrm>
            <a:custGeom>
              <a:avLst/>
              <a:gdLst>
                <a:gd name="T0" fmla="*/ 999 w 999"/>
                <a:gd name="T1" fmla="*/ 301 h 778"/>
                <a:gd name="T2" fmla="*/ 502 w 999"/>
                <a:gd name="T3" fmla="*/ 554 h 778"/>
                <a:gd name="T4" fmla="*/ 0 w 999"/>
                <a:gd name="T5" fmla="*/ 778 h 778"/>
                <a:gd name="T6" fmla="*/ 0 w 999"/>
                <a:gd name="T7" fmla="*/ 435 h 778"/>
                <a:gd name="T8" fmla="*/ 355 w 999"/>
                <a:gd name="T9" fmla="*/ 253 h 778"/>
                <a:gd name="T10" fmla="*/ 852 w 999"/>
                <a:gd name="T11" fmla="*/ 0 h 778"/>
                <a:gd name="T12" fmla="*/ 814 w 999"/>
                <a:gd name="T13" fmla="*/ 206 h 778"/>
                <a:gd name="T14" fmla="*/ 999 w 999"/>
                <a:gd name="T15" fmla="*/ 301 h 7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99" h="778">
                  <a:moveTo>
                    <a:pt x="999" y="301"/>
                  </a:moveTo>
                  <a:lnTo>
                    <a:pt x="502" y="554"/>
                  </a:lnTo>
                  <a:lnTo>
                    <a:pt x="0" y="778"/>
                  </a:lnTo>
                  <a:lnTo>
                    <a:pt x="0" y="435"/>
                  </a:lnTo>
                  <a:lnTo>
                    <a:pt x="355" y="253"/>
                  </a:lnTo>
                  <a:lnTo>
                    <a:pt x="852" y="0"/>
                  </a:lnTo>
                  <a:lnTo>
                    <a:pt x="814" y="206"/>
                  </a:lnTo>
                  <a:lnTo>
                    <a:pt x="999" y="301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4" name="Freeform 71"/>
            <p:cNvSpPr/>
            <p:nvPr/>
          </p:nvSpPr>
          <p:spPr bwMode="auto">
            <a:xfrm>
              <a:off x="5968977" y="738349"/>
              <a:ext cx="1585912" cy="1235075"/>
            </a:xfrm>
            <a:custGeom>
              <a:avLst/>
              <a:gdLst>
                <a:gd name="T0" fmla="*/ 852 w 999"/>
                <a:gd name="T1" fmla="*/ 0 h 778"/>
                <a:gd name="T2" fmla="*/ 355 w 999"/>
                <a:gd name="T3" fmla="*/ 253 h 778"/>
                <a:gd name="T4" fmla="*/ 0 w 999"/>
                <a:gd name="T5" fmla="*/ 435 h 778"/>
                <a:gd name="T6" fmla="*/ 0 w 999"/>
                <a:gd name="T7" fmla="*/ 778 h 778"/>
                <a:gd name="T8" fmla="*/ 502 w 999"/>
                <a:gd name="T9" fmla="*/ 554 h 778"/>
                <a:gd name="T10" fmla="*/ 999 w 999"/>
                <a:gd name="T11" fmla="*/ 301 h 778"/>
                <a:gd name="T12" fmla="*/ 999 w 999"/>
                <a:gd name="T13" fmla="*/ 301 h 778"/>
                <a:gd name="T14" fmla="*/ 814 w 999"/>
                <a:gd name="T15" fmla="*/ 206 h 778"/>
                <a:gd name="T16" fmla="*/ 852 w 999"/>
                <a:gd name="T17" fmla="*/ 0 h 7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99" h="778">
                  <a:moveTo>
                    <a:pt x="852" y="0"/>
                  </a:moveTo>
                  <a:lnTo>
                    <a:pt x="355" y="253"/>
                  </a:lnTo>
                  <a:lnTo>
                    <a:pt x="0" y="435"/>
                  </a:lnTo>
                  <a:lnTo>
                    <a:pt x="0" y="778"/>
                  </a:lnTo>
                  <a:lnTo>
                    <a:pt x="502" y="554"/>
                  </a:lnTo>
                  <a:lnTo>
                    <a:pt x="999" y="301"/>
                  </a:lnTo>
                  <a:lnTo>
                    <a:pt x="999" y="301"/>
                  </a:lnTo>
                  <a:lnTo>
                    <a:pt x="814" y="206"/>
                  </a:lnTo>
                  <a:lnTo>
                    <a:pt x="852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8D1919">
                    <a:shade val="30000"/>
                    <a:satMod val="115000"/>
                  </a:srgbClr>
                </a:gs>
                <a:gs pos="50000">
                  <a:srgbClr val="8D1919">
                    <a:shade val="67500"/>
                    <a:satMod val="115000"/>
                  </a:srgbClr>
                </a:gs>
                <a:gs pos="100000">
                  <a:srgbClr val="8D1919">
                    <a:shade val="100000"/>
                    <a:satMod val="11500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5" name="Freeform 72"/>
            <p:cNvSpPr/>
            <p:nvPr/>
          </p:nvSpPr>
          <p:spPr bwMode="auto">
            <a:xfrm>
              <a:off x="5968977" y="738349"/>
              <a:ext cx="1585912" cy="1235075"/>
            </a:xfrm>
            <a:custGeom>
              <a:avLst/>
              <a:gdLst>
                <a:gd name="T0" fmla="*/ 852 w 999"/>
                <a:gd name="T1" fmla="*/ 0 h 778"/>
                <a:gd name="T2" fmla="*/ 355 w 999"/>
                <a:gd name="T3" fmla="*/ 253 h 778"/>
                <a:gd name="T4" fmla="*/ 0 w 999"/>
                <a:gd name="T5" fmla="*/ 435 h 778"/>
                <a:gd name="T6" fmla="*/ 0 w 999"/>
                <a:gd name="T7" fmla="*/ 778 h 778"/>
                <a:gd name="T8" fmla="*/ 502 w 999"/>
                <a:gd name="T9" fmla="*/ 554 h 778"/>
                <a:gd name="T10" fmla="*/ 999 w 999"/>
                <a:gd name="T11" fmla="*/ 301 h 778"/>
                <a:gd name="T12" fmla="*/ 999 w 999"/>
                <a:gd name="T13" fmla="*/ 301 h 778"/>
                <a:gd name="T14" fmla="*/ 814 w 999"/>
                <a:gd name="T15" fmla="*/ 206 h 778"/>
                <a:gd name="T16" fmla="*/ 852 w 999"/>
                <a:gd name="T17" fmla="*/ 0 h 7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99" h="778">
                  <a:moveTo>
                    <a:pt x="852" y="0"/>
                  </a:moveTo>
                  <a:lnTo>
                    <a:pt x="355" y="253"/>
                  </a:lnTo>
                  <a:lnTo>
                    <a:pt x="0" y="435"/>
                  </a:lnTo>
                  <a:lnTo>
                    <a:pt x="0" y="778"/>
                  </a:lnTo>
                  <a:lnTo>
                    <a:pt x="502" y="554"/>
                  </a:lnTo>
                  <a:lnTo>
                    <a:pt x="999" y="301"/>
                  </a:lnTo>
                  <a:lnTo>
                    <a:pt x="999" y="301"/>
                  </a:lnTo>
                  <a:lnTo>
                    <a:pt x="814" y="206"/>
                  </a:lnTo>
                  <a:lnTo>
                    <a:pt x="85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6" name="Freeform 73"/>
            <p:cNvSpPr/>
            <p:nvPr/>
          </p:nvSpPr>
          <p:spPr bwMode="auto">
            <a:xfrm>
              <a:off x="5968977" y="1428912"/>
              <a:ext cx="1762125" cy="541338"/>
            </a:xfrm>
            <a:custGeom>
              <a:avLst/>
              <a:gdLst>
                <a:gd name="T0" fmla="*/ 1110 w 1110"/>
                <a:gd name="T1" fmla="*/ 341 h 341"/>
                <a:gd name="T2" fmla="*/ 556 w 1110"/>
                <a:gd name="T3" fmla="*/ 341 h 341"/>
                <a:gd name="T4" fmla="*/ 0 w 1110"/>
                <a:gd name="T5" fmla="*/ 341 h 341"/>
                <a:gd name="T6" fmla="*/ 0 w 1110"/>
                <a:gd name="T7" fmla="*/ 169 h 341"/>
                <a:gd name="T8" fmla="*/ 0 w 1110"/>
                <a:gd name="T9" fmla="*/ 0 h 341"/>
                <a:gd name="T10" fmla="*/ 556 w 1110"/>
                <a:gd name="T11" fmla="*/ 0 h 341"/>
                <a:gd name="T12" fmla="*/ 1110 w 1110"/>
                <a:gd name="T13" fmla="*/ 0 h 341"/>
                <a:gd name="T14" fmla="*/ 990 w 1110"/>
                <a:gd name="T15" fmla="*/ 169 h 341"/>
                <a:gd name="T16" fmla="*/ 1110 w 1110"/>
                <a:gd name="T17" fmla="*/ 341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10" h="341">
                  <a:moveTo>
                    <a:pt x="1110" y="341"/>
                  </a:moveTo>
                  <a:lnTo>
                    <a:pt x="556" y="341"/>
                  </a:lnTo>
                  <a:lnTo>
                    <a:pt x="0" y="341"/>
                  </a:lnTo>
                  <a:lnTo>
                    <a:pt x="0" y="169"/>
                  </a:lnTo>
                  <a:lnTo>
                    <a:pt x="0" y="0"/>
                  </a:lnTo>
                  <a:lnTo>
                    <a:pt x="556" y="0"/>
                  </a:lnTo>
                  <a:lnTo>
                    <a:pt x="1110" y="0"/>
                  </a:lnTo>
                  <a:lnTo>
                    <a:pt x="990" y="169"/>
                  </a:lnTo>
                  <a:lnTo>
                    <a:pt x="1110" y="341"/>
                  </a:lnTo>
                  <a:close/>
                </a:path>
              </a:pathLst>
            </a:custGeom>
            <a:solidFill>
              <a:srgbClr val="FA15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7" name="Freeform 74"/>
            <p:cNvSpPr/>
            <p:nvPr/>
          </p:nvSpPr>
          <p:spPr bwMode="auto">
            <a:xfrm>
              <a:off x="5968977" y="1428912"/>
              <a:ext cx="882650" cy="541338"/>
            </a:xfrm>
            <a:custGeom>
              <a:avLst/>
              <a:gdLst>
                <a:gd name="T0" fmla="*/ 556 w 556"/>
                <a:gd name="T1" fmla="*/ 341 h 341"/>
                <a:gd name="T2" fmla="*/ 0 w 556"/>
                <a:gd name="T3" fmla="*/ 341 h 341"/>
                <a:gd name="T4" fmla="*/ 0 w 556"/>
                <a:gd name="T5" fmla="*/ 169 h 341"/>
                <a:gd name="T6" fmla="*/ 0 w 556"/>
                <a:gd name="T7" fmla="*/ 0 h 341"/>
                <a:gd name="T8" fmla="*/ 556 w 556"/>
                <a:gd name="T9" fmla="*/ 0 h 341"/>
                <a:gd name="T10" fmla="*/ 556 w 556"/>
                <a:gd name="T11" fmla="*/ 341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56" h="341">
                  <a:moveTo>
                    <a:pt x="556" y="341"/>
                  </a:moveTo>
                  <a:lnTo>
                    <a:pt x="0" y="341"/>
                  </a:lnTo>
                  <a:lnTo>
                    <a:pt x="0" y="169"/>
                  </a:lnTo>
                  <a:lnTo>
                    <a:pt x="0" y="0"/>
                  </a:lnTo>
                  <a:lnTo>
                    <a:pt x="556" y="0"/>
                  </a:lnTo>
                  <a:lnTo>
                    <a:pt x="556" y="341"/>
                  </a:lnTo>
                  <a:close/>
                </a:path>
              </a:pathLst>
            </a:custGeom>
            <a:solidFill>
              <a:srgbClr val="F025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8" name="Freeform 75"/>
            <p:cNvSpPr/>
            <p:nvPr/>
          </p:nvSpPr>
          <p:spPr bwMode="auto">
            <a:xfrm>
              <a:off x="5968977" y="1428912"/>
              <a:ext cx="882650" cy="541338"/>
            </a:xfrm>
            <a:custGeom>
              <a:avLst/>
              <a:gdLst>
                <a:gd name="T0" fmla="*/ 556 w 556"/>
                <a:gd name="T1" fmla="*/ 341 h 341"/>
                <a:gd name="T2" fmla="*/ 0 w 556"/>
                <a:gd name="T3" fmla="*/ 341 h 341"/>
                <a:gd name="T4" fmla="*/ 0 w 556"/>
                <a:gd name="T5" fmla="*/ 169 h 341"/>
                <a:gd name="T6" fmla="*/ 0 w 556"/>
                <a:gd name="T7" fmla="*/ 0 h 341"/>
                <a:gd name="T8" fmla="*/ 556 w 556"/>
                <a:gd name="T9" fmla="*/ 0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6" h="341">
                  <a:moveTo>
                    <a:pt x="556" y="341"/>
                  </a:moveTo>
                  <a:lnTo>
                    <a:pt x="0" y="341"/>
                  </a:lnTo>
                  <a:lnTo>
                    <a:pt x="0" y="169"/>
                  </a:lnTo>
                  <a:lnTo>
                    <a:pt x="0" y="0"/>
                  </a:lnTo>
                  <a:lnTo>
                    <a:pt x="55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89" name="椭圆 88"/>
          <p:cNvSpPr/>
          <p:nvPr/>
        </p:nvSpPr>
        <p:spPr>
          <a:xfrm>
            <a:off x="2081530" y="3903980"/>
            <a:ext cx="565150" cy="542925"/>
          </a:xfrm>
          <a:prstGeom prst="ellipse">
            <a:avLst/>
          </a:prstGeom>
          <a:noFill/>
          <a:ln>
            <a:solidFill>
              <a:srgbClr val="F22424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0" name="圆角矩形 89"/>
          <p:cNvSpPr/>
          <p:nvPr/>
        </p:nvSpPr>
        <p:spPr>
          <a:xfrm>
            <a:off x="2435225" y="3890645"/>
            <a:ext cx="6303645" cy="553720"/>
          </a:xfrm>
          <a:prstGeom prst="roundRect">
            <a:avLst/>
          </a:prstGeom>
          <a:gradFill>
            <a:gsLst>
              <a:gs pos="0">
                <a:srgbClr val="E4E4E4"/>
              </a:gs>
              <a:gs pos="100000">
                <a:schemeClr val="bg1"/>
              </a:gs>
            </a:gsLst>
            <a:lin ang="2700000" scaled="0"/>
          </a:gradFill>
          <a:ln w="19050">
            <a:gradFill>
              <a:gsLst>
                <a:gs pos="0">
                  <a:schemeClr val="bg1">
                    <a:lumMod val="65000"/>
                  </a:schemeClr>
                </a:gs>
                <a:gs pos="100000">
                  <a:schemeClr val="bg1"/>
                </a:gs>
              </a:gsLst>
              <a:lin ang="13500000" scaled="0"/>
            </a:gradFill>
          </a:ln>
          <a:effectLst>
            <a:outerShdw blurRad="177800" dist="1143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1" name="文本框 90"/>
          <p:cNvSpPr txBox="1"/>
          <p:nvPr/>
        </p:nvSpPr>
        <p:spPr>
          <a:xfrm flipH="1">
            <a:off x="475639" y="189240"/>
            <a:ext cx="596119" cy="483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endParaRPr lang="zh-CN" altLang="en-US" sz="2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2" name="文本框 91"/>
          <p:cNvSpPr txBox="1"/>
          <p:nvPr/>
        </p:nvSpPr>
        <p:spPr>
          <a:xfrm>
            <a:off x="2906395" y="1354455"/>
            <a:ext cx="356997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/>
              <a:t>Abstract</a:t>
            </a:r>
          </a:p>
        </p:txBody>
      </p:sp>
      <p:sp>
        <p:nvSpPr>
          <p:cNvPr id="94" name="文本框 93"/>
          <p:cNvSpPr txBox="1"/>
          <p:nvPr/>
        </p:nvSpPr>
        <p:spPr>
          <a:xfrm>
            <a:off x="2905760" y="2154555"/>
            <a:ext cx="356997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/>
              <a:t>Introduction</a:t>
            </a:r>
          </a:p>
        </p:txBody>
      </p:sp>
      <p:sp>
        <p:nvSpPr>
          <p:cNvPr id="95" name="文本框 94"/>
          <p:cNvSpPr txBox="1"/>
          <p:nvPr/>
        </p:nvSpPr>
        <p:spPr>
          <a:xfrm>
            <a:off x="2823210" y="3049270"/>
            <a:ext cx="560959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/>
              <a:t> </a:t>
            </a:r>
            <a:r>
              <a:rPr lang="en-US" altLang="zh-CN" sz="2800" b="1"/>
              <a:t>linear stability analysis</a:t>
            </a:r>
          </a:p>
        </p:txBody>
      </p:sp>
      <p:sp>
        <p:nvSpPr>
          <p:cNvPr id="96" name="文本框 95"/>
          <p:cNvSpPr txBox="1"/>
          <p:nvPr/>
        </p:nvSpPr>
        <p:spPr>
          <a:xfrm>
            <a:off x="2893060" y="3923665"/>
            <a:ext cx="560959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/>
              <a:t>TDGL equaion and mKdV equation</a:t>
            </a:r>
          </a:p>
        </p:txBody>
      </p:sp>
      <p:grpSp>
        <p:nvGrpSpPr>
          <p:cNvPr id="97" name="组合 96"/>
          <p:cNvGrpSpPr/>
          <p:nvPr/>
        </p:nvGrpSpPr>
        <p:grpSpPr>
          <a:xfrm rot="19957823">
            <a:off x="8674735" y="4653280"/>
            <a:ext cx="453390" cy="236220"/>
            <a:chOff x="5968977" y="738349"/>
            <a:chExt cx="1762125" cy="1235075"/>
          </a:xfrm>
          <a:effectLst>
            <a:outerShdw blurRad="127000" dist="1016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98" name="Freeform 69"/>
            <p:cNvSpPr/>
            <p:nvPr/>
          </p:nvSpPr>
          <p:spPr bwMode="auto">
            <a:xfrm>
              <a:off x="5968977" y="738349"/>
              <a:ext cx="1585912" cy="1235075"/>
            </a:xfrm>
            <a:custGeom>
              <a:avLst/>
              <a:gdLst>
                <a:gd name="T0" fmla="*/ 999 w 999"/>
                <a:gd name="T1" fmla="*/ 301 h 778"/>
                <a:gd name="T2" fmla="*/ 502 w 999"/>
                <a:gd name="T3" fmla="*/ 554 h 778"/>
                <a:gd name="T4" fmla="*/ 0 w 999"/>
                <a:gd name="T5" fmla="*/ 778 h 778"/>
                <a:gd name="T6" fmla="*/ 0 w 999"/>
                <a:gd name="T7" fmla="*/ 435 h 778"/>
                <a:gd name="T8" fmla="*/ 355 w 999"/>
                <a:gd name="T9" fmla="*/ 253 h 778"/>
                <a:gd name="T10" fmla="*/ 852 w 999"/>
                <a:gd name="T11" fmla="*/ 0 h 778"/>
                <a:gd name="T12" fmla="*/ 814 w 999"/>
                <a:gd name="T13" fmla="*/ 206 h 778"/>
                <a:gd name="T14" fmla="*/ 999 w 999"/>
                <a:gd name="T15" fmla="*/ 301 h 7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99" h="778">
                  <a:moveTo>
                    <a:pt x="999" y="301"/>
                  </a:moveTo>
                  <a:lnTo>
                    <a:pt x="502" y="554"/>
                  </a:lnTo>
                  <a:lnTo>
                    <a:pt x="0" y="778"/>
                  </a:lnTo>
                  <a:lnTo>
                    <a:pt x="0" y="435"/>
                  </a:lnTo>
                  <a:lnTo>
                    <a:pt x="355" y="253"/>
                  </a:lnTo>
                  <a:lnTo>
                    <a:pt x="852" y="0"/>
                  </a:lnTo>
                  <a:lnTo>
                    <a:pt x="814" y="206"/>
                  </a:lnTo>
                  <a:lnTo>
                    <a:pt x="999" y="301"/>
                  </a:lnTo>
                  <a:close/>
                </a:path>
              </a:pathLst>
            </a:custGeom>
            <a:solidFill>
              <a:srgbClr val="FFE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" name="Freeform 70"/>
            <p:cNvSpPr/>
            <p:nvPr/>
          </p:nvSpPr>
          <p:spPr bwMode="auto">
            <a:xfrm>
              <a:off x="5968977" y="738349"/>
              <a:ext cx="1585912" cy="1235075"/>
            </a:xfrm>
            <a:custGeom>
              <a:avLst/>
              <a:gdLst>
                <a:gd name="T0" fmla="*/ 999 w 999"/>
                <a:gd name="T1" fmla="*/ 301 h 778"/>
                <a:gd name="T2" fmla="*/ 502 w 999"/>
                <a:gd name="T3" fmla="*/ 554 h 778"/>
                <a:gd name="T4" fmla="*/ 0 w 999"/>
                <a:gd name="T5" fmla="*/ 778 h 778"/>
                <a:gd name="T6" fmla="*/ 0 w 999"/>
                <a:gd name="T7" fmla="*/ 435 h 778"/>
                <a:gd name="T8" fmla="*/ 355 w 999"/>
                <a:gd name="T9" fmla="*/ 253 h 778"/>
                <a:gd name="T10" fmla="*/ 852 w 999"/>
                <a:gd name="T11" fmla="*/ 0 h 778"/>
                <a:gd name="T12" fmla="*/ 814 w 999"/>
                <a:gd name="T13" fmla="*/ 206 h 778"/>
                <a:gd name="T14" fmla="*/ 999 w 999"/>
                <a:gd name="T15" fmla="*/ 301 h 7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99" h="778">
                  <a:moveTo>
                    <a:pt x="999" y="301"/>
                  </a:moveTo>
                  <a:lnTo>
                    <a:pt x="502" y="554"/>
                  </a:lnTo>
                  <a:lnTo>
                    <a:pt x="0" y="778"/>
                  </a:lnTo>
                  <a:lnTo>
                    <a:pt x="0" y="435"/>
                  </a:lnTo>
                  <a:lnTo>
                    <a:pt x="355" y="253"/>
                  </a:lnTo>
                  <a:lnTo>
                    <a:pt x="852" y="0"/>
                  </a:lnTo>
                  <a:lnTo>
                    <a:pt x="814" y="206"/>
                  </a:lnTo>
                  <a:lnTo>
                    <a:pt x="999" y="301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0" name="Freeform 71"/>
            <p:cNvSpPr/>
            <p:nvPr/>
          </p:nvSpPr>
          <p:spPr bwMode="auto">
            <a:xfrm>
              <a:off x="5968977" y="738349"/>
              <a:ext cx="1585912" cy="1235075"/>
            </a:xfrm>
            <a:custGeom>
              <a:avLst/>
              <a:gdLst>
                <a:gd name="T0" fmla="*/ 852 w 999"/>
                <a:gd name="T1" fmla="*/ 0 h 778"/>
                <a:gd name="T2" fmla="*/ 355 w 999"/>
                <a:gd name="T3" fmla="*/ 253 h 778"/>
                <a:gd name="T4" fmla="*/ 0 w 999"/>
                <a:gd name="T5" fmla="*/ 435 h 778"/>
                <a:gd name="T6" fmla="*/ 0 w 999"/>
                <a:gd name="T7" fmla="*/ 778 h 778"/>
                <a:gd name="T8" fmla="*/ 502 w 999"/>
                <a:gd name="T9" fmla="*/ 554 h 778"/>
                <a:gd name="T10" fmla="*/ 999 w 999"/>
                <a:gd name="T11" fmla="*/ 301 h 778"/>
                <a:gd name="T12" fmla="*/ 999 w 999"/>
                <a:gd name="T13" fmla="*/ 301 h 778"/>
                <a:gd name="T14" fmla="*/ 814 w 999"/>
                <a:gd name="T15" fmla="*/ 206 h 778"/>
                <a:gd name="T16" fmla="*/ 852 w 999"/>
                <a:gd name="T17" fmla="*/ 0 h 7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99" h="778">
                  <a:moveTo>
                    <a:pt x="852" y="0"/>
                  </a:moveTo>
                  <a:lnTo>
                    <a:pt x="355" y="253"/>
                  </a:lnTo>
                  <a:lnTo>
                    <a:pt x="0" y="435"/>
                  </a:lnTo>
                  <a:lnTo>
                    <a:pt x="0" y="778"/>
                  </a:lnTo>
                  <a:lnTo>
                    <a:pt x="502" y="554"/>
                  </a:lnTo>
                  <a:lnTo>
                    <a:pt x="999" y="301"/>
                  </a:lnTo>
                  <a:lnTo>
                    <a:pt x="999" y="301"/>
                  </a:lnTo>
                  <a:lnTo>
                    <a:pt x="814" y="206"/>
                  </a:lnTo>
                  <a:lnTo>
                    <a:pt x="852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8D1919">
                    <a:shade val="30000"/>
                    <a:satMod val="115000"/>
                  </a:srgbClr>
                </a:gs>
                <a:gs pos="50000">
                  <a:srgbClr val="8D1919">
                    <a:shade val="67500"/>
                    <a:satMod val="115000"/>
                  </a:srgbClr>
                </a:gs>
                <a:gs pos="100000">
                  <a:srgbClr val="8D1919">
                    <a:shade val="100000"/>
                    <a:satMod val="11500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1" name="Freeform 72"/>
            <p:cNvSpPr/>
            <p:nvPr/>
          </p:nvSpPr>
          <p:spPr bwMode="auto">
            <a:xfrm>
              <a:off x="5968977" y="738349"/>
              <a:ext cx="1585912" cy="1235075"/>
            </a:xfrm>
            <a:custGeom>
              <a:avLst/>
              <a:gdLst>
                <a:gd name="T0" fmla="*/ 852 w 999"/>
                <a:gd name="T1" fmla="*/ 0 h 778"/>
                <a:gd name="T2" fmla="*/ 355 w 999"/>
                <a:gd name="T3" fmla="*/ 253 h 778"/>
                <a:gd name="T4" fmla="*/ 0 w 999"/>
                <a:gd name="T5" fmla="*/ 435 h 778"/>
                <a:gd name="T6" fmla="*/ 0 w 999"/>
                <a:gd name="T7" fmla="*/ 778 h 778"/>
                <a:gd name="T8" fmla="*/ 502 w 999"/>
                <a:gd name="T9" fmla="*/ 554 h 778"/>
                <a:gd name="T10" fmla="*/ 999 w 999"/>
                <a:gd name="T11" fmla="*/ 301 h 778"/>
                <a:gd name="T12" fmla="*/ 999 w 999"/>
                <a:gd name="T13" fmla="*/ 301 h 778"/>
                <a:gd name="T14" fmla="*/ 814 w 999"/>
                <a:gd name="T15" fmla="*/ 206 h 778"/>
                <a:gd name="T16" fmla="*/ 852 w 999"/>
                <a:gd name="T17" fmla="*/ 0 h 7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99" h="778">
                  <a:moveTo>
                    <a:pt x="852" y="0"/>
                  </a:moveTo>
                  <a:lnTo>
                    <a:pt x="355" y="253"/>
                  </a:lnTo>
                  <a:lnTo>
                    <a:pt x="0" y="435"/>
                  </a:lnTo>
                  <a:lnTo>
                    <a:pt x="0" y="778"/>
                  </a:lnTo>
                  <a:lnTo>
                    <a:pt x="502" y="554"/>
                  </a:lnTo>
                  <a:lnTo>
                    <a:pt x="999" y="301"/>
                  </a:lnTo>
                  <a:lnTo>
                    <a:pt x="999" y="301"/>
                  </a:lnTo>
                  <a:lnTo>
                    <a:pt x="814" y="206"/>
                  </a:lnTo>
                  <a:lnTo>
                    <a:pt x="85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2" name="Freeform 73"/>
            <p:cNvSpPr/>
            <p:nvPr/>
          </p:nvSpPr>
          <p:spPr bwMode="auto">
            <a:xfrm>
              <a:off x="5968977" y="1428912"/>
              <a:ext cx="1762125" cy="541338"/>
            </a:xfrm>
            <a:custGeom>
              <a:avLst/>
              <a:gdLst>
                <a:gd name="T0" fmla="*/ 1110 w 1110"/>
                <a:gd name="T1" fmla="*/ 341 h 341"/>
                <a:gd name="T2" fmla="*/ 556 w 1110"/>
                <a:gd name="T3" fmla="*/ 341 h 341"/>
                <a:gd name="T4" fmla="*/ 0 w 1110"/>
                <a:gd name="T5" fmla="*/ 341 h 341"/>
                <a:gd name="T6" fmla="*/ 0 w 1110"/>
                <a:gd name="T7" fmla="*/ 169 h 341"/>
                <a:gd name="T8" fmla="*/ 0 w 1110"/>
                <a:gd name="T9" fmla="*/ 0 h 341"/>
                <a:gd name="T10" fmla="*/ 556 w 1110"/>
                <a:gd name="T11" fmla="*/ 0 h 341"/>
                <a:gd name="T12" fmla="*/ 1110 w 1110"/>
                <a:gd name="T13" fmla="*/ 0 h 341"/>
                <a:gd name="T14" fmla="*/ 990 w 1110"/>
                <a:gd name="T15" fmla="*/ 169 h 341"/>
                <a:gd name="T16" fmla="*/ 1110 w 1110"/>
                <a:gd name="T17" fmla="*/ 341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10" h="341">
                  <a:moveTo>
                    <a:pt x="1110" y="341"/>
                  </a:moveTo>
                  <a:lnTo>
                    <a:pt x="556" y="341"/>
                  </a:lnTo>
                  <a:lnTo>
                    <a:pt x="0" y="341"/>
                  </a:lnTo>
                  <a:lnTo>
                    <a:pt x="0" y="169"/>
                  </a:lnTo>
                  <a:lnTo>
                    <a:pt x="0" y="0"/>
                  </a:lnTo>
                  <a:lnTo>
                    <a:pt x="556" y="0"/>
                  </a:lnTo>
                  <a:lnTo>
                    <a:pt x="1110" y="0"/>
                  </a:lnTo>
                  <a:lnTo>
                    <a:pt x="990" y="169"/>
                  </a:lnTo>
                  <a:lnTo>
                    <a:pt x="1110" y="341"/>
                  </a:lnTo>
                  <a:close/>
                </a:path>
              </a:pathLst>
            </a:custGeom>
            <a:solidFill>
              <a:srgbClr val="FA15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3" name="Freeform 74"/>
            <p:cNvSpPr/>
            <p:nvPr/>
          </p:nvSpPr>
          <p:spPr bwMode="auto">
            <a:xfrm>
              <a:off x="5968977" y="1428912"/>
              <a:ext cx="882650" cy="541338"/>
            </a:xfrm>
            <a:custGeom>
              <a:avLst/>
              <a:gdLst>
                <a:gd name="T0" fmla="*/ 556 w 556"/>
                <a:gd name="T1" fmla="*/ 341 h 341"/>
                <a:gd name="T2" fmla="*/ 0 w 556"/>
                <a:gd name="T3" fmla="*/ 341 h 341"/>
                <a:gd name="T4" fmla="*/ 0 w 556"/>
                <a:gd name="T5" fmla="*/ 169 h 341"/>
                <a:gd name="T6" fmla="*/ 0 w 556"/>
                <a:gd name="T7" fmla="*/ 0 h 341"/>
                <a:gd name="T8" fmla="*/ 556 w 556"/>
                <a:gd name="T9" fmla="*/ 0 h 341"/>
                <a:gd name="T10" fmla="*/ 556 w 556"/>
                <a:gd name="T11" fmla="*/ 341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56" h="341">
                  <a:moveTo>
                    <a:pt x="556" y="341"/>
                  </a:moveTo>
                  <a:lnTo>
                    <a:pt x="0" y="341"/>
                  </a:lnTo>
                  <a:lnTo>
                    <a:pt x="0" y="169"/>
                  </a:lnTo>
                  <a:lnTo>
                    <a:pt x="0" y="0"/>
                  </a:lnTo>
                  <a:lnTo>
                    <a:pt x="556" y="0"/>
                  </a:lnTo>
                  <a:lnTo>
                    <a:pt x="556" y="341"/>
                  </a:lnTo>
                  <a:close/>
                </a:path>
              </a:pathLst>
            </a:custGeom>
            <a:solidFill>
              <a:srgbClr val="F025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4" name="Freeform 75"/>
            <p:cNvSpPr/>
            <p:nvPr/>
          </p:nvSpPr>
          <p:spPr bwMode="auto">
            <a:xfrm>
              <a:off x="5968977" y="1428912"/>
              <a:ext cx="882650" cy="541338"/>
            </a:xfrm>
            <a:custGeom>
              <a:avLst/>
              <a:gdLst>
                <a:gd name="T0" fmla="*/ 556 w 556"/>
                <a:gd name="T1" fmla="*/ 341 h 341"/>
                <a:gd name="T2" fmla="*/ 0 w 556"/>
                <a:gd name="T3" fmla="*/ 341 h 341"/>
                <a:gd name="T4" fmla="*/ 0 w 556"/>
                <a:gd name="T5" fmla="*/ 169 h 341"/>
                <a:gd name="T6" fmla="*/ 0 w 556"/>
                <a:gd name="T7" fmla="*/ 0 h 341"/>
                <a:gd name="T8" fmla="*/ 556 w 556"/>
                <a:gd name="T9" fmla="*/ 0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6" h="341">
                  <a:moveTo>
                    <a:pt x="556" y="341"/>
                  </a:moveTo>
                  <a:lnTo>
                    <a:pt x="0" y="341"/>
                  </a:lnTo>
                  <a:lnTo>
                    <a:pt x="0" y="169"/>
                  </a:lnTo>
                  <a:lnTo>
                    <a:pt x="0" y="0"/>
                  </a:lnTo>
                  <a:lnTo>
                    <a:pt x="55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05" name="椭圆 104"/>
          <p:cNvSpPr/>
          <p:nvPr/>
        </p:nvSpPr>
        <p:spPr>
          <a:xfrm>
            <a:off x="2092325" y="4840605"/>
            <a:ext cx="565150" cy="542925"/>
          </a:xfrm>
          <a:prstGeom prst="ellipse">
            <a:avLst/>
          </a:prstGeom>
          <a:noFill/>
          <a:ln>
            <a:solidFill>
              <a:srgbClr val="F22424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6" name="圆角矩形 105"/>
          <p:cNvSpPr/>
          <p:nvPr/>
        </p:nvSpPr>
        <p:spPr>
          <a:xfrm>
            <a:off x="2446020" y="4827270"/>
            <a:ext cx="6303645" cy="553720"/>
          </a:xfrm>
          <a:prstGeom prst="roundRect">
            <a:avLst/>
          </a:prstGeom>
          <a:gradFill>
            <a:gsLst>
              <a:gs pos="0">
                <a:srgbClr val="E4E4E4"/>
              </a:gs>
              <a:gs pos="100000">
                <a:schemeClr val="bg1"/>
              </a:gs>
            </a:gsLst>
            <a:lin ang="2700000" scaled="0"/>
          </a:gradFill>
          <a:ln w="19050">
            <a:gradFill>
              <a:gsLst>
                <a:gs pos="0">
                  <a:schemeClr val="bg1">
                    <a:lumMod val="65000"/>
                  </a:schemeClr>
                </a:gs>
                <a:gs pos="100000">
                  <a:schemeClr val="bg1"/>
                </a:gs>
              </a:gsLst>
              <a:lin ang="13500000" scaled="0"/>
            </a:gradFill>
          </a:ln>
          <a:effectLst>
            <a:outerShdw blurRad="177800" dist="1143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7" name="文本框 106"/>
          <p:cNvSpPr txBox="1"/>
          <p:nvPr/>
        </p:nvSpPr>
        <p:spPr>
          <a:xfrm>
            <a:off x="2977515" y="4891405"/>
            <a:ext cx="560959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/>
              <a:t>Numerical simulation</a:t>
            </a:r>
          </a:p>
        </p:txBody>
      </p:sp>
      <p:sp>
        <p:nvSpPr>
          <p:cNvPr id="6" name="圆角矩形 5"/>
          <p:cNvSpPr/>
          <p:nvPr/>
        </p:nvSpPr>
        <p:spPr>
          <a:xfrm>
            <a:off x="2419985" y="3905885"/>
            <a:ext cx="6303645" cy="553720"/>
          </a:xfrm>
          <a:prstGeom prst="roundRect">
            <a:avLst/>
          </a:prstGeom>
          <a:gradFill>
            <a:gsLst>
              <a:gs pos="0">
                <a:srgbClr val="E4E4E4"/>
              </a:gs>
              <a:gs pos="100000">
                <a:schemeClr val="bg1"/>
              </a:gs>
            </a:gsLst>
            <a:lin ang="2700000" scaled="0"/>
          </a:gradFill>
          <a:ln w="19050">
            <a:gradFill>
              <a:gsLst>
                <a:gs pos="0">
                  <a:schemeClr val="bg1">
                    <a:lumMod val="65000"/>
                  </a:schemeClr>
                </a:gs>
                <a:gs pos="100000">
                  <a:schemeClr val="bg1"/>
                </a:gs>
              </a:gsLst>
              <a:lin ang="13500000" scaled="0"/>
            </a:gradFill>
          </a:ln>
          <a:effectLst>
            <a:outerShdw blurRad="177800" dist="1143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2877820" y="3938905"/>
            <a:ext cx="560959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/>
              <a:t>TDGL equation and mKdV equation</a:t>
            </a:r>
          </a:p>
        </p:txBody>
      </p:sp>
      <p:grpSp>
        <p:nvGrpSpPr>
          <p:cNvPr id="11" name="组合 10"/>
          <p:cNvGrpSpPr/>
          <p:nvPr/>
        </p:nvGrpSpPr>
        <p:grpSpPr>
          <a:xfrm rot="19957823">
            <a:off x="8728075" y="5529580"/>
            <a:ext cx="453390" cy="236220"/>
            <a:chOff x="5968977" y="738349"/>
            <a:chExt cx="1762125" cy="1235075"/>
          </a:xfrm>
          <a:effectLst>
            <a:outerShdw blurRad="127000" dist="1016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0" name="Freeform 69"/>
            <p:cNvSpPr/>
            <p:nvPr/>
          </p:nvSpPr>
          <p:spPr bwMode="auto">
            <a:xfrm>
              <a:off x="5968977" y="738349"/>
              <a:ext cx="1585912" cy="1235075"/>
            </a:xfrm>
            <a:custGeom>
              <a:avLst/>
              <a:gdLst>
                <a:gd name="T0" fmla="*/ 999 w 999"/>
                <a:gd name="T1" fmla="*/ 301 h 778"/>
                <a:gd name="T2" fmla="*/ 502 w 999"/>
                <a:gd name="T3" fmla="*/ 554 h 778"/>
                <a:gd name="T4" fmla="*/ 0 w 999"/>
                <a:gd name="T5" fmla="*/ 778 h 778"/>
                <a:gd name="T6" fmla="*/ 0 w 999"/>
                <a:gd name="T7" fmla="*/ 435 h 778"/>
                <a:gd name="T8" fmla="*/ 355 w 999"/>
                <a:gd name="T9" fmla="*/ 253 h 778"/>
                <a:gd name="T10" fmla="*/ 852 w 999"/>
                <a:gd name="T11" fmla="*/ 0 h 778"/>
                <a:gd name="T12" fmla="*/ 814 w 999"/>
                <a:gd name="T13" fmla="*/ 206 h 778"/>
                <a:gd name="T14" fmla="*/ 999 w 999"/>
                <a:gd name="T15" fmla="*/ 301 h 7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99" h="778">
                  <a:moveTo>
                    <a:pt x="999" y="301"/>
                  </a:moveTo>
                  <a:lnTo>
                    <a:pt x="502" y="554"/>
                  </a:lnTo>
                  <a:lnTo>
                    <a:pt x="0" y="778"/>
                  </a:lnTo>
                  <a:lnTo>
                    <a:pt x="0" y="435"/>
                  </a:lnTo>
                  <a:lnTo>
                    <a:pt x="355" y="253"/>
                  </a:lnTo>
                  <a:lnTo>
                    <a:pt x="852" y="0"/>
                  </a:lnTo>
                  <a:lnTo>
                    <a:pt x="814" y="206"/>
                  </a:lnTo>
                  <a:lnTo>
                    <a:pt x="999" y="301"/>
                  </a:lnTo>
                  <a:close/>
                </a:path>
              </a:pathLst>
            </a:custGeom>
            <a:solidFill>
              <a:srgbClr val="FFE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" name="Freeform 70"/>
            <p:cNvSpPr/>
            <p:nvPr/>
          </p:nvSpPr>
          <p:spPr bwMode="auto">
            <a:xfrm>
              <a:off x="5968977" y="738349"/>
              <a:ext cx="1585912" cy="1235075"/>
            </a:xfrm>
            <a:custGeom>
              <a:avLst/>
              <a:gdLst>
                <a:gd name="T0" fmla="*/ 999 w 999"/>
                <a:gd name="T1" fmla="*/ 301 h 778"/>
                <a:gd name="T2" fmla="*/ 502 w 999"/>
                <a:gd name="T3" fmla="*/ 554 h 778"/>
                <a:gd name="T4" fmla="*/ 0 w 999"/>
                <a:gd name="T5" fmla="*/ 778 h 778"/>
                <a:gd name="T6" fmla="*/ 0 w 999"/>
                <a:gd name="T7" fmla="*/ 435 h 778"/>
                <a:gd name="T8" fmla="*/ 355 w 999"/>
                <a:gd name="T9" fmla="*/ 253 h 778"/>
                <a:gd name="T10" fmla="*/ 852 w 999"/>
                <a:gd name="T11" fmla="*/ 0 h 778"/>
                <a:gd name="T12" fmla="*/ 814 w 999"/>
                <a:gd name="T13" fmla="*/ 206 h 778"/>
                <a:gd name="T14" fmla="*/ 999 w 999"/>
                <a:gd name="T15" fmla="*/ 301 h 7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99" h="778">
                  <a:moveTo>
                    <a:pt x="999" y="301"/>
                  </a:moveTo>
                  <a:lnTo>
                    <a:pt x="502" y="554"/>
                  </a:lnTo>
                  <a:lnTo>
                    <a:pt x="0" y="778"/>
                  </a:lnTo>
                  <a:lnTo>
                    <a:pt x="0" y="435"/>
                  </a:lnTo>
                  <a:lnTo>
                    <a:pt x="355" y="253"/>
                  </a:lnTo>
                  <a:lnTo>
                    <a:pt x="852" y="0"/>
                  </a:lnTo>
                  <a:lnTo>
                    <a:pt x="814" y="206"/>
                  </a:lnTo>
                  <a:lnTo>
                    <a:pt x="999" y="301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" name="Freeform 71"/>
            <p:cNvSpPr/>
            <p:nvPr/>
          </p:nvSpPr>
          <p:spPr bwMode="auto">
            <a:xfrm>
              <a:off x="5968977" y="738349"/>
              <a:ext cx="1585912" cy="1235075"/>
            </a:xfrm>
            <a:custGeom>
              <a:avLst/>
              <a:gdLst>
                <a:gd name="T0" fmla="*/ 852 w 999"/>
                <a:gd name="T1" fmla="*/ 0 h 778"/>
                <a:gd name="T2" fmla="*/ 355 w 999"/>
                <a:gd name="T3" fmla="*/ 253 h 778"/>
                <a:gd name="T4" fmla="*/ 0 w 999"/>
                <a:gd name="T5" fmla="*/ 435 h 778"/>
                <a:gd name="T6" fmla="*/ 0 w 999"/>
                <a:gd name="T7" fmla="*/ 778 h 778"/>
                <a:gd name="T8" fmla="*/ 502 w 999"/>
                <a:gd name="T9" fmla="*/ 554 h 778"/>
                <a:gd name="T10" fmla="*/ 999 w 999"/>
                <a:gd name="T11" fmla="*/ 301 h 778"/>
                <a:gd name="T12" fmla="*/ 999 w 999"/>
                <a:gd name="T13" fmla="*/ 301 h 778"/>
                <a:gd name="T14" fmla="*/ 814 w 999"/>
                <a:gd name="T15" fmla="*/ 206 h 778"/>
                <a:gd name="T16" fmla="*/ 852 w 999"/>
                <a:gd name="T17" fmla="*/ 0 h 7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99" h="778">
                  <a:moveTo>
                    <a:pt x="852" y="0"/>
                  </a:moveTo>
                  <a:lnTo>
                    <a:pt x="355" y="253"/>
                  </a:lnTo>
                  <a:lnTo>
                    <a:pt x="0" y="435"/>
                  </a:lnTo>
                  <a:lnTo>
                    <a:pt x="0" y="778"/>
                  </a:lnTo>
                  <a:lnTo>
                    <a:pt x="502" y="554"/>
                  </a:lnTo>
                  <a:lnTo>
                    <a:pt x="999" y="301"/>
                  </a:lnTo>
                  <a:lnTo>
                    <a:pt x="999" y="301"/>
                  </a:lnTo>
                  <a:lnTo>
                    <a:pt x="814" y="206"/>
                  </a:lnTo>
                  <a:lnTo>
                    <a:pt x="852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8D1919">
                    <a:shade val="30000"/>
                    <a:satMod val="115000"/>
                  </a:srgbClr>
                </a:gs>
                <a:gs pos="50000">
                  <a:srgbClr val="8D1919">
                    <a:shade val="67500"/>
                    <a:satMod val="115000"/>
                  </a:srgbClr>
                </a:gs>
                <a:gs pos="100000">
                  <a:srgbClr val="8D1919">
                    <a:shade val="100000"/>
                    <a:satMod val="11500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" name="Freeform 72"/>
            <p:cNvSpPr/>
            <p:nvPr/>
          </p:nvSpPr>
          <p:spPr bwMode="auto">
            <a:xfrm>
              <a:off x="5968977" y="738349"/>
              <a:ext cx="1585912" cy="1235075"/>
            </a:xfrm>
            <a:custGeom>
              <a:avLst/>
              <a:gdLst>
                <a:gd name="T0" fmla="*/ 852 w 999"/>
                <a:gd name="T1" fmla="*/ 0 h 778"/>
                <a:gd name="T2" fmla="*/ 355 w 999"/>
                <a:gd name="T3" fmla="*/ 253 h 778"/>
                <a:gd name="T4" fmla="*/ 0 w 999"/>
                <a:gd name="T5" fmla="*/ 435 h 778"/>
                <a:gd name="T6" fmla="*/ 0 w 999"/>
                <a:gd name="T7" fmla="*/ 778 h 778"/>
                <a:gd name="T8" fmla="*/ 502 w 999"/>
                <a:gd name="T9" fmla="*/ 554 h 778"/>
                <a:gd name="T10" fmla="*/ 999 w 999"/>
                <a:gd name="T11" fmla="*/ 301 h 778"/>
                <a:gd name="T12" fmla="*/ 999 w 999"/>
                <a:gd name="T13" fmla="*/ 301 h 778"/>
                <a:gd name="T14" fmla="*/ 814 w 999"/>
                <a:gd name="T15" fmla="*/ 206 h 778"/>
                <a:gd name="T16" fmla="*/ 852 w 999"/>
                <a:gd name="T17" fmla="*/ 0 h 7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99" h="778">
                  <a:moveTo>
                    <a:pt x="852" y="0"/>
                  </a:moveTo>
                  <a:lnTo>
                    <a:pt x="355" y="253"/>
                  </a:lnTo>
                  <a:lnTo>
                    <a:pt x="0" y="435"/>
                  </a:lnTo>
                  <a:lnTo>
                    <a:pt x="0" y="778"/>
                  </a:lnTo>
                  <a:lnTo>
                    <a:pt x="502" y="554"/>
                  </a:lnTo>
                  <a:lnTo>
                    <a:pt x="999" y="301"/>
                  </a:lnTo>
                  <a:lnTo>
                    <a:pt x="999" y="301"/>
                  </a:lnTo>
                  <a:lnTo>
                    <a:pt x="814" y="206"/>
                  </a:lnTo>
                  <a:lnTo>
                    <a:pt x="85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" name="Freeform 73"/>
            <p:cNvSpPr/>
            <p:nvPr/>
          </p:nvSpPr>
          <p:spPr bwMode="auto">
            <a:xfrm>
              <a:off x="5968977" y="1428912"/>
              <a:ext cx="1762125" cy="541338"/>
            </a:xfrm>
            <a:custGeom>
              <a:avLst/>
              <a:gdLst>
                <a:gd name="T0" fmla="*/ 1110 w 1110"/>
                <a:gd name="T1" fmla="*/ 341 h 341"/>
                <a:gd name="T2" fmla="*/ 556 w 1110"/>
                <a:gd name="T3" fmla="*/ 341 h 341"/>
                <a:gd name="T4" fmla="*/ 0 w 1110"/>
                <a:gd name="T5" fmla="*/ 341 h 341"/>
                <a:gd name="T6" fmla="*/ 0 w 1110"/>
                <a:gd name="T7" fmla="*/ 169 h 341"/>
                <a:gd name="T8" fmla="*/ 0 w 1110"/>
                <a:gd name="T9" fmla="*/ 0 h 341"/>
                <a:gd name="T10" fmla="*/ 556 w 1110"/>
                <a:gd name="T11" fmla="*/ 0 h 341"/>
                <a:gd name="T12" fmla="*/ 1110 w 1110"/>
                <a:gd name="T13" fmla="*/ 0 h 341"/>
                <a:gd name="T14" fmla="*/ 990 w 1110"/>
                <a:gd name="T15" fmla="*/ 169 h 341"/>
                <a:gd name="T16" fmla="*/ 1110 w 1110"/>
                <a:gd name="T17" fmla="*/ 341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10" h="341">
                  <a:moveTo>
                    <a:pt x="1110" y="341"/>
                  </a:moveTo>
                  <a:lnTo>
                    <a:pt x="556" y="341"/>
                  </a:lnTo>
                  <a:lnTo>
                    <a:pt x="0" y="341"/>
                  </a:lnTo>
                  <a:lnTo>
                    <a:pt x="0" y="169"/>
                  </a:lnTo>
                  <a:lnTo>
                    <a:pt x="0" y="0"/>
                  </a:lnTo>
                  <a:lnTo>
                    <a:pt x="556" y="0"/>
                  </a:lnTo>
                  <a:lnTo>
                    <a:pt x="1110" y="0"/>
                  </a:lnTo>
                  <a:lnTo>
                    <a:pt x="990" y="169"/>
                  </a:lnTo>
                  <a:lnTo>
                    <a:pt x="1110" y="341"/>
                  </a:lnTo>
                  <a:close/>
                </a:path>
              </a:pathLst>
            </a:custGeom>
            <a:solidFill>
              <a:srgbClr val="FA15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" name="Freeform 74"/>
            <p:cNvSpPr/>
            <p:nvPr/>
          </p:nvSpPr>
          <p:spPr bwMode="auto">
            <a:xfrm>
              <a:off x="5968977" y="1428912"/>
              <a:ext cx="882650" cy="541338"/>
            </a:xfrm>
            <a:custGeom>
              <a:avLst/>
              <a:gdLst>
                <a:gd name="T0" fmla="*/ 556 w 556"/>
                <a:gd name="T1" fmla="*/ 341 h 341"/>
                <a:gd name="T2" fmla="*/ 0 w 556"/>
                <a:gd name="T3" fmla="*/ 341 h 341"/>
                <a:gd name="T4" fmla="*/ 0 w 556"/>
                <a:gd name="T5" fmla="*/ 169 h 341"/>
                <a:gd name="T6" fmla="*/ 0 w 556"/>
                <a:gd name="T7" fmla="*/ 0 h 341"/>
                <a:gd name="T8" fmla="*/ 556 w 556"/>
                <a:gd name="T9" fmla="*/ 0 h 341"/>
                <a:gd name="T10" fmla="*/ 556 w 556"/>
                <a:gd name="T11" fmla="*/ 341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56" h="341">
                  <a:moveTo>
                    <a:pt x="556" y="341"/>
                  </a:moveTo>
                  <a:lnTo>
                    <a:pt x="0" y="341"/>
                  </a:lnTo>
                  <a:lnTo>
                    <a:pt x="0" y="169"/>
                  </a:lnTo>
                  <a:lnTo>
                    <a:pt x="0" y="0"/>
                  </a:lnTo>
                  <a:lnTo>
                    <a:pt x="556" y="0"/>
                  </a:lnTo>
                  <a:lnTo>
                    <a:pt x="556" y="341"/>
                  </a:lnTo>
                  <a:close/>
                </a:path>
              </a:pathLst>
            </a:custGeom>
            <a:solidFill>
              <a:srgbClr val="F025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" name="Freeform 75"/>
            <p:cNvSpPr/>
            <p:nvPr/>
          </p:nvSpPr>
          <p:spPr bwMode="auto">
            <a:xfrm>
              <a:off x="5968977" y="1428912"/>
              <a:ext cx="882650" cy="541338"/>
            </a:xfrm>
            <a:custGeom>
              <a:avLst/>
              <a:gdLst>
                <a:gd name="T0" fmla="*/ 556 w 556"/>
                <a:gd name="T1" fmla="*/ 341 h 341"/>
                <a:gd name="T2" fmla="*/ 0 w 556"/>
                <a:gd name="T3" fmla="*/ 341 h 341"/>
                <a:gd name="T4" fmla="*/ 0 w 556"/>
                <a:gd name="T5" fmla="*/ 169 h 341"/>
                <a:gd name="T6" fmla="*/ 0 w 556"/>
                <a:gd name="T7" fmla="*/ 0 h 341"/>
                <a:gd name="T8" fmla="*/ 556 w 556"/>
                <a:gd name="T9" fmla="*/ 0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6" h="341">
                  <a:moveTo>
                    <a:pt x="556" y="341"/>
                  </a:moveTo>
                  <a:lnTo>
                    <a:pt x="0" y="341"/>
                  </a:lnTo>
                  <a:lnTo>
                    <a:pt x="0" y="169"/>
                  </a:lnTo>
                  <a:lnTo>
                    <a:pt x="0" y="0"/>
                  </a:lnTo>
                  <a:lnTo>
                    <a:pt x="55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27" name="椭圆 26"/>
          <p:cNvSpPr/>
          <p:nvPr/>
        </p:nvSpPr>
        <p:spPr>
          <a:xfrm>
            <a:off x="2145665" y="5716905"/>
            <a:ext cx="565150" cy="542925"/>
          </a:xfrm>
          <a:prstGeom prst="ellipse">
            <a:avLst/>
          </a:prstGeom>
          <a:noFill/>
          <a:ln>
            <a:solidFill>
              <a:srgbClr val="F22424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圆角矩形 27"/>
          <p:cNvSpPr/>
          <p:nvPr/>
        </p:nvSpPr>
        <p:spPr>
          <a:xfrm>
            <a:off x="2484120" y="5718810"/>
            <a:ext cx="6303645" cy="553720"/>
          </a:xfrm>
          <a:prstGeom prst="roundRect">
            <a:avLst/>
          </a:prstGeom>
          <a:gradFill>
            <a:gsLst>
              <a:gs pos="0">
                <a:srgbClr val="E4E4E4"/>
              </a:gs>
              <a:gs pos="100000">
                <a:schemeClr val="bg1"/>
              </a:gs>
            </a:gsLst>
            <a:lin ang="2700000" scaled="0"/>
          </a:gradFill>
          <a:ln w="19050">
            <a:gradFill>
              <a:gsLst>
                <a:gs pos="0">
                  <a:schemeClr val="bg1">
                    <a:lumMod val="65000"/>
                  </a:schemeClr>
                </a:gs>
                <a:gs pos="100000">
                  <a:schemeClr val="bg1"/>
                </a:gs>
              </a:gsLst>
              <a:lin ang="13500000" scaled="0"/>
            </a:gradFill>
          </a:ln>
          <a:effectLst>
            <a:outerShdw blurRad="177800" dist="1143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文本框 28"/>
          <p:cNvSpPr txBox="1"/>
          <p:nvPr/>
        </p:nvSpPr>
        <p:spPr>
          <a:xfrm>
            <a:off x="2941955" y="5751830"/>
            <a:ext cx="560959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/>
              <a:t>Conclusion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02525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 noChangeAspect="1"/>
          </p:cNvGrpSpPr>
          <p:nvPr/>
        </p:nvGrpSpPr>
        <p:grpSpPr bwMode="auto">
          <a:xfrm>
            <a:off x="347134" y="-2177902"/>
            <a:ext cx="845692" cy="3199616"/>
            <a:chOff x="381" y="478"/>
            <a:chExt cx="531" cy="2009"/>
          </a:xfrm>
          <a:effectLst>
            <a:outerShdw blurRad="88900" dist="635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" name="AutoShape 3"/>
            <p:cNvSpPr>
              <a:spLocks noChangeAspect="1" noChangeArrowheads="1" noTextEdit="1"/>
            </p:cNvSpPr>
            <p:nvPr/>
          </p:nvSpPr>
          <p:spPr bwMode="auto">
            <a:xfrm>
              <a:off x="381" y="480"/>
              <a:ext cx="531" cy="20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" name="Freeform 5"/>
            <p:cNvSpPr/>
            <p:nvPr/>
          </p:nvSpPr>
          <p:spPr bwMode="auto">
            <a:xfrm>
              <a:off x="383" y="478"/>
              <a:ext cx="529" cy="2009"/>
            </a:xfrm>
            <a:custGeom>
              <a:avLst/>
              <a:gdLst>
                <a:gd name="T0" fmla="*/ 529 w 529"/>
                <a:gd name="T1" fmla="*/ 2009 h 2009"/>
                <a:gd name="T2" fmla="*/ 261 w 529"/>
                <a:gd name="T3" fmla="*/ 1879 h 2009"/>
                <a:gd name="T4" fmla="*/ 0 w 529"/>
                <a:gd name="T5" fmla="*/ 2009 h 2009"/>
                <a:gd name="T6" fmla="*/ 0 w 529"/>
                <a:gd name="T7" fmla="*/ 0 h 2009"/>
                <a:gd name="T8" fmla="*/ 529 w 529"/>
                <a:gd name="T9" fmla="*/ 0 h 2009"/>
                <a:gd name="T10" fmla="*/ 529 w 529"/>
                <a:gd name="T11" fmla="*/ 2009 h 20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29" h="2009">
                  <a:moveTo>
                    <a:pt x="529" y="2009"/>
                  </a:moveTo>
                  <a:lnTo>
                    <a:pt x="261" y="1879"/>
                  </a:lnTo>
                  <a:lnTo>
                    <a:pt x="0" y="2009"/>
                  </a:lnTo>
                  <a:lnTo>
                    <a:pt x="0" y="0"/>
                  </a:lnTo>
                  <a:lnTo>
                    <a:pt x="529" y="0"/>
                  </a:lnTo>
                  <a:lnTo>
                    <a:pt x="529" y="2009"/>
                  </a:lnTo>
                  <a:close/>
                </a:path>
              </a:pathLst>
            </a:custGeom>
            <a:solidFill>
              <a:srgbClr val="F025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" name="Freeform 6"/>
            <p:cNvSpPr/>
            <p:nvPr/>
          </p:nvSpPr>
          <p:spPr bwMode="auto">
            <a:xfrm>
              <a:off x="426" y="537"/>
              <a:ext cx="443" cy="1877"/>
            </a:xfrm>
            <a:custGeom>
              <a:avLst/>
              <a:gdLst>
                <a:gd name="T0" fmla="*/ 443 w 443"/>
                <a:gd name="T1" fmla="*/ 1877 h 1877"/>
                <a:gd name="T2" fmla="*/ 218 w 443"/>
                <a:gd name="T3" fmla="*/ 1756 h 1877"/>
                <a:gd name="T4" fmla="*/ 0 w 443"/>
                <a:gd name="T5" fmla="*/ 1877 h 1877"/>
                <a:gd name="T6" fmla="*/ 0 w 443"/>
                <a:gd name="T7" fmla="*/ 0 h 1877"/>
                <a:gd name="T8" fmla="*/ 443 w 443"/>
                <a:gd name="T9" fmla="*/ 0 h 1877"/>
                <a:gd name="T10" fmla="*/ 443 w 443"/>
                <a:gd name="T11" fmla="*/ 1877 h 18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43" h="1877">
                  <a:moveTo>
                    <a:pt x="443" y="1877"/>
                  </a:moveTo>
                  <a:lnTo>
                    <a:pt x="218" y="1756"/>
                  </a:lnTo>
                  <a:lnTo>
                    <a:pt x="0" y="1877"/>
                  </a:lnTo>
                  <a:lnTo>
                    <a:pt x="0" y="0"/>
                  </a:lnTo>
                  <a:lnTo>
                    <a:pt x="443" y="0"/>
                  </a:lnTo>
                  <a:lnTo>
                    <a:pt x="443" y="1877"/>
                  </a:lnTo>
                  <a:close/>
                </a:path>
              </a:pathLst>
            </a:custGeom>
            <a:noFill/>
            <a:ln w="19050" cap="flat">
              <a:solidFill>
                <a:srgbClr val="FFFFFF"/>
              </a:solidFill>
              <a:prstDash val="dash"/>
              <a:miter lim="800000"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6" name="文本框 5"/>
          <p:cNvSpPr txBox="1"/>
          <p:nvPr/>
        </p:nvSpPr>
        <p:spPr>
          <a:xfrm flipH="1">
            <a:off x="486434" y="200035"/>
            <a:ext cx="596119" cy="483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11</a:t>
            </a:r>
            <a:endParaRPr lang="zh-CN" altLang="en-US" sz="2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 flipH="1">
            <a:off x="1318260" y="172085"/>
            <a:ext cx="481076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>
                <a:sym typeface="+mn-ea"/>
              </a:rPr>
              <a:t>Numerical simulation</a:t>
            </a:r>
            <a:endParaRPr lang="zh-CN" altLang="en-US" sz="3200" b="1" dirty="0">
              <a:latin typeface="汉仪综艺体简" pitchFamily="49" charset="-122"/>
              <a:ea typeface="汉仪综艺体简" pitchFamily="49" charset="-122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196464" y="1615712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100" dirty="0">
                <a:solidFill>
                  <a:schemeClr val="bg1">
                    <a:lumMod val="85000"/>
                  </a:schemeClr>
                </a:solidFill>
              </a:rPr>
              <a:t>PPT</a:t>
            </a:r>
            <a:r>
              <a:rPr lang="zh-CN" altLang="en-US" sz="100" dirty="0">
                <a:solidFill>
                  <a:schemeClr val="bg1">
                    <a:lumMod val="85000"/>
                  </a:schemeClr>
                </a:solidFill>
              </a:rPr>
              <a:t>模板下载：</a:t>
            </a:r>
            <a:r>
              <a:rPr lang="en-US" altLang="zh-CN" sz="100" dirty="0">
                <a:solidFill>
                  <a:schemeClr val="bg1">
                    <a:lumMod val="85000"/>
                  </a:schemeClr>
                </a:solidFill>
              </a:rPr>
              <a:t>www.1ppt.com/moban/     </a:t>
            </a:r>
            <a:r>
              <a:rPr lang="zh-CN" altLang="en-US" sz="100" dirty="0">
                <a:solidFill>
                  <a:schemeClr val="bg1">
                    <a:lumMod val="85000"/>
                  </a:schemeClr>
                </a:solidFill>
              </a:rPr>
              <a:t>行业</a:t>
            </a:r>
            <a:r>
              <a:rPr lang="en-US" altLang="zh-CN" sz="100" dirty="0">
                <a:solidFill>
                  <a:schemeClr val="bg1">
                    <a:lumMod val="85000"/>
                  </a:schemeClr>
                </a:solidFill>
              </a:rPr>
              <a:t>PPT</a:t>
            </a:r>
            <a:r>
              <a:rPr lang="zh-CN" altLang="en-US" sz="100" dirty="0">
                <a:solidFill>
                  <a:schemeClr val="bg1">
                    <a:lumMod val="85000"/>
                  </a:schemeClr>
                </a:solidFill>
              </a:rPr>
              <a:t>模板：</a:t>
            </a:r>
            <a:r>
              <a:rPr lang="en-US" altLang="zh-CN" sz="100" dirty="0">
                <a:solidFill>
                  <a:schemeClr val="bg1">
                    <a:lumMod val="85000"/>
                  </a:schemeClr>
                </a:solidFill>
              </a:rPr>
              <a:t>www.1ppt.com/hangye/ </a:t>
            </a:r>
          </a:p>
          <a:p>
            <a:pPr lvl="0"/>
            <a:r>
              <a:rPr lang="zh-CN" altLang="en-US" sz="100" dirty="0">
                <a:solidFill>
                  <a:schemeClr val="bg1">
                    <a:lumMod val="85000"/>
                  </a:schemeClr>
                </a:solidFill>
              </a:rPr>
              <a:t>节日</a:t>
            </a:r>
            <a:r>
              <a:rPr lang="en-US" altLang="zh-CN" sz="100" dirty="0">
                <a:solidFill>
                  <a:schemeClr val="bg1">
                    <a:lumMod val="85000"/>
                  </a:schemeClr>
                </a:solidFill>
              </a:rPr>
              <a:t>PPT</a:t>
            </a:r>
            <a:r>
              <a:rPr lang="zh-CN" altLang="en-US" sz="100" dirty="0">
                <a:solidFill>
                  <a:schemeClr val="bg1">
                    <a:lumMod val="85000"/>
                  </a:schemeClr>
                </a:solidFill>
              </a:rPr>
              <a:t>模板：</a:t>
            </a:r>
            <a:r>
              <a:rPr lang="en-US" altLang="zh-CN" sz="100" dirty="0">
                <a:solidFill>
                  <a:schemeClr val="bg1">
                    <a:lumMod val="85000"/>
                  </a:schemeClr>
                </a:solidFill>
              </a:rPr>
              <a:t>www.1ppt.com/jieri/           PPT</a:t>
            </a:r>
            <a:r>
              <a:rPr lang="zh-CN" altLang="en-US" sz="100" dirty="0">
                <a:solidFill>
                  <a:schemeClr val="bg1">
                    <a:lumMod val="85000"/>
                  </a:schemeClr>
                </a:solidFill>
              </a:rPr>
              <a:t>素材下载：</a:t>
            </a:r>
            <a:r>
              <a:rPr lang="en-US" altLang="zh-CN" sz="100" dirty="0">
                <a:solidFill>
                  <a:schemeClr val="bg1">
                    <a:lumMod val="85000"/>
                  </a:schemeClr>
                </a:solidFill>
              </a:rPr>
              <a:t>www.1ppt.com/sucai/</a:t>
            </a:r>
          </a:p>
          <a:p>
            <a:pPr lvl="0"/>
            <a:r>
              <a:rPr lang="en-US" altLang="zh-CN" sz="100" dirty="0">
                <a:solidFill>
                  <a:schemeClr val="bg1">
                    <a:lumMod val="85000"/>
                  </a:schemeClr>
                </a:solidFill>
              </a:rPr>
              <a:t>PPT</a:t>
            </a:r>
            <a:r>
              <a:rPr lang="zh-CN" altLang="en-US" sz="100" dirty="0">
                <a:solidFill>
                  <a:schemeClr val="bg1">
                    <a:lumMod val="85000"/>
                  </a:schemeClr>
                </a:solidFill>
              </a:rPr>
              <a:t>背景图片：</a:t>
            </a:r>
            <a:r>
              <a:rPr lang="en-US" altLang="zh-CN" sz="100" dirty="0">
                <a:solidFill>
                  <a:schemeClr val="bg1">
                    <a:lumMod val="85000"/>
                  </a:schemeClr>
                </a:solidFill>
              </a:rPr>
              <a:t>www.1ppt.com/beijing/      PPT</a:t>
            </a:r>
            <a:r>
              <a:rPr lang="zh-CN" altLang="en-US" sz="100" dirty="0">
                <a:solidFill>
                  <a:schemeClr val="bg1">
                    <a:lumMod val="85000"/>
                  </a:schemeClr>
                </a:solidFill>
              </a:rPr>
              <a:t>图表下载：</a:t>
            </a:r>
            <a:r>
              <a:rPr lang="en-US" altLang="zh-CN" sz="100" dirty="0">
                <a:solidFill>
                  <a:schemeClr val="bg1">
                    <a:lumMod val="85000"/>
                  </a:schemeClr>
                </a:solidFill>
              </a:rPr>
              <a:t>www.1ppt.com/tubiao/      </a:t>
            </a:r>
          </a:p>
          <a:p>
            <a:pPr lvl="0"/>
            <a:r>
              <a:rPr lang="zh-CN" altLang="en-US" sz="100" dirty="0">
                <a:solidFill>
                  <a:schemeClr val="bg1">
                    <a:lumMod val="85000"/>
                  </a:schemeClr>
                </a:solidFill>
              </a:rPr>
              <a:t>优秀</a:t>
            </a:r>
            <a:r>
              <a:rPr lang="en-US" altLang="zh-CN" sz="100" dirty="0">
                <a:solidFill>
                  <a:schemeClr val="bg1">
                    <a:lumMod val="85000"/>
                  </a:schemeClr>
                </a:solidFill>
              </a:rPr>
              <a:t>PPT</a:t>
            </a:r>
            <a:r>
              <a:rPr lang="zh-CN" altLang="en-US" sz="100" dirty="0">
                <a:solidFill>
                  <a:schemeClr val="bg1">
                    <a:lumMod val="85000"/>
                  </a:schemeClr>
                </a:solidFill>
              </a:rPr>
              <a:t>下载：</a:t>
            </a:r>
            <a:r>
              <a:rPr lang="en-US" altLang="zh-CN" sz="100" dirty="0">
                <a:solidFill>
                  <a:schemeClr val="bg1">
                    <a:lumMod val="85000"/>
                  </a:schemeClr>
                </a:solidFill>
              </a:rPr>
              <a:t>www.1ppt.com/xiazai/        PPT</a:t>
            </a:r>
            <a:r>
              <a:rPr lang="zh-CN" altLang="en-US" sz="100" dirty="0">
                <a:solidFill>
                  <a:schemeClr val="bg1">
                    <a:lumMod val="85000"/>
                  </a:schemeClr>
                </a:solidFill>
              </a:rPr>
              <a:t>教程： </a:t>
            </a:r>
            <a:r>
              <a:rPr lang="en-US" altLang="zh-CN" sz="100" dirty="0">
                <a:solidFill>
                  <a:schemeClr val="bg1">
                    <a:lumMod val="85000"/>
                  </a:schemeClr>
                </a:solidFill>
              </a:rPr>
              <a:t>www.1ppt.com/powerpoint/      </a:t>
            </a:r>
          </a:p>
          <a:p>
            <a:pPr lvl="0"/>
            <a:r>
              <a:rPr lang="en-US" altLang="zh-CN" sz="100" dirty="0">
                <a:solidFill>
                  <a:schemeClr val="bg1">
                    <a:lumMod val="85000"/>
                  </a:schemeClr>
                </a:solidFill>
              </a:rPr>
              <a:t>Word</a:t>
            </a:r>
            <a:r>
              <a:rPr lang="zh-CN" altLang="en-US" sz="100" dirty="0">
                <a:solidFill>
                  <a:schemeClr val="bg1">
                    <a:lumMod val="85000"/>
                  </a:schemeClr>
                </a:solidFill>
              </a:rPr>
              <a:t>教程： </a:t>
            </a:r>
            <a:r>
              <a:rPr lang="en-US" altLang="zh-CN" sz="100" dirty="0">
                <a:solidFill>
                  <a:schemeClr val="bg1">
                    <a:lumMod val="85000"/>
                  </a:schemeClr>
                </a:solidFill>
              </a:rPr>
              <a:t>www.1ppt.com/word/              Excel</a:t>
            </a:r>
            <a:r>
              <a:rPr lang="zh-CN" altLang="en-US" sz="100" dirty="0">
                <a:solidFill>
                  <a:schemeClr val="bg1">
                    <a:lumMod val="85000"/>
                  </a:schemeClr>
                </a:solidFill>
              </a:rPr>
              <a:t>教程：</a:t>
            </a:r>
            <a:r>
              <a:rPr lang="en-US" altLang="zh-CN" sz="100" dirty="0">
                <a:solidFill>
                  <a:schemeClr val="bg1">
                    <a:lumMod val="85000"/>
                  </a:schemeClr>
                </a:solidFill>
              </a:rPr>
              <a:t>www.1ppt.com/excel/  </a:t>
            </a:r>
          </a:p>
          <a:p>
            <a:pPr lvl="0"/>
            <a:r>
              <a:rPr lang="zh-CN" altLang="en-US" sz="100" dirty="0">
                <a:solidFill>
                  <a:schemeClr val="bg1">
                    <a:lumMod val="85000"/>
                  </a:schemeClr>
                </a:solidFill>
              </a:rPr>
              <a:t>资料下载：</a:t>
            </a:r>
            <a:r>
              <a:rPr lang="en-US" altLang="zh-CN" sz="100" dirty="0">
                <a:solidFill>
                  <a:schemeClr val="bg1">
                    <a:lumMod val="85000"/>
                  </a:schemeClr>
                </a:solidFill>
              </a:rPr>
              <a:t>www.1ppt.com/ziliao/                PPT</a:t>
            </a:r>
            <a:r>
              <a:rPr lang="zh-CN" altLang="en-US" sz="100" dirty="0">
                <a:solidFill>
                  <a:schemeClr val="bg1">
                    <a:lumMod val="85000"/>
                  </a:schemeClr>
                </a:solidFill>
              </a:rPr>
              <a:t>课件下载：</a:t>
            </a:r>
            <a:r>
              <a:rPr lang="en-US" altLang="zh-CN" sz="100" dirty="0">
                <a:solidFill>
                  <a:schemeClr val="bg1">
                    <a:lumMod val="85000"/>
                  </a:schemeClr>
                </a:solidFill>
              </a:rPr>
              <a:t>www.1ppt.com/kejian/ </a:t>
            </a:r>
          </a:p>
          <a:p>
            <a:pPr lvl="0"/>
            <a:r>
              <a:rPr lang="zh-CN" altLang="en-US" sz="100" dirty="0">
                <a:solidFill>
                  <a:schemeClr val="bg1">
                    <a:lumMod val="85000"/>
                  </a:schemeClr>
                </a:solidFill>
              </a:rPr>
              <a:t>范文下载：</a:t>
            </a:r>
            <a:r>
              <a:rPr lang="en-US" altLang="zh-CN" sz="100" dirty="0">
                <a:solidFill>
                  <a:schemeClr val="bg1">
                    <a:lumMod val="85000"/>
                  </a:schemeClr>
                </a:solidFill>
              </a:rPr>
              <a:t>www.1ppt.com/fanwen/             </a:t>
            </a:r>
            <a:r>
              <a:rPr lang="zh-CN" altLang="en-US" sz="100" dirty="0">
                <a:solidFill>
                  <a:schemeClr val="bg1">
                    <a:lumMod val="85000"/>
                  </a:schemeClr>
                </a:solidFill>
              </a:rPr>
              <a:t>试卷下载：</a:t>
            </a:r>
            <a:r>
              <a:rPr lang="en-US" altLang="zh-CN" sz="100" dirty="0">
                <a:solidFill>
                  <a:schemeClr val="bg1">
                    <a:lumMod val="85000"/>
                  </a:schemeClr>
                </a:solidFill>
              </a:rPr>
              <a:t>www.1ppt.com/shiti/  </a:t>
            </a:r>
          </a:p>
          <a:p>
            <a:pPr lvl="0"/>
            <a:r>
              <a:rPr lang="zh-CN" altLang="en-US" sz="100" dirty="0">
                <a:solidFill>
                  <a:schemeClr val="bg1">
                    <a:lumMod val="85000"/>
                  </a:schemeClr>
                </a:solidFill>
              </a:rPr>
              <a:t>教案下载：</a:t>
            </a:r>
            <a:r>
              <a:rPr lang="en-US" altLang="zh-CN" sz="100" dirty="0">
                <a:solidFill>
                  <a:schemeClr val="bg1">
                    <a:lumMod val="85000"/>
                  </a:schemeClr>
                </a:solidFill>
              </a:rPr>
              <a:t>www.1ppt.com/jiaoan/  </a:t>
            </a:r>
            <a:r>
              <a:rPr lang="en-US" altLang="zh-CN" sz="100" dirty="0" smtClean="0">
                <a:solidFill>
                  <a:schemeClr val="bg1">
                    <a:lumMod val="85000"/>
                  </a:schemeClr>
                </a:solidFill>
              </a:rPr>
              <a:t>      PPT</a:t>
            </a:r>
            <a:r>
              <a:rPr lang="zh-CN" altLang="en-US" sz="100" dirty="0" smtClean="0">
                <a:solidFill>
                  <a:schemeClr val="bg1">
                    <a:lumMod val="85000"/>
                  </a:schemeClr>
                </a:solidFill>
              </a:rPr>
              <a:t>论坛：</a:t>
            </a:r>
            <a:r>
              <a:rPr lang="en-US" altLang="zh-CN" sz="100" dirty="0" smtClean="0">
                <a:solidFill>
                  <a:schemeClr val="bg1">
                    <a:lumMod val="85000"/>
                  </a:schemeClr>
                </a:solidFill>
              </a:rPr>
              <a:t>www.1ppt.cn</a:t>
            </a:r>
            <a:endParaRPr lang="en-US" altLang="zh-CN" sz="100" dirty="0">
              <a:solidFill>
                <a:schemeClr val="bg1">
                  <a:lumMod val="85000"/>
                </a:schemeClr>
              </a:solidFill>
            </a:endParaRPr>
          </a:p>
          <a:p>
            <a:pPr lvl="0"/>
            <a:r>
              <a:rPr lang="en-US" altLang="zh-CN" sz="100" dirty="0">
                <a:solidFill>
                  <a:schemeClr val="bg1">
                    <a:lumMod val="85000"/>
                  </a:schemeClr>
                </a:solidFill>
              </a:rPr>
              <a:t> </a:t>
            </a:r>
            <a:endParaRPr lang="zh-CN" altLang="en-US" sz="100" dirty="0">
              <a:solidFill>
                <a:schemeClr val="bg1">
                  <a:lumMod val="85000"/>
                </a:schemeClr>
              </a:solidFill>
            </a:endParaRPr>
          </a:p>
        </p:txBody>
      </p:sp>
      <p:pic>
        <p:nvPicPr>
          <p:cNvPr id="8" name="图片 7" descr="5AL55IX0XAS0~BI[UY]XO)T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607185" y="848360"/>
            <a:ext cx="3095625" cy="271907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837045" y="953770"/>
            <a:ext cx="3190875" cy="2724150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670050" y="3833495"/>
            <a:ext cx="3054350" cy="2626360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944995" y="3801110"/>
            <a:ext cx="3116580" cy="2658745"/>
          </a:xfrm>
          <a:prstGeom prst="rect">
            <a:avLst/>
          </a:prstGeom>
        </p:spPr>
      </p:pic>
      <p:graphicFrame>
        <p:nvGraphicFramePr>
          <p:cNvPr id="12" name="对象 11">
            <a:hlinkClick r:id="" action="ppaction://ole?verb=0"/>
          </p:cNvPr>
          <p:cNvGraphicFramePr>
            <a:graphicFrameLocks/>
          </p:cNvGraphicFramePr>
          <p:nvPr/>
        </p:nvGraphicFramePr>
        <p:xfrm>
          <a:off x="4836795" y="1148080"/>
          <a:ext cx="1460500" cy="564515"/>
        </p:xfrm>
        <a:graphic>
          <a:graphicData uri="http://schemas.openxmlformats.org/presentationml/2006/ole">
            <p:oleObj spid="_x0000_s24580" r:id="rId7" imgW="698400" imgH="203040" progId="">
              <p:embed/>
            </p:oleObj>
          </a:graphicData>
        </a:graphic>
      </p:graphicFrame>
      <p:sp>
        <p:nvSpPr>
          <p:cNvPr id="14" name="文本框 13"/>
          <p:cNvSpPr txBox="1"/>
          <p:nvPr/>
        </p:nvSpPr>
        <p:spPr>
          <a:xfrm>
            <a:off x="4995545" y="1641475"/>
            <a:ext cx="111252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/>
              <a:t>OVM</a:t>
            </a:r>
          </a:p>
        </p:txBody>
      </p:sp>
      <p:graphicFrame>
        <p:nvGraphicFramePr>
          <p:cNvPr id="16" name="对象 15">
            <a:hlinkClick r:id="" action="ppaction://ole?verb=0"/>
          </p:cNvPr>
          <p:cNvGraphicFramePr>
            <a:graphicFrameLocks/>
          </p:cNvGraphicFramePr>
          <p:nvPr/>
        </p:nvGraphicFramePr>
        <p:xfrm>
          <a:off x="10131425" y="1190625"/>
          <a:ext cx="1877695" cy="488315"/>
        </p:xfrm>
        <a:graphic>
          <a:graphicData uri="http://schemas.openxmlformats.org/presentationml/2006/ole">
            <p:oleObj spid="_x0000_s24579" r:id="rId8" imgW="1028520" imgH="203040" progId="">
              <p:embed/>
            </p:oleObj>
          </a:graphicData>
        </a:graphic>
      </p:graphicFrame>
      <p:graphicFrame>
        <p:nvGraphicFramePr>
          <p:cNvPr id="17" name="对象 16">
            <a:hlinkClick r:id="" action="ppaction://ole?verb=0"/>
          </p:cNvPr>
          <p:cNvGraphicFramePr>
            <a:graphicFrameLocks/>
          </p:cNvGraphicFramePr>
          <p:nvPr/>
        </p:nvGraphicFramePr>
        <p:xfrm>
          <a:off x="4774565" y="4176395"/>
          <a:ext cx="1960880" cy="487045"/>
        </p:xfrm>
        <a:graphic>
          <a:graphicData uri="http://schemas.openxmlformats.org/presentationml/2006/ole">
            <p:oleObj spid="_x0000_s24578" r:id="rId9" imgW="952200" imgH="203040" progId="">
              <p:embed/>
            </p:oleObj>
          </a:graphicData>
        </a:graphic>
      </p:graphicFrame>
      <p:graphicFrame>
        <p:nvGraphicFramePr>
          <p:cNvPr id="18" name="对象 17">
            <a:hlinkClick r:id="" action="ppaction://ole?verb=0"/>
          </p:cNvPr>
          <p:cNvGraphicFramePr>
            <a:graphicFrameLocks/>
          </p:cNvGraphicFramePr>
          <p:nvPr/>
        </p:nvGraphicFramePr>
        <p:xfrm>
          <a:off x="10118725" y="4044950"/>
          <a:ext cx="1980565" cy="397510"/>
        </p:xfrm>
        <a:graphic>
          <a:graphicData uri="http://schemas.openxmlformats.org/presentationml/2006/ole">
            <p:oleObj spid="_x0000_s24577" r:id="rId10" imgW="1104840" imgH="203040" progId="">
              <p:embed/>
            </p:oleObj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 noChangeAspect="1"/>
          </p:cNvGrpSpPr>
          <p:nvPr/>
        </p:nvGrpSpPr>
        <p:grpSpPr bwMode="auto">
          <a:xfrm>
            <a:off x="347134" y="-2177902"/>
            <a:ext cx="845692" cy="3199616"/>
            <a:chOff x="381" y="478"/>
            <a:chExt cx="531" cy="2009"/>
          </a:xfrm>
          <a:effectLst>
            <a:outerShdw blurRad="88900" dist="635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" name="AutoShape 3"/>
            <p:cNvSpPr>
              <a:spLocks noChangeAspect="1" noChangeArrowheads="1" noTextEdit="1"/>
            </p:cNvSpPr>
            <p:nvPr/>
          </p:nvSpPr>
          <p:spPr bwMode="auto">
            <a:xfrm>
              <a:off x="381" y="480"/>
              <a:ext cx="531" cy="20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" name="Freeform 5"/>
            <p:cNvSpPr/>
            <p:nvPr/>
          </p:nvSpPr>
          <p:spPr bwMode="auto">
            <a:xfrm>
              <a:off x="383" y="478"/>
              <a:ext cx="529" cy="2009"/>
            </a:xfrm>
            <a:custGeom>
              <a:avLst/>
              <a:gdLst>
                <a:gd name="T0" fmla="*/ 529 w 529"/>
                <a:gd name="T1" fmla="*/ 2009 h 2009"/>
                <a:gd name="T2" fmla="*/ 261 w 529"/>
                <a:gd name="T3" fmla="*/ 1879 h 2009"/>
                <a:gd name="T4" fmla="*/ 0 w 529"/>
                <a:gd name="T5" fmla="*/ 2009 h 2009"/>
                <a:gd name="T6" fmla="*/ 0 w 529"/>
                <a:gd name="T7" fmla="*/ 0 h 2009"/>
                <a:gd name="T8" fmla="*/ 529 w 529"/>
                <a:gd name="T9" fmla="*/ 0 h 2009"/>
                <a:gd name="T10" fmla="*/ 529 w 529"/>
                <a:gd name="T11" fmla="*/ 2009 h 20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29" h="2009">
                  <a:moveTo>
                    <a:pt x="529" y="2009"/>
                  </a:moveTo>
                  <a:lnTo>
                    <a:pt x="261" y="1879"/>
                  </a:lnTo>
                  <a:lnTo>
                    <a:pt x="0" y="2009"/>
                  </a:lnTo>
                  <a:lnTo>
                    <a:pt x="0" y="0"/>
                  </a:lnTo>
                  <a:lnTo>
                    <a:pt x="529" y="0"/>
                  </a:lnTo>
                  <a:lnTo>
                    <a:pt x="529" y="2009"/>
                  </a:lnTo>
                  <a:close/>
                </a:path>
              </a:pathLst>
            </a:custGeom>
            <a:solidFill>
              <a:srgbClr val="F025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" name="Freeform 6"/>
            <p:cNvSpPr/>
            <p:nvPr/>
          </p:nvSpPr>
          <p:spPr bwMode="auto">
            <a:xfrm>
              <a:off x="426" y="537"/>
              <a:ext cx="443" cy="1877"/>
            </a:xfrm>
            <a:custGeom>
              <a:avLst/>
              <a:gdLst>
                <a:gd name="T0" fmla="*/ 443 w 443"/>
                <a:gd name="T1" fmla="*/ 1877 h 1877"/>
                <a:gd name="T2" fmla="*/ 218 w 443"/>
                <a:gd name="T3" fmla="*/ 1756 h 1877"/>
                <a:gd name="T4" fmla="*/ 0 w 443"/>
                <a:gd name="T5" fmla="*/ 1877 h 1877"/>
                <a:gd name="T6" fmla="*/ 0 w 443"/>
                <a:gd name="T7" fmla="*/ 0 h 1877"/>
                <a:gd name="T8" fmla="*/ 443 w 443"/>
                <a:gd name="T9" fmla="*/ 0 h 1877"/>
                <a:gd name="T10" fmla="*/ 443 w 443"/>
                <a:gd name="T11" fmla="*/ 1877 h 18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43" h="1877">
                  <a:moveTo>
                    <a:pt x="443" y="1877"/>
                  </a:moveTo>
                  <a:lnTo>
                    <a:pt x="218" y="1756"/>
                  </a:lnTo>
                  <a:lnTo>
                    <a:pt x="0" y="1877"/>
                  </a:lnTo>
                  <a:lnTo>
                    <a:pt x="0" y="0"/>
                  </a:lnTo>
                  <a:lnTo>
                    <a:pt x="443" y="0"/>
                  </a:lnTo>
                  <a:lnTo>
                    <a:pt x="443" y="1877"/>
                  </a:lnTo>
                  <a:close/>
                </a:path>
              </a:pathLst>
            </a:custGeom>
            <a:noFill/>
            <a:ln w="19050" cap="flat">
              <a:solidFill>
                <a:srgbClr val="FFFFFF"/>
              </a:solidFill>
              <a:prstDash val="dash"/>
              <a:miter lim="800000"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6" name="文本框 5"/>
          <p:cNvSpPr txBox="1"/>
          <p:nvPr/>
        </p:nvSpPr>
        <p:spPr>
          <a:xfrm flipH="1">
            <a:off x="486434" y="200035"/>
            <a:ext cx="596119" cy="483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12</a:t>
            </a:r>
            <a:endParaRPr lang="zh-CN" altLang="en-US" sz="2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 flipH="1">
            <a:off x="1318260" y="172085"/>
            <a:ext cx="481076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>
                <a:sym typeface="+mn-ea"/>
              </a:rPr>
              <a:t>Numerical simulation</a:t>
            </a:r>
            <a:endParaRPr lang="zh-CN" altLang="en-US" sz="3200" b="1" dirty="0">
              <a:latin typeface="汉仪综艺体简" pitchFamily="49" charset="-122"/>
              <a:ea typeface="汉仪综艺体简" pitchFamily="49" charset="-122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196464" y="1615712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100" dirty="0">
                <a:solidFill>
                  <a:schemeClr val="bg1">
                    <a:lumMod val="85000"/>
                  </a:schemeClr>
                </a:solidFill>
              </a:rPr>
              <a:t>PPT</a:t>
            </a:r>
            <a:r>
              <a:rPr lang="zh-CN" altLang="en-US" sz="100" dirty="0">
                <a:solidFill>
                  <a:schemeClr val="bg1">
                    <a:lumMod val="85000"/>
                  </a:schemeClr>
                </a:solidFill>
              </a:rPr>
              <a:t>模板下载：</a:t>
            </a:r>
            <a:r>
              <a:rPr lang="en-US" altLang="zh-CN" sz="100" dirty="0">
                <a:solidFill>
                  <a:schemeClr val="bg1">
                    <a:lumMod val="85000"/>
                  </a:schemeClr>
                </a:solidFill>
              </a:rPr>
              <a:t>www.1ppt.com/moban/     </a:t>
            </a:r>
            <a:r>
              <a:rPr lang="zh-CN" altLang="en-US" sz="100" dirty="0">
                <a:solidFill>
                  <a:schemeClr val="bg1">
                    <a:lumMod val="85000"/>
                  </a:schemeClr>
                </a:solidFill>
              </a:rPr>
              <a:t>行业</a:t>
            </a:r>
            <a:r>
              <a:rPr lang="en-US" altLang="zh-CN" sz="100" dirty="0">
                <a:solidFill>
                  <a:schemeClr val="bg1">
                    <a:lumMod val="85000"/>
                  </a:schemeClr>
                </a:solidFill>
              </a:rPr>
              <a:t>PPT</a:t>
            </a:r>
            <a:r>
              <a:rPr lang="zh-CN" altLang="en-US" sz="100" dirty="0">
                <a:solidFill>
                  <a:schemeClr val="bg1">
                    <a:lumMod val="85000"/>
                  </a:schemeClr>
                </a:solidFill>
              </a:rPr>
              <a:t>模板：</a:t>
            </a:r>
            <a:r>
              <a:rPr lang="en-US" altLang="zh-CN" sz="100" dirty="0">
                <a:solidFill>
                  <a:schemeClr val="bg1">
                    <a:lumMod val="85000"/>
                  </a:schemeClr>
                </a:solidFill>
              </a:rPr>
              <a:t>www.1ppt.com/hangye/ </a:t>
            </a:r>
          </a:p>
          <a:p>
            <a:pPr lvl="0"/>
            <a:r>
              <a:rPr lang="zh-CN" altLang="en-US" sz="100" dirty="0">
                <a:solidFill>
                  <a:schemeClr val="bg1">
                    <a:lumMod val="85000"/>
                  </a:schemeClr>
                </a:solidFill>
              </a:rPr>
              <a:t>节日</a:t>
            </a:r>
            <a:r>
              <a:rPr lang="en-US" altLang="zh-CN" sz="100" dirty="0">
                <a:solidFill>
                  <a:schemeClr val="bg1">
                    <a:lumMod val="85000"/>
                  </a:schemeClr>
                </a:solidFill>
              </a:rPr>
              <a:t>PPT</a:t>
            </a:r>
            <a:r>
              <a:rPr lang="zh-CN" altLang="en-US" sz="100" dirty="0">
                <a:solidFill>
                  <a:schemeClr val="bg1">
                    <a:lumMod val="85000"/>
                  </a:schemeClr>
                </a:solidFill>
              </a:rPr>
              <a:t>模板：</a:t>
            </a:r>
            <a:r>
              <a:rPr lang="en-US" altLang="zh-CN" sz="100" dirty="0">
                <a:solidFill>
                  <a:schemeClr val="bg1">
                    <a:lumMod val="85000"/>
                  </a:schemeClr>
                </a:solidFill>
              </a:rPr>
              <a:t>www.1ppt.com/jieri/           PPT</a:t>
            </a:r>
            <a:r>
              <a:rPr lang="zh-CN" altLang="en-US" sz="100" dirty="0">
                <a:solidFill>
                  <a:schemeClr val="bg1">
                    <a:lumMod val="85000"/>
                  </a:schemeClr>
                </a:solidFill>
              </a:rPr>
              <a:t>素材下载：</a:t>
            </a:r>
            <a:r>
              <a:rPr lang="en-US" altLang="zh-CN" sz="100" dirty="0">
                <a:solidFill>
                  <a:schemeClr val="bg1">
                    <a:lumMod val="85000"/>
                  </a:schemeClr>
                </a:solidFill>
              </a:rPr>
              <a:t>www.1ppt.com/sucai/</a:t>
            </a:r>
          </a:p>
          <a:p>
            <a:pPr lvl="0"/>
            <a:r>
              <a:rPr lang="en-US" altLang="zh-CN" sz="100" dirty="0">
                <a:solidFill>
                  <a:schemeClr val="bg1">
                    <a:lumMod val="85000"/>
                  </a:schemeClr>
                </a:solidFill>
              </a:rPr>
              <a:t>PPT</a:t>
            </a:r>
            <a:r>
              <a:rPr lang="zh-CN" altLang="en-US" sz="100" dirty="0">
                <a:solidFill>
                  <a:schemeClr val="bg1">
                    <a:lumMod val="85000"/>
                  </a:schemeClr>
                </a:solidFill>
              </a:rPr>
              <a:t>背景图片：</a:t>
            </a:r>
            <a:r>
              <a:rPr lang="en-US" altLang="zh-CN" sz="100" dirty="0">
                <a:solidFill>
                  <a:schemeClr val="bg1">
                    <a:lumMod val="85000"/>
                  </a:schemeClr>
                </a:solidFill>
              </a:rPr>
              <a:t>www.1ppt.com/beijing/      PPT</a:t>
            </a:r>
            <a:r>
              <a:rPr lang="zh-CN" altLang="en-US" sz="100" dirty="0">
                <a:solidFill>
                  <a:schemeClr val="bg1">
                    <a:lumMod val="85000"/>
                  </a:schemeClr>
                </a:solidFill>
              </a:rPr>
              <a:t>图表下载：</a:t>
            </a:r>
            <a:r>
              <a:rPr lang="en-US" altLang="zh-CN" sz="100" dirty="0">
                <a:solidFill>
                  <a:schemeClr val="bg1">
                    <a:lumMod val="85000"/>
                  </a:schemeClr>
                </a:solidFill>
              </a:rPr>
              <a:t>www.1ppt.com/tubiao/      </a:t>
            </a:r>
          </a:p>
          <a:p>
            <a:pPr lvl="0"/>
            <a:r>
              <a:rPr lang="zh-CN" altLang="en-US" sz="100" dirty="0">
                <a:solidFill>
                  <a:schemeClr val="bg1">
                    <a:lumMod val="85000"/>
                  </a:schemeClr>
                </a:solidFill>
              </a:rPr>
              <a:t>优秀</a:t>
            </a:r>
            <a:r>
              <a:rPr lang="en-US" altLang="zh-CN" sz="100" dirty="0">
                <a:solidFill>
                  <a:schemeClr val="bg1">
                    <a:lumMod val="85000"/>
                  </a:schemeClr>
                </a:solidFill>
              </a:rPr>
              <a:t>PPT</a:t>
            </a:r>
            <a:r>
              <a:rPr lang="zh-CN" altLang="en-US" sz="100" dirty="0">
                <a:solidFill>
                  <a:schemeClr val="bg1">
                    <a:lumMod val="85000"/>
                  </a:schemeClr>
                </a:solidFill>
              </a:rPr>
              <a:t>下载：</a:t>
            </a:r>
            <a:r>
              <a:rPr lang="en-US" altLang="zh-CN" sz="100" dirty="0">
                <a:solidFill>
                  <a:schemeClr val="bg1">
                    <a:lumMod val="85000"/>
                  </a:schemeClr>
                </a:solidFill>
              </a:rPr>
              <a:t>www.1ppt.com/xiazai/        PPT</a:t>
            </a:r>
            <a:r>
              <a:rPr lang="zh-CN" altLang="en-US" sz="100" dirty="0">
                <a:solidFill>
                  <a:schemeClr val="bg1">
                    <a:lumMod val="85000"/>
                  </a:schemeClr>
                </a:solidFill>
              </a:rPr>
              <a:t>教程： </a:t>
            </a:r>
            <a:r>
              <a:rPr lang="en-US" altLang="zh-CN" sz="100" dirty="0">
                <a:solidFill>
                  <a:schemeClr val="bg1">
                    <a:lumMod val="85000"/>
                  </a:schemeClr>
                </a:solidFill>
              </a:rPr>
              <a:t>www.1ppt.com/powerpoint/      </a:t>
            </a:r>
          </a:p>
          <a:p>
            <a:pPr lvl="0"/>
            <a:r>
              <a:rPr lang="en-US" altLang="zh-CN" sz="100" dirty="0">
                <a:solidFill>
                  <a:schemeClr val="bg1">
                    <a:lumMod val="85000"/>
                  </a:schemeClr>
                </a:solidFill>
              </a:rPr>
              <a:t>Word</a:t>
            </a:r>
            <a:r>
              <a:rPr lang="zh-CN" altLang="en-US" sz="100" dirty="0">
                <a:solidFill>
                  <a:schemeClr val="bg1">
                    <a:lumMod val="85000"/>
                  </a:schemeClr>
                </a:solidFill>
              </a:rPr>
              <a:t>教程： </a:t>
            </a:r>
            <a:r>
              <a:rPr lang="en-US" altLang="zh-CN" sz="100" dirty="0">
                <a:solidFill>
                  <a:schemeClr val="bg1">
                    <a:lumMod val="85000"/>
                  </a:schemeClr>
                </a:solidFill>
              </a:rPr>
              <a:t>www.1ppt.com/word/              Excel</a:t>
            </a:r>
            <a:r>
              <a:rPr lang="zh-CN" altLang="en-US" sz="100" dirty="0">
                <a:solidFill>
                  <a:schemeClr val="bg1">
                    <a:lumMod val="85000"/>
                  </a:schemeClr>
                </a:solidFill>
              </a:rPr>
              <a:t>教程：</a:t>
            </a:r>
            <a:r>
              <a:rPr lang="en-US" altLang="zh-CN" sz="100" dirty="0">
                <a:solidFill>
                  <a:schemeClr val="bg1">
                    <a:lumMod val="85000"/>
                  </a:schemeClr>
                </a:solidFill>
              </a:rPr>
              <a:t>www.1ppt.com/excel/  </a:t>
            </a:r>
          </a:p>
          <a:p>
            <a:pPr lvl="0"/>
            <a:r>
              <a:rPr lang="zh-CN" altLang="en-US" sz="100" dirty="0">
                <a:solidFill>
                  <a:schemeClr val="bg1">
                    <a:lumMod val="85000"/>
                  </a:schemeClr>
                </a:solidFill>
              </a:rPr>
              <a:t>资料下载：</a:t>
            </a:r>
            <a:r>
              <a:rPr lang="en-US" altLang="zh-CN" sz="100" dirty="0">
                <a:solidFill>
                  <a:schemeClr val="bg1">
                    <a:lumMod val="85000"/>
                  </a:schemeClr>
                </a:solidFill>
              </a:rPr>
              <a:t>www.1ppt.com/ziliao/                PPT</a:t>
            </a:r>
            <a:r>
              <a:rPr lang="zh-CN" altLang="en-US" sz="100" dirty="0">
                <a:solidFill>
                  <a:schemeClr val="bg1">
                    <a:lumMod val="85000"/>
                  </a:schemeClr>
                </a:solidFill>
              </a:rPr>
              <a:t>课件下载：</a:t>
            </a:r>
            <a:r>
              <a:rPr lang="en-US" altLang="zh-CN" sz="100" dirty="0">
                <a:solidFill>
                  <a:schemeClr val="bg1">
                    <a:lumMod val="85000"/>
                  </a:schemeClr>
                </a:solidFill>
              </a:rPr>
              <a:t>www.1ppt.com/kejian/ </a:t>
            </a:r>
          </a:p>
          <a:p>
            <a:pPr lvl="0"/>
            <a:r>
              <a:rPr lang="zh-CN" altLang="en-US" sz="100" dirty="0">
                <a:solidFill>
                  <a:schemeClr val="bg1">
                    <a:lumMod val="85000"/>
                  </a:schemeClr>
                </a:solidFill>
              </a:rPr>
              <a:t>范文下载：</a:t>
            </a:r>
            <a:r>
              <a:rPr lang="en-US" altLang="zh-CN" sz="100" dirty="0">
                <a:solidFill>
                  <a:schemeClr val="bg1">
                    <a:lumMod val="85000"/>
                  </a:schemeClr>
                </a:solidFill>
              </a:rPr>
              <a:t>www.1ppt.com/fanwen/             </a:t>
            </a:r>
            <a:r>
              <a:rPr lang="zh-CN" altLang="en-US" sz="100" dirty="0">
                <a:solidFill>
                  <a:schemeClr val="bg1">
                    <a:lumMod val="85000"/>
                  </a:schemeClr>
                </a:solidFill>
              </a:rPr>
              <a:t>试卷下载：</a:t>
            </a:r>
            <a:r>
              <a:rPr lang="en-US" altLang="zh-CN" sz="100" dirty="0">
                <a:solidFill>
                  <a:schemeClr val="bg1">
                    <a:lumMod val="85000"/>
                  </a:schemeClr>
                </a:solidFill>
              </a:rPr>
              <a:t>www.1ppt.com/shiti/  </a:t>
            </a:r>
          </a:p>
          <a:p>
            <a:pPr lvl="0"/>
            <a:r>
              <a:rPr lang="zh-CN" altLang="en-US" sz="100" dirty="0">
                <a:solidFill>
                  <a:schemeClr val="bg1">
                    <a:lumMod val="85000"/>
                  </a:schemeClr>
                </a:solidFill>
              </a:rPr>
              <a:t>教案下载：</a:t>
            </a:r>
            <a:r>
              <a:rPr lang="en-US" altLang="zh-CN" sz="100" dirty="0">
                <a:solidFill>
                  <a:schemeClr val="bg1">
                    <a:lumMod val="85000"/>
                  </a:schemeClr>
                </a:solidFill>
              </a:rPr>
              <a:t>www.1ppt.com/jiaoan/  </a:t>
            </a:r>
            <a:r>
              <a:rPr lang="en-US" altLang="zh-CN" sz="100" dirty="0" smtClean="0">
                <a:solidFill>
                  <a:schemeClr val="bg1">
                    <a:lumMod val="85000"/>
                  </a:schemeClr>
                </a:solidFill>
              </a:rPr>
              <a:t>      PPT</a:t>
            </a:r>
            <a:r>
              <a:rPr lang="zh-CN" altLang="en-US" sz="100" dirty="0" smtClean="0">
                <a:solidFill>
                  <a:schemeClr val="bg1">
                    <a:lumMod val="85000"/>
                  </a:schemeClr>
                </a:solidFill>
              </a:rPr>
              <a:t>论坛：</a:t>
            </a:r>
            <a:r>
              <a:rPr lang="en-US" altLang="zh-CN" sz="100" dirty="0" smtClean="0">
                <a:solidFill>
                  <a:schemeClr val="bg1">
                    <a:lumMod val="85000"/>
                  </a:schemeClr>
                </a:solidFill>
              </a:rPr>
              <a:t>www.1ppt.cn</a:t>
            </a:r>
            <a:endParaRPr lang="en-US" altLang="zh-CN" sz="100" dirty="0">
              <a:solidFill>
                <a:schemeClr val="bg1">
                  <a:lumMod val="85000"/>
                </a:schemeClr>
              </a:solidFill>
            </a:endParaRPr>
          </a:p>
          <a:p>
            <a:pPr lvl="0"/>
            <a:r>
              <a:rPr lang="en-US" altLang="zh-CN" sz="100" dirty="0">
                <a:solidFill>
                  <a:schemeClr val="bg1">
                    <a:lumMod val="85000"/>
                  </a:schemeClr>
                </a:solidFill>
              </a:rPr>
              <a:t> </a:t>
            </a:r>
            <a:endParaRPr lang="zh-CN" altLang="en-US" sz="100" dirty="0">
              <a:solidFill>
                <a:schemeClr val="bg1">
                  <a:lumMod val="85000"/>
                </a:schemeClr>
              </a:solidFill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05915" y="881380"/>
            <a:ext cx="3897630" cy="2552065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298690" y="894715"/>
            <a:ext cx="3968115" cy="2571115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605915" y="3684270"/>
            <a:ext cx="3781425" cy="2566670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312660" y="3681730"/>
            <a:ext cx="4035425" cy="252349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3" name="组合 62"/>
          <p:cNvGrpSpPr/>
          <p:nvPr/>
        </p:nvGrpSpPr>
        <p:grpSpPr>
          <a:xfrm rot="19957823">
            <a:off x="8613775" y="1932940"/>
            <a:ext cx="453390" cy="236220"/>
            <a:chOff x="5968977" y="738349"/>
            <a:chExt cx="1762125" cy="1235075"/>
          </a:xfrm>
          <a:effectLst>
            <a:outerShdw blurRad="127000" dist="1016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64" name="Freeform 69"/>
            <p:cNvSpPr/>
            <p:nvPr/>
          </p:nvSpPr>
          <p:spPr bwMode="auto">
            <a:xfrm>
              <a:off x="5968977" y="738349"/>
              <a:ext cx="1585912" cy="1235075"/>
            </a:xfrm>
            <a:custGeom>
              <a:avLst/>
              <a:gdLst>
                <a:gd name="T0" fmla="*/ 999 w 999"/>
                <a:gd name="T1" fmla="*/ 301 h 778"/>
                <a:gd name="T2" fmla="*/ 502 w 999"/>
                <a:gd name="T3" fmla="*/ 554 h 778"/>
                <a:gd name="T4" fmla="*/ 0 w 999"/>
                <a:gd name="T5" fmla="*/ 778 h 778"/>
                <a:gd name="T6" fmla="*/ 0 w 999"/>
                <a:gd name="T7" fmla="*/ 435 h 778"/>
                <a:gd name="T8" fmla="*/ 355 w 999"/>
                <a:gd name="T9" fmla="*/ 253 h 778"/>
                <a:gd name="T10" fmla="*/ 852 w 999"/>
                <a:gd name="T11" fmla="*/ 0 h 778"/>
                <a:gd name="T12" fmla="*/ 814 w 999"/>
                <a:gd name="T13" fmla="*/ 206 h 778"/>
                <a:gd name="T14" fmla="*/ 999 w 999"/>
                <a:gd name="T15" fmla="*/ 301 h 7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99" h="778">
                  <a:moveTo>
                    <a:pt x="999" y="301"/>
                  </a:moveTo>
                  <a:lnTo>
                    <a:pt x="502" y="554"/>
                  </a:lnTo>
                  <a:lnTo>
                    <a:pt x="0" y="778"/>
                  </a:lnTo>
                  <a:lnTo>
                    <a:pt x="0" y="435"/>
                  </a:lnTo>
                  <a:lnTo>
                    <a:pt x="355" y="253"/>
                  </a:lnTo>
                  <a:lnTo>
                    <a:pt x="852" y="0"/>
                  </a:lnTo>
                  <a:lnTo>
                    <a:pt x="814" y="206"/>
                  </a:lnTo>
                  <a:lnTo>
                    <a:pt x="999" y="301"/>
                  </a:lnTo>
                  <a:close/>
                </a:path>
              </a:pathLst>
            </a:custGeom>
            <a:solidFill>
              <a:srgbClr val="FFE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5" name="Freeform 70"/>
            <p:cNvSpPr/>
            <p:nvPr/>
          </p:nvSpPr>
          <p:spPr bwMode="auto">
            <a:xfrm>
              <a:off x="5968977" y="738349"/>
              <a:ext cx="1585912" cy="1235075"/>
            </a:xfrm>
            <a:custGeom>
              <a:avLst/>
              <a:gdLst>
                <a:gd name="T0" fmla="*/ 999 w 999"/>
                <a:gd name="T1" fmla="*/ 301 h 778"/>
                <a:gd name="T2" fmla="*/ 502 w 999"/>
                <a:gd name="T3" fmla="*/ 554 h 778"/>
                <a:gd name="T4" fmla="*/ 0 w 999"/>
                <a:gd name="T5" fmla="*/ 778 h 778"/>
                <a:gd name="T6" fmla="*/ 0 w 999"/>
                <a:gd name="T7" fmla="*/ 435 h 778"/>
                <a:gd name="T8" fmla="*/ 355 w 999"/>
                <a:gd name="T9" fmla="*/ 253 h 778"/>
                <a:gd name="T10" fmla="*/ 852 w 999"/>
                <a:gd name="T11" fmla="*/ 0 h 778"/>
                <a:gd name="T12" fmla="*/ 814 w 999"/>
                <a:gd name="T13" fmla="*/ 206 h 778"/>
                <a:gd name="T14" fmla="*/ 999 w 999"/>
                <a:gd name="T15" fmla="*/ 301 h 7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99" h="778">
                  <a:moveTo>
                    <a:pt x="999" y="301"/>
                  </a:moveTo>
                  <a:lnTo>
                    <a:pt x="502" y="554"/>
                  </a:lnTo>
                  <a:lnTo>
                    <a:pt x="0" y="778"/>
                  </a:lnTo>
                  <a:lnTo>
                    <a:pt x="0" y="435"/>
                  </a:lnTo>
                  <a:lnTo>
                    <a:pt x="355" y="253"/>
                  </a:lnTo>
                  <a:lnTo>
                    <a:pt x="852" y="0"/>
                  </a:lnTo>
                  <a:lnTo>
                    <a:pt x="814" y="206"/>
                  </a:lnTo>
                  <a:lnTo>
                    <a:pt x="999" y="301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6" name="Freeform 71"/>
            <p:cNvSpPr/>
            <p:nvPr/>
          </p:nvSpPr>
          <p:spPr bwMode="auto">
            <a:xfrm>
              <a:off x="5968977" y="738349"/>
              <a:ext cx="1585912" cy="1235075"/>
            </a:xfrm>
            <a:custGeom>
              <a:avLst/>
              <a:gdLst>
                <a:gd name="T0" fmla="*/ 852 w 999"/>
                <a:gd name="T1" fmla="*/ 0 h 778"/>
                <a:gd name="T2" fmla="*/ 355 w 999"/>
                <a:gd name="T3" fmla="*/ 253 h 778"/>
                <a:gd name="T4" fmla="*/ 0 w 999"/>
                <a:gd name="T5" fmla="*/ 435 h 778"/>
                <a:gd name="T6" fmla="*/ 0 w 999"/>
                <a:gd name="T7" fmla="*/ 778 h 778"/>
                <a:gd name="T8" fmla="*/ 502 w 999"/>
                <a:gd name="T9" fmla="*/ 554 h 778"/>
                <a:gd name="T10" fmla="*/ 999 w 999"/>
                <a:gd name="T11" fmla="*/ 301 h 778"/>
                <a:gd name="T12" fmla="*/ 999 w 999"/>
                <a:gd name="T13" fmla="*/ 301 h 778"/>
                <a:gd name="T14" fmla="*/ 814 w 999"/>
                <a:gd name="T15" fmla="*/ 206 h 778"/>
                <a:gd name="T16" fmla="*/ 852 w 999"/>
                <a:gd name="T17" fmla="*/ 0 h 7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99" h="778">
                  <a:moveTo>
                    <a:pt x="852" y="0"/>
                  </a:moveTo>
                  <a:lnTo>
                    <a:pt x="355" y="253"/>
                  </a:lnTo>
                  <a:lnTo>
                    <a:pt x="0" y="435"/>
                  </a:lnTo>
                  <a:lnTo>
                    <a:pt x="0" y="778"/>
                  </a:lnTo>
                  <a:lnTo>
                    <a:pt x="502" y="554"/>
                  </a:lnTo>
                  <a:lnTo>
                    <a:pt x="999" y="301"/>
                  </a:lnTo>
                  <a:lnTo>
                    <a:pt x="999" y="301"/>
                  </a:lnTo>
                  <a:lnTo>
                    <a:pt x="814" y="206"/>
                  </a:lnTo>
                  <a:lnTo>
                    <a:pt x="852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8D1919">
                    <a:shade val="30000"/>
                    <a:satMod val="115000"/>
                  </a:srgbClr>
                </a:gs>
                <a:gs pos="50000">
                  <a:srgbClr val="8D1919">
                    <a:shade val="67500"/>
                    <a:satMod val="115000"/>
                  </a:srgbClr>
                </a:gs>
                <a:gs pos="100000">
                  <a:srgbClr val="8D1919">
                    <a:shade val="100000"/>
                    <a:satMod val="11500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7" name="Freeform 72"/>
            <p:cNvSpPr/>
            <p:nvPr/>
          </p:nvSpPr>
          <p:spPr bwMode="auto">
            <a:xfrm>
              <a:off x="5968977" y="738349"/>
              <a:ext cx="1585912" cy="1235075"/>
            </a:xfrm>
            <a:custGeom>
              <a:avLst/>
              <a:gdLst>
                <a:gd name="T0" fmla="*/ 852 w 999"/>
                <a:gd name="T1" fmla="*/ 0 h 778"/>
                <a:gd name="T2" fmla="*/ 355 w 999"/>
                <a:gd name="T3" fmla="*/ 253 h 778"/>
                <a:gd name="T4" fmla="*/ 0 w 999"/>
                <a:gd name="T5" fmla="*/ 435 h 778"/>
                <a:gd name="T6" fmla="*/ 0 w 999"/>
                <a:gd name="T7" fmla="*/ 778 h 778"/>
                <a:gd name="T8" fmla="*/ 502 w 999"/>
                <a:gd name="T9" fmla="*/ 554 h 778"/>
                <a:gd name="T10" fmla="*/ 999 w 999"/>
                <a:gd name="T11" fmla="*/ 301 h 778"/>
                <a:gd name="T12" fmla="*/ 999 w 999"/>
                <a:gd name="T13" fmla="*/ 301 h 778"/>
                <a:gd name="T14" fmla="*/ 814 w 999"/>
                <a:gd name="T15" fmla="*/ 206 h 778"/>
                <a:gd name="T16" fmla="*/ 852 w 999"/>
                <a:gd name="T17" fmla="*/ 0 h 7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99" h="778">
                  <a:moveTo>
                    <a:pt x="852" y="0"/>
                  </a:moveTo>
                  <a:lnTo>
                    <a:pt x="355" y="253"/>
                  </a:lnTo>
                  <a:lnTo>
                    <a:pt x="0" y="435"/>
                  </a:lnTo>
                  <a:lnTo>
                    <a:pt x="0" y="778"/>
                  </a:lnTo>
                  <a:lnTo>
                    <a:pt x="502" y="554"/>
                  </a:lnTo>
                  <a:lnTo>
                    <a:pt x="999" y="301"/>
                  </a:lnTo>
                  <a:lnTo>
                    <a:pt x="999" y="301"/>
                  </a:lnTo>
                  <a:lnTo>
                    <a:pt x="814" y="206"/>
                  </a:lnTo>
                  <a:lnTo>
                    <a:pt x="85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8" name="Freeform 73"/>
            <p:cNvSpPr/>
            <p:nvPr/>
          </p:nvSpPr>
          <p:spPr bwMode="auto">
            <a:xfrm>
              <a:off x="5968977" y="1428912"/>
              <a:ext cx="1762125" cy="541338"/>
            </a:xfrm>
            <a:custGeom>
              <a:avLst/>
              <a:gdLst>
                <a:gd name="T0" fmla="*/ 1110 w 1110"/>
                <a:gd name="T1" fmla="*/ 341 h 341"/>
                <a:gd name="T2" fmla="*/ 556 w 1110"/>
                <a:gd name="T3" fmla="*/ 341 h 341"/>
                <a:gd name="T4" fmla="*/ 0 w 1110"/>
                <a:gd name="T5" fmla="*/ 341 h 341"/>
                <a:gd name="T6" fmla="*/ 0 w 1110"/>
                <a:gd name="T7" fmla="*/ 169 h 341"/>
                <a:gd name="T8" fmla="*/ 0 w 1110"/>
                <a:gd name="T9" fmla="*/ 0 h 341"/>
                <a:gd name="T10" fmla="*/ 556 w 1110"/>
                <a:gd name="T11" fmla="*/ 0 h 341"/>
                <a:gd name="T12" fmla="*/ 1110 w 1110"/>
                <a:gd name="T13" fmla="*/ 0 h 341"/>
                <a:gd name="T14" fmla="*/ 990 w 1110"/>
                <a:gd name="T15" fmla="*/ 169 h 341"/>
                <a:gd name="T16" fmla="*/ 1110 w 1110"/>
                <a:gd name="T17" fmla="*/ 341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10" h="341">
                  <a:moveTo>
                    <a:pt x="1110" y="341"/>
                  </a:moveTo>
                  <a:lnTo>
                    <a:pt x="556" y="341"/>
                  </a:lnTo>
                  <a:lnTo>
                    <a:pt x="0" y="341"/>
                  </a:lnTo>
                  <a:lnTo>
                    <a:pt x="0" y="169"/>
                  </a:lnTo>
                  <a:lnTo>
                    <a:pt x="0" y="0"/>
                  </a:lnTo>
                  <a:lnTo>
                    <a:pt x="556" y="0"/>
                  </a:lnTo>
                  <a:lnTo>
                    <a:pt x="1110" y="0"/>
                  </a:lnTo>
                  <a:lnTo>
                    <a:pt x="990" y="169"/>
                  </a:lnTo>
                  <a:lnTo>
                    <a:pt x="1110" y="341"/>
                  </a:lnTo>
                  <a:close/>
                </a:path>
              </a:pathLst>
            </a:custGeom>
            <a:solidFill>
              <a:srgbClr val="FA15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9" name="Freeform 74"/>
            <p:cNvSpPr/>
            <p:nvPr/>
          </p:nvSpPr>
          <p:spPr bwMode="auto">
            <a:xfrm>
              <a:off x="5968977" y="1428912"/>
              <a:ext cx="882650" cy="541338"/>
            </a:xfrm>
            <a:custGeom>
              <a:avLst/>
              <a:gdLst>
                <a:gd name="T0" fmla="*/ 556 w 556"/>
                <a:gd name="T1" fmla="*/ 341 h 341"/>
                <a:gd name="T2" fmla="*/ 0 w 556"/>
                <a:gd name="T3" fmla="*/ 341 h 341"/>
                <a:gd name="T4" fmla="*/ 0 w 556"/>
                <a:gd name="T5" fmla="*/ 169 h 341"/>
                <a:gd name="T6" fmla="*/ 0 w 556"/>
                <a:gd name="T7" fmla="*/ 0 h 341"/>
                <a:gd name="T8" fmla="*/ 556 w 556"/>
                <a:gd name="T9" fmla="*/ 0 h 341"/>
                <a:gd name="T10" fmla="*/ 556 w 556"/>
                <a:gd name="T11" fmla="*/ 341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56" h="341">
                  <a:moveTo>
                    <a:pt x="556" y="341"/>
                  </a:moveTo>
                  <a:lnTo>
                    <a:pt x="0" y="341"/>
                  </a:lnTo>
                  <a:lnTo>
                    <a:pt x="0" y="169"/>
                  </a:lnTo>
                  <a:lnTo>
                    <a:pt x="0" y="0"/>
                  </a:lnTo>
                  <a:lnTo>
                    <a:pt x="556" y="0"/>
                  </a:lnTo>
                  <a:lnTo>
                    <a:pt x="556" y="341"/>
                  </a:lnTo>
                  <a:close/>
                </a:path>
              </a:pathLst>
            </a:custGeom>
            <a:solidFill>
              <a:srgbClr val="F025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0" name="Freeform 75"/>
            <p:cNvSpPr/>
            <p:nvPr/>
          </p:nvSpPr>
          <p:spPr bwMode="auto">
            <a:xfrm>
              <a:off x="5968977" y="1428912"/>
              <a:ext cx="882650" cy="541338"/>
            </a:xfrm>
            <a:custGeom>
              <a:avLst/>
              <a:gdLst>
                <a:gd name="T0" fmla="*/ 556 w 556"/>
                <a:gd name="T1" fmla="*/ 341 h 341"/>
                <a:gd name="T2" fmla="*/ 0 w 556"/>
                <a:gd name="T3" fmla="*/ 341 h 341"/>
                <a:gd name="T4" fmla="*/ 0 w 556"/>
                <a:gd name="T5" fmla="*/ 169 h 341"/>
                <a:gd name="T6" fmla="*/ 0 w 556"/>
                <a:gd name="T7" fmla="*/ 0 h 341"/>
                <a:gd name="T8" fmla="*/ 556 w 556"/>
                <a:gd name="T9" fmla="*/ 0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6" h="341">
                  <a:moveTo>
                    <a:pt x="556" y="341"/>
                  </a:moveTo>
                  <a:lnTo>
                    <a:pt x="0" y="341"/>
                  </a:lnTo>
                  <a:lnTo>
                    <a:pt x="0" y="169"/>
                  </a:lnTo>
                  <a:lnTo>
                    <a:pt x="0" y="0"/>
                  </a:lnTo>
                  <a:lnTo>
                    <a:pt x="55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2" name="Group 4"/>
          <p:cNvGrpSpPr>
            <a:grpSpLocks noChangeAspect="1"/>
          </p:cNvGrpSpPr>
          <p:nvPr/>
        </p:nvGrpSpPr>
        <p:grpSpPr bwMode="auto">
          <a:xfrm>
            <a:off x="347134" y="-2177902"/>
            <a:ext cx="845692" cy="3199616"/>
            <a:chOff x="381" y="478"/>
            <a:chExt cx="531" cy="2009"/>
          </a:xfrm>
          <a:effectLst>
            <a:outerShdw blurRad="88900" dist="635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" name="AutoShape 3"/>
            <p:cNvSpPr>
              <a:spLocks noChangeAspect="1" noChangeArrowheads="1" noTextEdit="1"/>
            </p:cNvSpPr>
            <p:nvPr/>
          </p:nvSpPr>
          <p:spPr bwMode="auto">
            <a:xfrm>
              <a:off x="381" y="480"/>
              <a:ext cx="531" cy="20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" name="Freeform 5"/>
            <p:cNvSpPr/>
            <p:nvPr/>
          </p:nvSpPr>
          <p:spPr bwMode="auto">
            <a:xfrm>
              <a:off x="383" y="478"/>
              <a:ext cx="529" cy="2009"/>
            </a:xfrm>
            <a:custGeom>
              <a:avLst/>
              <a:gdLst>
                <a:gd name="T0" fmla="*/ 529 w 529"/>
                <a:gd name="T1" fmla="*/ 2009 h 2009"/>
                <a:gd name="T2" fmla="*/ 261 w 529"/>
                <a:gd name="T3" fmla="*/ 1879 h 2009"/>
                <a:gd name="T4" fmla="*/ 0 w 529"/>
                <a:gd name="T5" fmla="*/ 2009 h 2009"/>
                <a:gd name="T6" fmla="*/ 0 w 529"/>
                <a:gd name="T7" fmla="*/ 0 h 2009"/>
                <a:gd name="T8" fmla="*/ 529 w 529"/>
                <a:gd name="T9" fmla="*/ 0 h 2009"/>
                <a:gd name="T10" fmla="*/ 529 w 529"/>
                <a:gd name="T11" fmla="*/ 2009 h 20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29" h="2009">
                  <a:moveTo>
                    <a:pt x="529" y="2009"/>
                  </a:moveTo>
                  <a:lnTo>
                    <a:pt x="261" y="1879"/>
                  </a:lnTo>
                  <a:lnTo>
                    <a:pt x="0" y="2009"/>
                  </a:lnTo>
                  <a:lnTo>
                    <a:pt x="0" y="0"/>
                  </a:lnTo>
                  <a:lnTo>
                    <a:pt x="529" y="0"/>
                  </a:lnTo>
                  <a:lnTo>
                    <a:pt x="529" y="2009"/>
                  </a:lnTo>
                  <a:close/>
                </a:path>
              </a:pathLst>
            </a:custGeom>
            <a:solidFill>
              <a:srgbClr val="F025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" name="Freeform 6"/>
            <p:cNvSpPr/>
            <p:nvPr/>
          </p:nvSpPr>
          <p:spPr bwMode="auto">
            <a:xfrm>
              <a:off x="426" y="537"/>
              <a:ext cx="443" cy="1877"/>
            </a:xfrm>
            <a:custGeom>
              <a:avLst/>
              <a:gdLst>
                <a:gd name="T0" fmla="*/ 443 w 443"/>
                <a:gd name="T1" fmla="*/ 1877 h 1877"/>
                <a:gd name="T2" fmla="*/ 218 w 443"/>
                <a:gd name="T3" fmla="*/ 1756 h 1877"/>
                <a:gd name="T4" fmla="*/ 0 w 443"/>
                <a:gd name="T5" fmla="*/ 1877 h 1877"/>
                <a:gd name="T6" fmla="*/ 0 w 443"/>
                <a:gd name="T7" fmla="*/ 0 h 1877"/>
                <a:gd name="T8" fmla="*/ 443 w 443"/>
                <a:gd name="T9" fmla="*/ 0 h 1877"/>
                <a:gd name="T10" fmla="*/ 443 w 443"/>
                <a:gd name="T11" fmla="*/ 1877 h 18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43" h="1877">
                  <a:moveTo>
                    <a:pt x="443" y="1877"/>
                  </a:moveTo>
                  <a:lnTo>
                    <a:pt x="218" y="1756"/>
                  </a:lnTo>
                  <a:lnTo>
                    <a:pt x="0" y="1877"/>
                  </a:lnTo>
                  <a:lnTo>
                    <a:pt x="0" y="0"/>
                  </a:lnTo>
                  <a:lnTo>
                    <a:pt x="443" y="0"/>
                  </a:lnTo>
                  <a:lnTo>
                    <a:pt x="443" y="1877"/>
                  </a:lnTo>
                  <a:close/>
                </a:path>
              </a:pathLst>
            </a:custGeom>
            <a:noFill/>
            <a:ln w="19050" cap="flat">
              <a:solidFill>
                <a:srgbClr val="FFFFFF"/>
              </a:solidFill>
              <a:prstDash val="dash"/>
              <a:miter lim="800000"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7" name="文本框 6"/>
          <p:cNvSpPr txBox="1"/>
          <p:nvPr/>
        </p:nvSpPr>
        <p:spPr>
          <a:xfrm flipH="1">
            <a:off x="1318512" y="171011"/>
            <a:ext cx="2265664" cy="5791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latin typeface="汉仪综艺体简" pitchFamily="49" charset="-122"/>
                <a:ea typeface="汉仪综艺体简" pitchFamily="49" charset="-122"/>
              </a:rPr>
              <a:t>Contents</a:t>
            </a:r>
          </a:p>
        </p:txBody>
      </p:sp>
      <p:grpSp>
        <p:nvGrpSpPr>
          <p:cNvPr id="12" name="组合 11"/>
          <p:cNvGrpSpPr/>
          <p:nvPr/>
        </p:nvGrpSpPr>
        <p:grpSpPr>
          <a:xfrm rot="19957823">
            <a:off x="8557895" y="1157605"/>
            <a:ext cx="453390" cy="236220"/>
            <a:chOff x="5968977" y="738349"/>
            <a:chExt cx="1762125" cy="1235075"/>
          </a:xfrm>
          <a:effectLst>
            <a:outerShdw blurRad="127000" dist="1016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3" name="Freeform 69"/>
            <p:cNvSpPr/>
            <p:nvPr/>
          </p:nvSpPr>
          <p:spPr bwMode="auto">
            <a:xfrm>
              <a:off x="5968977" y="738349"/>
              <a:ext cx="1585912" cy="1235075"/>
            </a:xfrm>
            <a:custGeom>
              <a:avLst/>
              <a:gdLst>
                <a:gd name="T0" fmla="*/ 999 w 999"/>
                <a:gd name="T1" fmla="*/ 301 h 778"/>
                <a:gd name="T2" fmla="*/ 502 w 999"/>
                <a:gd name="T3" fmla="*/ 554 h 778"/>
                <a:gd name="T4" fmla="*/ 0 w 999"/>
                <a:gd name="T5" fmla="*/ 778 h 778"/>
                <a:gd name="T6" fmla="*/ 0 w 999"/>
                <a:gd name="T7" fmla="*/ 435 h 778"/>
                <a:gd name="T8" fmla="*/ 355 w 999"/>
                <a:gd name="T9" fmla="*/ 253 h 778"/>
                <a:gd name="T10" fmla="*/ 852 w 999"/>
                <a:gd name="T11" fmla="*/ 0 h 778"/>
                <a:gd name="T12" fmla="*/ 814 w 999"/>
                <a:gd name="T13" fmla="*/ 206 h 778"/>
                <a:gd name="T14" fmla="*/ 999 w 999"/>
                <a:gd name="T15" fmla="*/ 301 h 7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99" h="778">
                  <a:moveTo>
                    <a:pt x="999" y="301"/>
                  </a:moveTo>
                  <a:lnTo>
                    <a:pt x="502" y="554"/>
                  </a:lnTo>
                  <a:lnTo>
                    <a:pt x="0" y="778"/>
                  </a:lnTo>
                  <a:lnTo>
                    <a:pt x="0" y="435"/>
                  </a:lnTo>
                  <a:lnTo>
                    <a:pt x="355" y="253"/>
                  </a:lnTo>
                  <a:lnTo>
                    <a:pt x="852" y="0"/>
                  </a:lnTo>
                  <a:lnTo>
                    <a:pt x="814" y="206"/>
                  </a:lnTo>
                  <a:lnTo>
                    <a:pt x="999" y="301"/>
                  </a:lnTo>
                  <a:close/>
                </a:path>
              </a:pathLst>
            </a:custGeom>
            <a:solidFill>
              <a:srgbClr val="FFE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" name="Freeform 70"/>
            <p:cNvSpPr/>
            <p:nvPr/>
          </p:nvSpPr>
          <p:spPr bwMode="auto">
            <a:xfrm>
              <a:off x="5968977" y="738349"/>
              <a:ext cx="1585912" cy="1235075"/>
            </a:xfrm>
            <a:custGeom>
              <a:avLst/>
              <a:gdLst>
                <a:gd name="T0" fmla="*/ 999 w 999"/>
                <a:gd name="T1" fmla="*/ 301 h 778"/>
                <a:gd name="T2" fmla="*/ 502 w 999"/>
                <a:gd name="T3" fmla="*/ 554 h 778"/>
                <a:gd name="T4" fmla="*/ 0 w 999"/>
                <a:gd name="T5" fmla="*/ 778 h 778"/>
                <a:gd name="T6" fmla="*/ 0 w 999"/>
                <a:gd name="T7" fmla="*/ 435 h 778"/>
                <a:gd name="T8" fmla="*/ 355 w 999"/>
                <a:gd name="T9" fmla="*/ 253 h 778"/>
                <a:gd name="T10" fmla="*/ 852 w 999"/>
                <a:gd name="T11" fmla="*/ 0 h 778"/>
                <a:gd name="T12" fmla="*/ 814 w 999"/>
                <a:gd name="T13" fmla="*/ 206 h 778"/>
                <a:gd name="T14" fmla="*/ 999 w 999"/>
                <a:gd name="T15" fmla="*/ 301 h 7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99" h="778">
                  <a:moveTo>
                    <a:pt x="999" y="301"/>
                  </a:moveTo>
                  <a:lnTo>
                    <a:pt x="502" y="554"/>
                  </a:lnTo>
                  <a:lnTo>
                    <a:pt x="0" y="778"/>
                  </a:lnTo>
                  <a:lnTo>
                    <a:pt x="0" y="435"/>
                  </a:lnTo>
                  <a:lnTo>
                    <a:pt x="355" y="253"/>
                  </a:lnTo>
                  <a:lnTo>
                    <a:pt x="852" y="0"/>
                  </a:lnTo>
                  <a:lnTo>
                    <a:pt x="814" y="206"/>
                  </a:lnTo>
                  <a:lnTo>
                    <a:pt x="999" y="301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" name="Freeform 71"/>
            <p:cNvSpPr/>
            <p:nvPr/>
          </p:nvSpPr>
          <p:spPr bwMode="auto">
            <a:xfrm>
              <a:off x="5968977" y="738349"/>
              <a:ext cx="1585912" cy="1235075"/>
            </a:xfrm>
            <a:custGeom>
              <a:avLst/>
              <a:gdLst>
                <a:gd name="T0" fmla="*/ 852 w 999"/>
                <a:gd name="T1" fmla="*/ 0 h 778"/>
                <a:gd name="T2" fmla="*/ 355 w 999"/>
                <a:gd name="T3" fmla="*/ 253 h 778"/>
                <a:gd name="T4" fmla="*/ 0 w 999"/>
                <a:gd name="T5" fmla="*/ 435 h 778"/>
                <a:gd name="T6" fmla="*/ 0 w 999"/>
                <a:gd name="T7" fmla="*/ 778 h 778"/>
                <a:gd name="T8" fmla="*/ 502 w 999"/>
                <a:gd name="T9" fmla="*/ 554 h 778"/>
                <a:gd name="T10" fmla="*/ 999 w 999"/>
                <a:gd name="T11" fmla="*/ 301 h 778"/>
                <a:gd name="T12" fmla="*/ 999 w 999"/>
                <a:gd name="T13" fmla="*/ 301 h 778"/>
                <a:gd name="T14" fmla="*/ 814 w 999"/>
                <a:gd name="T15" fmla="*/ 206 h 778"/>
                <a:gd name="T16" fmla="*/ 852 w 999"/>
                <a:gd name="T17" fmla="*/ 0 h 7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99" h="778">
                  <a:moveTo>
                    <a:pt x="852" y="0"/>
                  </a:moveTo>
                  <a:lnTo>
                    <a:pt x="355" y="253"/>
                  </a:lnTo>
                  <a:lnTo>
                    <a:pt x="0" y="435"/>
                  </a:lnTo>
                  <a:lnTo>
                    <a:pt x="0" y="778"/>
                  </a:lnTo>
                  <a:lnTo>
                    <a:pt x="502" y="554"/>
                  </a:lnTo>
                  <a:lnTo>
                    <a:pt x="999" y="301"/>
                  </a:lnTo>
                  <a:lnTo>
                    <a:pt x="999" y="301"/>
                  </a:lnTo>
                  <a:lnTo>
                    <a:pt x="814" y="206"/>
                  </a:lnTo>
                  <a:lnTo>
                    <a:pt x="852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8D1919">
                    <a:shade val="30000"/>
                    <a:satMod val="115000"/>
                  </a:srgbClr>
                </a:gs>
                <a:gs pos="50000">
                  <a:srgbClr val="8D1919">
                    <a:shade val="67500"/>
                    <a:satMod val="115000"/>
                  </a:srgbClr>
                </a:gs>
                <a:gs pos="100000">
                  <a:srgbClr val="8D1919">
                    <a:shade val="100000"/>
                    <a:satMod val="11500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" name="Freeform 72"/>
            <p:cNvSpPr/>
            <p:nvPr/>
          </p:nvSpPr>
          <p:spPr bwMode="auto">
            <a:xfrm>
              <a:off x="5968977" y="738349"/>
              <a:ext cx="1585912" cy="1235075"/>
            </a:xfrm>
            <a:custGeom>
              <a:avLst/>
              <a:gdLst>
                <a:gd name="T0" fmla="*/ 852 w 999"/>
                <a:gd name="T1" fmla="*/ 0 h 778"/>
                <a:gd name="T2" fmla="*/ 355 w 999"/>
                <a:gd name="T3" fmla="*/ 253 h 778"/>
                <a:gd name="T4" fmla="*/ 0 w 999"/>
                <a:gd name="T5" fmla="*/ 435 h 778"/>
                <a:gd name="T6" fmla="*/ 0 w 999"/>
                <a:gd name="T7" fmla="*/ 778 h 778"/>
                <a:gd name="T8" fmla="*/ 502 w 999"/>
                <a:gd name="T9" fmla="*/ 554 h 778"/>
                <a:gd name="T10" fmla="*/ 999 w 999"/>
                <a:gd name="T11" fmla="*/ 301 h 778"/>
                <a:gd name="T12" fmla="*/ 999 w 999"/>
                <a:gd name="T13" fmla="*/ 301 h 778"/>
                <a:gd name="T14" fmla="*/ 814 w 999"/>
                <a:gd name="T15" fmla="*/ 206 h 778"/>
                <a:gd name="T16" fmla="*/ 852 w 999"/>
                <a:gd name="T17" fmla="*/ 0 h 7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99" h="778">
                  <a:moveTo>
                    <a:pt x="852" y="0"/>
                  </a:moveTo>
                  <a:lnTo>
                    <a:pt x="355" y="253"/>
                  </a:lnTo>
                  <a:lnTo>
                    <a:pt x="0" y="435"/>
                  </a:lnTo>
                  <a:lnTo>
                    <a:pt x="0" y="778"/>
                  </a:lnTo>
                  <a:lnTo>
                    <a:pt x="502" y="554"/>
                  </a:lnTo>
                  <a:lnTo>
                    <a:pt x="999" y="301"/>
                  </a:lnTo>
                  <a:lnTo>
                    <a:pt x="999" y="301"/>
                  </a:lnTo>
                  <a:lnTo>
                    <a:pt x="814" y="206"/>
                  </a:lnTo>
                  <a:lnTo>
                    <a:pt x="85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" name="Freeform 73"/>
            <p:cNvSpPr/>
            <p:nvPr/>
          </p:nvSpPr>
          <p:spPr bwMode="auto">
            <a:xfrm>
              <a:off x="5968977" y="1428912"/>
              <a:ext cx="1762125" cy="541338"/>
            </a:xfrm>
            <a:custGeom>
              <a:avLst/>
              <a:gdLst>
                <a:gd name="T0" fmla="*/ 1110 w 1110"/>
                <a:gd name="T1" fmla="*/ 341 h 341"/>
                <a:gd name="T2" fmla="*/ 556 w 1110"/>
                <a:gd name="T3" fmla="*/ 341 h 341"/>
                <a:gd name="T4" fmla="*/ 0 w 1110"/>
                <a:gd name="T5" fmla="*/ 341 h 341"/>
                <a:gd name="T6" fmla="*/ 0 w 1110"/>
                <a:gd name="T7" fmla="*/ 169 h 341"/>
                <a:gd name="T8" fmla="*/ 0 w 1110"/>
                <a:gd name="T9" fmla="*/ 0 h 341"/>
                <a:gd name="T10" fmla="*/ 556 w 1110"/>
                <a:gd name="T11" fmla="*/ 0 h 341"/>
                <a:gd name="T12" fmla="*/ 1110 w 1110"/>
                <a:gd name="T13" fmla="*/ 0 h 341"/>
                <a:gd name="T14" fmla="*/ 990 w 1110"/>
                <a:gd name="T15" fmla="*/ 169 h 341"/>
                <a:gd name="T16" fmla="*/ 1110 w 1110"/>
                <a:gd name="T17" fmla="*/ 341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10" h="341">
                  <a:moveTo>
                    <a:pt x="1110" y="341"/>
                  </a:moveTo>
                  <a:lnTo>
                    <a:pt x="556" y="341"/>
                  </a:lnTo>
                  <a:lnTo>
                    <a:pt x="0" y="341"/>
                  </a:lnTo>
                  <a:lnTo>
                    <a:pt x="0" y="169"/>
                  </a:lnTo>
                  <a:lnTo>
                    <a:pt x="0" y="0"/>
                  </a:lnTo>
                  <a:lnTo>
                    <a:pt x="556" y="0"/>
                  </a:lnTo>
                  <a:lnTo>
                    <a:pt x="1110" y="0"/>
                  </a:lnTo>
                  <a:lnTo>
                    <a:pt x="990" y="169"/>
                  </a:lnTo>
                  <a:lnTo>
                    <a:pt x="1110" y="341"/>
                  </a:lnTo>
                  <a:close/>
                </a:path>
              </a:pathLst>
            </a:custGeom>
            <a:solidFill>
              <a:srgbClr val="FA15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" name="Freeform 74"/>
            <p:cNvSpPr/>
            <p:nvPr/>
          </p:nvSpPr>
          <p:spPr bwMode="auto">
            <a:xfrm>
              <a:off x="5968977" y="1428912"/>
              <a:ext cx="882650" cy="541338"/>
            </a:xfrm>
            <a:custGeom>
              <a:avLst/>
              <a:gdLst>
                <a:gd name="T0" fmla="*/ 556 w 556"/>
                <a:gd name="T1" fmla="*/ 341 h 341"/>
                <a:gd name="T2" fmla="*/ 0 w 556"/>
                <a:gd name="T3" fmla="*/ 341 h 341"/>
                <a:gd name="T4" fmla="*/ 0 w 556"/>
                <a:gd name="T5" fmla="*/ 169 h 341"/>
                <a:gd name="T6" fmla="*/ 0 w 556"/>
                <a:gd name="T7" fmla="*/ 0 h 341"/>
                <a:gd name="T8" fmla="*/ 556 w 556"/>
                <a:gd name="T9" fmla="*/ 0 h 341"/>
                <a:gd name="T10" fmla="*/ 556 w 556"/>
                <a:gd name="T11" fmla="*/ 341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56" h="341">
                  <a:moveTo>
                    <a:pt x="556" y="341"/>
                  </a:moveTo>
                  <a:lnTo>
                    <a:pt x="0" y="341"/>
                  </a:lnTo>
                  <a:lnTo>
                    <a:pt x="0" y="169"/>
                  </a:lnTo>
                  <a:lnTo>
                    <a:pt x="0" y="0"/>
                  </a:lnTo>
                  <a:lnTo>
                    <a:pt x="556" y="0"/>
                  </a:lnTo>
                  <a:lnTo>
                    <a:pt x="556" y="341"/>
                  </a:lnTo>
                  <a:close/>
                </a:path>
              </a:pathLst>
            </a:custGeom>
            <a:solidFill>
              <a:srgbClr val="F025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" name="Freeform 75"/>
            <p:cNvSpPr/>
            <p:nvPr/>
          </p:nvSpPr>
          <p:spPr bwMode="auto">
            <a:xfrm>
              <a:off x="5968977" y="1428912"/>
              <a:ext cx="882650" cy="541338"/>
            </a:xfrm>
            <a:custGeom>
              <a:avLst/>
              <a:gdLst>
                <a:gd name="T0" fmla="*/ 556 w 556"/>
                <a:gd name="T1" fmla="*/ 341 h 341"/>
                <a:gd name="T2" fmla="*/ 0 w 556"/>
                <a:gd name="T3" fmla="*/ 341 h 341"/>
                <a:gd name="T4" fmla="*/ 0 w 556"/>
                <a:gd name="T5" fmla="*/ 169 h 341"/>
                <a:gd name="T6" fmla="*/ 0 w 556"/>
                <a:gd name="T7" fmla="*/ 0 h 341"/>
                <a:gd name="T8" fmla="*/ 556 w 556"/>
                <a:gd name="T9" fmla="*/ 0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6" h="341">
                  <a:moveTo>
                    <a:pt x="556" y="341"/>
                  </a:moveTo>
                  <a:lnTo>
                    <a:pt x="0" y="341"/>
                  </a:lnTo>
                  <a:lnTo>
                    <a:pt x="0" y="169"/>
                  </a:lnTo>
                  <a:lnTo>
                    <a:pt x="0" y="0"/>
                  </a:lnTo>
                  <a:lnTo>
                    <a:pt x="55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0" name="椭圆 9"/>
          <p:cNvSpPr/>
          <p:nvPr/>
        </p:nvSpPr>
        <p:spPr>
          <a:xfrm>
            <a:off x="2016760" y="1334135"/>
            <a:ext cx="565150" cy="542925"/>
          </a:xfrm>
          <a:prstGeom prst="ellipse">
            <a:avLst/>
          </a:prstGeom>
          <a:noFill/>
          <a:ln>
            <a:solidFill>
              <a:srgbClr val="F22424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圆角矩形 8"/>
          <p:cNvSpPr/>
          <p:nvPr/>
        </p:nvSpPr>
        <p:spPr>
          <a:xfrm>
            <a:off x="2370455" y="1320800"/>
            <a:ext cx="6303645" cy="553720"/>
          </a:xfrm>
          <a:prstGeom prst="roundRect">
            <a:avLst/>
          </a:prstGeom>
          <a:gradFill>
            <a:gsLst>
              <a:gs pos="0">
                <a:srgbClr val="E4E4E4"/>
              </a:gs>
              <a:gs pos="100000">
                <a:schemeClr val="bg1"/>
              </a:gs>
            </a:gsLst>
            <a:lin ang="2700000" scaled="0"/>
          </a:gradFill>
          <a:ln w="19050">
            <a:gradFill>
              <a:gsLst>
                <a:gs pos="0">
                  <a:schemeClr val="bg1">
                    <a:lumMod val="65000"/>
                  </a:schemeClr>
                </a:gs>
                <a:gs pos="100000">
                  <a:schemeClr val="bg1"/>
                </a:gs>
              </a:gsLst>
              <a:lin ang="13500000" scaled="0"/>
            </a:gradFill>
          </a:ln>
          <a:effectLst>
            <a:outerShdw blurRad="177800" dist="1143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0" name="椭圆 59"/>
          <p:cNvSpPr/>
          <p:nvPr/>
        </p:nvSpPr>
        <p:spPr>
          <a:xfrm>
            <a:off x="2091690" y="2160270"/>
            <a:ext cx="565150" cy="542925"/>
          </a:xfrm>
          <a:prstGeom prst="ellipse">
            <a:avLst/>
          </a:prstGeom>
          <a:noFill/>
          <a:ln>
            <a:solidFill>
              <a:srgbClr val="F22424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2" name="圆角矩形 61"/>
          <p:cNvSpPr/>
          <p:nvPr/>
        </p:nvSpPr>
        <p:spPr>
          <a:xfrm>
            <a:off x="2381885" y="2157730"/>
            <a:ext cx="6303645" cy="553720"/>
          </a:xfrm>
          <a:prstGeom prst="roundRect">
            <a:avLst/>
          </a:prstGeom>
          <a:gradFill>
            <a:gsLst>
              <a:gs pos="0">
                <a:srgbClr val="E4E4E4"/>
              </a:gs>
              <a:gs pos="100000">
                <a:schemeClr val="bg1"/>
              </a:gs>
            </a:gsLst>
            <a:lin ang="2700000" scaled="0"/>
          </a:gradFill>
          <a:ln w="19050">
            <a:gradFill>
              <a:gsLst>
                <a:gs pos="0">
                  <a:schemeClr val="bg1">
                    <a:lumMod val="65000"/>
                  </a:schemeClr>
                </a:gs>
                <a:gs pos="100000">
                  <a:schemeClr val="bg1"/>
                </a:gs>
              </a:gsLst>
              <a:lin ang="13500000" scaled="0"/>
            </a:gradFill>
          </a:ln>
          <a:effectLst>
            <a:outerShdw blurRad="177800" dist="1143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71" name="组合 70"/>
          <p:cNvGrpSpPr/>
          <p:nvPr/>
        </p:nvGrpSpPr>
        <p:grpSpPr>
          <a:xfrm rot="19957823">
            <a:off x="8611870" y="2828925"/>
            <a:ext cx="453390" cy="236220"/>
            <a:chOff x="5968977" y="738349"/>
            <a:chExt cx="1762125" cy="1235075"/>
          </a:xfrm>
          <a:effectLst>
            <a:outerShdw blurRad="127000" dist="1016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72" name="Freeform 69"/>
            <p:cNvSpPr/>
            <p:nvPr/>
          </p:nvSpPr>
          <p:spPr bwMode="auto">
            <a:xfrm>
              <a:off x="5968977" y="738349"/>
              <a:ext cx="1585912" cy="1235075"/>
            </a:xfrm>
            <a:custGeom>
              <a:avLst/>
              <a:gdLst>
                <a:gd name="T0" fmla="*/ 999 w 999"/>
                <a:gd name="T1" fmla="*/ 301 h 778"/>
                <a:gd name="T2" fmla="*/ 502 w 999"/>
                <a:gd name="T3" fmla="*/ 554 h 778"/>
                <a:gd name="T4" fmla="*/ 0 w 999"/>
                <a:gd name="T5" fmla="*/ 778 h 778"/>
                <a:gd name="T6" fmla="*/ 0 w 999"/>
                <a:gd name="T7" fmla="*/ 435 h 778"/>
                <a:gd name="T8" fmla="*/ 355 w 999"/>
                <a:gd name="T9" fmla="*/ 253 h 778"/>
                <a:gd name="T10" fmla="*/ 852 w 999"/>
                <a:gd name="T11" fmla="*/ 0 h 778"/>
                <a:gd name="T12" fmla="*/ 814 w 999"/>
                <a:gd name="T13" fmla="*/ 206 h 778"/>
                <a:gd name="T14" fmla="*/ 999 w 999"/>
                <a:gd name="T15" fmla="*/ 301 h 7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99" h="778">
                  <a:moveTo>
                    <a:pt x="999" y="301"/>
                  </a:moveTo>
                  <a:lnTo>
                    <a:pt x="502" y="554"/>
                  </a:lnTo>
                  <a:lnTo>
                    <a:pt x="0" y="778"/>
                  </a:lnTo>
                  <a:lnTo>
                    <a:pt x="0" y="435"/>
                  </a:lnTo>
                  <a:lnTo>
                    <a:pt x="355" y="253"/>
                  </a:lnTo>
                  <a:lnTo>
                    <a:pt x="852" y="0"/>
                  </a:lnTo>
                  <a:lnTo>
                    <a:pt x="814" y="206"/>
                  </a:lnTo>
                  <a:lnTo>
                    <a:pt x="999" y="301"/>
                  </a:lnTo>
                  <a:close/>
                </a:path>
              </a:pathLst>
            </a:custGeom>
            <a:solidFill>
              <a:srgbClr val="FFE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3" name="Freeform 70"/>
            <p:cNvSpPr/>
            <p:nvPr/>
          </p:nvSpPr>
          <p:spPr bwMode="auto">
            <a:xfrm>
              <a:off x="5968977" y="738349"/>
              <a:ext cx="1585912" cy="1235075"/>
            </a:xfrm>
            <a:custGeom>
              <a:avLst/>
              <a:gdLst>
                <a:gd name="T0" fmla="*/ 999 w 999"/>
                <a:gd name="T1" fmla="*/ 301 h 778"/>
                <a:gd name="T2" fmla="*/ 502 w 999"/>
                <a:gd name="T3" fmla="*/ 554 h 778"/>
                <a:gd name="T4" fmla="*/ 0 w 999"/>
                <a:gd name="T5" fmla="*/ 778 h 778"/>
                <a:gd name="T6" fmla="*/ 0 w 999"/>
                <a:gd name="T7" fmla="*/ 435 h 778"/>
                <a:gd name="T8" fmla="*/ 355 w 999"/>
                <a:gd name="T9" fmla="*/ 253 h 778"/>
                <a:gd name="T10" fmla="*/ 852 w 999"/>
                <a:gd name="T11" fmla="*/ 0 h 778"/>
                <a:gd name="T12" fmla="*/ 814 w 999"/>
                <a:gd name="T13" fmla="*/ 206 h 778"/>
                <a:gd name="T14" fmla="*/ 999 w 999"/>
                <a:gd name="T15" fmla="*/ 301 h 7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99" h="778">
                  <a:moveTo>
                    <a:pt x="999" y="301"/>
                  </a:moveTo>
                  <a:lnTo>
                    <a:pt x="502" y="554"/>
                  </a:lnTo>
                  <a:lnTo>
                    <a:pt x="0" y="778"/>
                  </a:lnTo>
                  <a:lnTo>
                    <a:pt x="0" y="435"/>
                  </a:lnTo>
                  <a:lnTo>
                    <a:pt x="355" y="253"/>
                  </a:lnTo>
                  <a:lnTo>
                    <a:pt x="852" y="0"/>
                  </a:lnTo>
                  <a:lnTo>
                    <a:pt x="814" y="206"/>
                  </a:lnTo>
                  <a:lnTo>
                    <a:pt x="999" y="301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4" name="Freeform 71"/>
            <p:cNvSpPr/>
            <p:nvPr/>
          </p:nvSpPr>
          <p:spPr bwMode="auto">
            <a:xfrm>
              <a:off x="5968977" y="738349"/>
              <a:ext cx="1585912" cy="1235075"/>
            </a:xfrm>
            <a:custGeom>
              <a:avLst/>
              <a:gdLst>
                <a:gd name="T0" fmla="*/ 852 w 999"/>
                <a:gd name="T1" fmla="*/ 0 h 778"/>
                <a:gd name="T2" fmla="*/ 355 w 999"/>
                <a:gd name="T3" fmla="*/ 253 h 778"/>
                <a:gd name="T4" fmla="*/ 0 w 999"/>
                <a:gd name="T5" fmla="*/ 435 h 778"/>
                <a:gd name="T6" fmla="*/ 0 w 999"/>
                <a:gd name="T7" fmla="*/ 778 h 778"/>
                <a:gd name="T8" fmla="*/ 502 w 999"/>
                <a:gd name="T9" fmla="*/ 554 h 778"/>
                <a:gd name="T10" fmla="*/ 999 w 999"/>
                <a:gd name="T11" fmla="*/ 301 h 778"/>
                <a:gd name="T12" fmla="*/ 999 w 999"/>
                <a:gd name="T13" fmla="*/ 301 h 778"/>
                <a:gd name="T14" fmla="*/ 814 w 999"/>
                <a:gd name="T15" fmla="*/ 206 h 778"/>
                <a:gd name="T16" fmla="*/ 852 w 999"/>
                <a:gd name="T17" fmla="*/ 0 h 7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99" h="778">
                  <a:moveTo>
                    <a:pt x="852" y="0"/>
                  </a:moveTo>
                  <a:lnTo>
                    <a:pt x="355" y="253"/>
                  </a:lnTo>
                  <a:lnTo>
                    <a:pt x="0" y="435"/>
                  </a:lnTo>
                  <a:lnTo>
                    <a:pt x="0" y="778"/>
                  </a:lnTo>
                  <a:lnTo>
                    <a:pt x="502" y="554"/>
                  </a:lnTo>
                  <a:lnTo>
                    <a:pt x="999" y="301"/>
                  </a:lnTo>
                  <a:lnTo>
                    <a:pt x="999" y="301"/>
                  </a:lnTo>
                  <a:lnTo>
                    <a:pt x="814" y="206"/>
                  </a:lnTo>
                  <a:lnTo>
                    <a:pt x="852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8D1919">
                    <a:shade val="30000"/>
                    <a:satMod val="115000"/>
                  </a:srgbClr>
                </a:gs>
                <a:gs pos="50000">
                  <a:srgbClr val="8D1919">
                    <a:shade val="67500"/>
                    <a:satMod val="115000"/>
                  </a:srgbClr>
                </a:gs>
                <a:gs pos="100000">
                  <a:srgbClr val="8D1919">
                    <a:shade val="100000"/>
                    <a:satMod val="11500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5" name="Freeform 72"/>
            <p:cNvSpPr/>
            <p:nvPr/>
          </p:nvSpPr>
          <p:spPr bwMode="auto">
            <a:xfrm>
              <a:off x="5968977" y="738349"/>
              <a:ext cx="1585912" cy="1235075"/>
            </a:xfrm>
            <a:custGeom>
              <a:avLst/>
              <a:gdLst>
                <a:gd name="T0" fmla="*/ 852 w 999"/>
                <a:gd name="T1" fmla="*/ 0 h 778"/>
                <a:gd name="T2" fmla="*/ 355 w 999"/>
                <a:gd name="T3" fmla="*/ 253 h 778"/>
                <a:gd name="T4" fmla="*/ 0 w 999"/>
                <a:gd name="T5" fmla="*/ 435 h 778"/>
                <a:gd name="T6" fmla="*/ 0 w 999"/>
                <a:gd name="T7" fmla="*/ 778 h 778"/>
                <a:gd name="T8" fmla="*/ 502 w 999"/>
                <a:gd name="T9" fmla="*/ 554 h 778"/>
                <a:gd name="T10" fmla="*/ 999 w 999"/>
                <a:gd name="T11" fmla="*/ 301 h 778"/>
                <a:gd name="T12" fmla="*/ 999 w 999"/>
                <a:gd name="T13" fmla="*/ 301 h 778"/>
                <a:gd name="T14" fmla="*/ 814 w 999"/>
                <a:gd name="T15" fmla="*/ 206 h 778"/>
                <a:gd name="T16" fmla="*/ 852 w 999"/>
                <a:gd name="T17" fmla="*/ 0 h 7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99" h="778">
                  <a:moveTo>
                    <a:pt x="852" y="0"/>
                  </a:moveTo>
                  <a:lnTo>
                    <a:pt x="355" y="253"/>
                  </a:lnTo>
                  <a:lnTo>
                    <a:pt x="0" y="435"/>
                  </a:lnTo>
                  <a:lnTo>
                    <a:pt x="0" y="778"/>
                  </a:lnTo>
                  <a:lnTo>
                    <a:pt x="502" y="554"/>
                  </a:lnTo>
                  <a:lnTo>
                    <a:pt x="999" y="301"/>
                  </a:lnTo>
                  <a:lnTo>
                    <a:pt x="999" y="301"/>
                  </a:lnTo>
                  <a:lnTo>
                    <a:pt x="814" y="206"/>
                  </a:lnTo>
                  <a:lnTo>
                    <a:pt x="85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6" name="Freeform 73"/>
            <p:cNvSpPr/>
            <p:nvPr/>
          </p:nvSpPr>
          <p:spPr bwMode="auto">
            <a:xfrm>
              <a:off x="5968977" y="1428912"/>
              <a:ext cx="1762125" cy="541338"/>
            </a:xfrm>
            <a:custGeom>
              <a:avLst/>
              <a:gdLst>
                <a:gd name="T0" fmla="*/ 1110 w 1110"/>
                <a:gd name="T1" fmla="*/ 341 h 341"/>
                <a:gd name="T2" fmla="*/ 556 w 1110"/>
                <a:gd name="T3" fmla="*/ 341 h 341"/>
                <a:gd name="T4" fmla="*/ 0 w 1110"/>
                <a:gd name="T5" fmla="*/ 341 h 341"/>
                <a:gd name="T6" fmla="*/ 0 w 1110"/>
                <a:gd name="T7" fmla="*/ 169 h 341"/>
                <a:gd name="T8" fmla="*/ 0 w 1110"/>
                <a:gd name="T9" fmla="*/ 0 h 341"/>
                <a:gd name="T10" fmla="*/ 556 w 1110"/>
                <a:gd name="T11" fmla="*/ 0 h 341"/>
                <a:gd name="T12" fmla="*/ 1110 w 1110"/>
                <a:gd name="T13" fmla="*/ 0 h 341"/>
                <a:gd name="T14" fmla="*/ 990 w 1110"/>
                <a:gd name="T15" fmla="*/ 169 h 341"/>
                <a:gd name="T16" fmla="*/ 1110 w 1110"/>
                <a:gd name="T17" fmla="*/ 341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10" h="341">
                  <a:moveTo>
                    <a:pt x="1110" y="341"/>
                  </a:moveTo>
                  <a:lnTo>
                    <a:pt x="556" y="341"/>
                  </a:lnTo>
                  <a:lnTo>
                    <a:pt x="0" y="341"/>
                  </a:lnTo>
                  <a:lnTo>
                    <a:pt x="0" y="169"/>
                  </a:lnTo>
                  <a:lnTo>
                    <a:pt x="0" y="0"/>
                  </a:lnTo>
                  <a:lnTo>
                    <a:pt x="556" y="0"/>
                  </a:lnTo>
                  <a:lnTo>
                    <a:pt x="1110" y="0"/>
                  </a:lnTo>
                  <a:lnTo>
                    <a:pt x="990" y="169"/>
                  </a:lnTo>
                  <a:lnTo>
                    <a:pt x="1110" y="341"/>
                  </a:lnTo>
                  <a:close/>
                </a:path>
              </a:pathLst>
            </a:custGeom>
            <a:solidFill>
              <a:srgbClr val="FA15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7" name="Freeform 74"/>
            <p:cNvSpPr/>
            <p:nvPr/>
          </p:nvSpPr>
          <p:spPr bwMode="auto">
            <a:xfrm>
              <a:off x="5968977" y="1428912"/>
              <a:ext cx="882650" cy="541338"/>
            </a:xfrm>
            <a:custGeom>
              <a:avLst/>
              <a:gdLst>
                <a:gd name="T0" fmla="*/ 556 w 556"/>
                <a:gd name="T1" fmla="*/ 341 h 341"/>
                <a:gd name="T2" fmla="*/ 0 w 556"/>
                <a:gd name="T3" fmla="*/ 341 h 341"/>
                <a:gd name="T4" fmla="*/ 0 w 556"/>
                <a:gd name="T5" fmla="*/ 169 h 341"/>
                <a:gd name="T6" fmla="*/ 0 w 556"/>
                <a:gd name="T7" fmla="*/ 0 h 341"/>
                <a:gd name="T8" fmla="*/ 556 w 556"/>
                <a:gd name="T9" fmla="*/ 0 h 341"/>
                <a:gd name="T10" fmla="*/ 556 w 556"/>
                <a:gd name="T11" fmla="*/ 341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56" h="341">
                  <a:moveTo>
                    <a:pt x="556" y="341"/>
                  </a:moveTo>
                  <a:lnTo>
                    <a:pt x="0" y="341"/>
                  </a:lnTo>
                  <a:lnTo>
                    <a:pt x="0" y="169"/>
                  </a:lnTo>
                  <a:lnTo>
                    <a:pt x="0" y="0"/>
                  </a:lnTo>
                  <a:lnTo>
                    <a:pt x="556" y="0"/>
                  </a:lnTo>
                  <a:lnTo>
                    <a:pt x="556" y="341"/>
                  </a:lnTo>
                  <a:close/>
                </a:path>
              </a:pathLst>
            </a:custGeom>
            <a:solidFill>
              <a:srgbClr val="F025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8" name="Freeform 75"/>
            <p:cNvSpPr/>
            <p:nvPr/>
          </p:nvSpPr>
          <p:spPr bwMode="auto">
            <a:xfrm>
              <a:off x="5968977" y="1428912"/>
              <a:ext cx="882650" cy="541338"/>
            </a:xfrm>
            <a:custGeom>
              <a:avLst/>
              <a:gdLst>
                <a:gd name="T0" fmla="*/ 556 w 556"/>
                <a:gd name="T1" fmla="*/ 341 h 341"/>
                <a:gd name="T2" fmla="*/ 0 w 556"/>
                <a:gd name="T3" fmla="*/ 341 h 341"/>
                <a:gd name="T4" fmla="*/ 0 w 556"/>
                <a:gd name="T5" fmla="*/ 169 h 341"/>
                <a:gd name="T6" fmla="*/ 0 w 556"/>
                <a:gd name="T7" fmla="*/ 0 h 341"/>
                <a:gd name="T8" fmla="*/ 556 w 556"/>
                <a:gd name="T9" fmla="*/ 0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6" h="341">
                  <a:moveTo>
                    <a:pt x="556" y="341"/>
                  </a:moveTo>
                  <a:lnTo>
                    <a:pt x="0" y="341"/>
                  </a:lnTo>
                  <a:lnTo>
                    <a:pt x="0" y="169"/>
                  </a:lnTo>
                  <a:lnTo>
                    <a:pt x="0" y="0"/>
                  </a:lnTo>
                  <a:lnTo>
                    <a:pt x="55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79" name="椭圆 78"/>
          <p:cNvSpPr/>
          <p:nvPr/>
        </p:nvSpPr>
        <p:spPr>
          <a:xfrm>
            <a:off x="2070735" y="3005455"/>
            <a:ext cx="565150" cy="542925"/>
          </a:xfrm>
          <a:prstGeom prst="ellipse">
            <a:avLst/>
          </a:prstGeom>
          <a:noFill/>
          <a:ln>
            <a:solidFill>
              <a:srgbClr val="F22424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0" name="圆角矩形 79"/>
          <p:cNvSpPr/>
          <p:nvPr/>
        </p:nvSpPr>
        <p:spPr>
          <a:xfrm>
            <a:off x="2424430" y="2992120"/>
            <a:ext cx="6303645" cy="553720"/>
          </a:xfrm>
          <a:prstGeom prst="roundRect">
            <a:avLst/>
          </a:prstGeom>
          <a:gradFill>
            <a:gsLst>
              <a:gs pos="0">
                <a:srgbClr val="E4E4E4"/>
              </a:gs>
              <a:gs pos="100000">
                <a:schemeClr val="bg1"/>
              </a:gs>
            </a:gsLst>
            <a:lin ang="2700000" scaled="0"/>
          </a:gradFill>
          <a:ln w="19050">
            <a:gradFill>
              <a:gsLst>
                <a:gs pos="0">
                  <a:schemeClr val="bg1">
                    <a:lumMod val="65000"/>
                  </a:schemeClr>
                </a:gs>
                <a:gs pos="100000">
                  <a:schemeClr val="bg1"/>
                </a:gs>
              </a:gsLst>
              <a:lin ang="13500000" scaled="0"/>
            </a:gradFill>
          </a:ln>
          <a:effectLst>
            <a:outerShdw blurRad="177800" dist="1143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81" name="组合 80"/>
          <p:cNvGrpSpPr/>
          <p:nvPr/>
        </p:nvGrpSpPr>
        <p:grpSpPr>
          <a:xfrm rot="19957823">
            <a:off x="8663940" y="3716655"/>
            <a:ext cx="453390" cy="236220"/>
            <a:chOff x="5968977" y="738349"/>
            <a:chExt cx="1762125" cy="1235075"/>
          </a:xfrm>
          <a:effectLst>
            <a:outerShdw blurRad="127000" dist="1016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82" name="Freeform 69"/>
            <p:cNvSpPr/>
            <p:nvPr/>
          </p:nvSpPr>
          <p:spPr bwMode="auto">
            <a:xfrm>
              <a:off x="5968977" y="738349"/>
              <a:ext cx="1585912" cy="1235075"/>
            </a:xfrm>
            <a:custGeom>
              <a:avLst/>
              <a:gdLst>
                <a:gd name="T0" fmla="*/ 999 w 999"/>
                <a:gd name="T1" fmla="*/ 301 h 778"/>
                <a:gd name="T2" fmla="*/ 502 w 999"/>
                <a:gd name="T3" fmla="*/ 554 h 778"/>
                <a:gd name="T4" fmla="*/ 0 w 999"/>
                <a:gd name="T5" fmla="*/ 778 h 778"/>
                <a:gd name="T6" fmla="*/ 0 w 999"/>
                <a:gd name="T7" fmla="*/ 435 h 778"/>
                <a:gd name="T8" fmla="*/ 355 w 999"/>
                <a:gd name="T9" fmla="*/ 253 h 778"/>
                <a:gd name="T10" fmla="*/ 852 w 999"/>
                <a:gd name="T11" fmla="*/ 0 h 778"/>
                <a:gd name="T12" fmla="*/ 814 w 999"/>
                <a:gd name="T13" fmla="*/ 206 h 778"/>
                <a:gd name="T14" fmla="*/ 999 w 999"/>
                <a:gd name="T15" fmla="*/ 301 h 7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99" h="778">
                  <a:moveTo>
                    <a:pt x="999" y="301"/>
                  </a:moveTo>
                  <a:lnTo>
                    <a:pt x="502" y="554"/>
                  </a:lnTo>
                  <a:lnTo>
                    <a:pt x="0" y="778"/>
                  </a:lnTo>
                  <a:lnTo>
                    <a:pt x="0" y="435"/>
                  </a:lnTo>
                  <a:lnTo>
                    <a:pt x="355" y="253"/>
                  </a:lnTo>
                  <a:lnTo>
                    <a:pt x="852" y="0"/>
                  </a:lnTo>
                  <a:lnTo>
                    <a:pt x="814" y="206"/>
                  </a:lnTo>
                  <a:lnTo>
                    <a:pt x="999" y="301"/>
                  </a:lnTo>
                  <a:close/>
                </a:path>
              </a:pathLst>
            </a:custGeom>
            <a:solidFill>
              <a:srgbClr val="FFE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3" name="Freeform 70"/>
            <p:cNvSpPr/>
            <p:nvPr/>
          </p:nvSpPr>
          <p:spPr bwMode="auto">
            <a:xfrm>
              <a:off x="5968977" y="738349"/>
              <a:ext cx="1585912" cy="1235075"/>
            </a:xfrm>
            <a:custGeom>
              <a:avLst/>
              <a:gdLst>
                <a:gd name="T0" fmla="*/ 999 w 999"/>
                <a:gd name="T1" fmla="*/ 301 h 778"/>
                <a:gd name="T2" fmla="*/ 502 w 999"/>
                <a:gd name="T3" fmla="*/ 554 h 778"/>
                <a:gd name="T4" fmla="*/ 0 w 999"/>
                <a:gd name="T5" fmla="*/ 778 h 778"/>
                <a:gd name="T6" fmla="*/ 0 w 999"/>
                <a:gd name="T7" fmla="*/ 435 h 778"/>
                <a:gd name="T8" fmla="*/ 355 w 999"/>
                <a:gd name="T9" fmla="*/ 253 h 778"/>
                <a:gd name="T10" fmla="*/ 852 w 999"/>
                <a:gd name="T11" fmla="*/ 0 h 778"/>
                <a:gd name="T12" fmla="*/ 814 w 999"/>
                <a:gd name="T13" fmla="*/ 206 h 778"/>
                <a:gd name="T14" fmla="*/ 999 w 999"/>
                <a:gd name="T15" fmla="*/ 301 h 7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99" h="778">
                  <a:moveTo>
                    <a:pt x="999" y="301"/>
                  </a:moveTo>
                  <a:lnTo>
                    <a:pt x="502" y="554"/>
                  </a:lnTo>
                  <a:lnTo>
                    <a:pt x="0" y="778"/>
                  </a:lnTo>
                  <a:lnTo>
                    <a:pt x="0" y="435"/>
                  </a:lnTo>
                  <a:lnTo>
                    <a:pt x="355" y="253"/>
                  </a:lnTo>
                  <a:lnTo>
                    <a:pt x="852" y="0"/>
                  </a:lnTo>
                  <a:lnTo>
                    <a:pt x="814" y="206"/>
                  </a:lnTo>
                  <a:lnTo>
                    <a:pt x="999" y="301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4" name="Freeform 71"/>
            <p:cNvSpPr/>
            <p:nvPr/>
          </p:nvSpPr>
          <p:spPr bwMode="auto">
            <a:xfrm>
              <a:off x="5968977" y="738349"/>
              <a:ext cx="1585912" cy="1235075"/>
            </a:xfrm>
            <a:custGeom>
              <a:avLst/>
              <a:gdLst>
                <a:gd name="T0" fmla="*/ 852 w 999"/>
                <a:gd name="T1" fmla="*/ 0 h 778"/>
                <a:gd name="T2" fmla="*/ 355 w 999"/>
                <a:gd name="T3" fmla="*/ 253 h 778"/>
                <a:gd name="T4" fmla="*/ 0 w 999"/>
                <a:gd name="T5" fmla="*/ 435 h 778"/>
                <a:gd name="T6" fmla="*/ 0 w 999"/>
                <a:gd name="T7" fmla="*/ 778 h 778"/>
                <a:gd name="T8" fmla="*/ 502 w 999"/>
                <a:gd name="T9" fmla="*/ 554 h 778"/>
                <a:gd name="T10" fmla="*/ 999 w 999"/>
                <a:gd name="T11" fmla="*/ 301 h 778"/>
                <a:gd name="T12" fmla="*/ 999 w 999"/>
                <a:gd name="T13" fmla="*/ 301 h 778"/>
                <a:gd name="T14" fmla="*/ 814 w 999"/>
                <a:gd name="T15" fmla="*/ 206 h 778"/>
                <a:gd name="T16" fmla="*/ 852 w 999"/>
                <a:gd name="T17" fmla="*/ 0 h 7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99" h="778">
                  <a:moveTo>
                    <a:pt x="852" y="0"/>
                  </a:moveTo>
                  <a:lnTo>
                    <a:pt x="355" y="253"/>
                  </a:lnTo>
                  <a:lnTo>
                    <a:pt x="0" y="435"/>
                  </a:lnTo>
                  <a:lnTo>
                    <a:pt x="0" y="778"/>
                  </a:lnTo>
                  <a:lnTo>
                    <a:pt x="502" y="554"/>
                  </a:lnTo>
                  <a:lnTo>
                    <a:pt x="999" y="301"/>
                  </a:lnTo>
                  <a:lnTo>
                    <a:pt x="999" y="301"/>
                  </a:lnTo>
                  <a:lnTo>
                    <a:pt x="814" y="206"/>
                  </a:lnTo>
                  <a:lnTo>
                    <a:pt x="852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8D1919">
                    <a:shade val="30000"/>
                    <a:satMod val="115000"/>
                  </a:srgbClr>
                </a:gs>
                <a:gs pos="50000">
                  <a:srgbClr val="8D1919">
                    <a:shade val="67500"/>
                    <a:satMod val="115000"/>
                  </a:srgbClr>
                </a:gs>
                <a:gs pos="100000">
                  <a:srgbClr val="8D1919">
                    <a:shade val="100000"/>
                    <a:satMod val="11500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5" name="Freeform 72"/>
            <p:cNvSpPr/>
            <p:nvPr/>
          </p:nvSpPr>
          <p:spPr bwMode="auto">
            <a:xfrm>
              <a:off x="5968977" y="738349"/>
              <a:ext cx="1585912" cy="1235075"/>
            </a:xfrm>
            <a:custGeom>
              <a:avLst/>
              <a:gdLst>
                <a:gd name="T0" fmla="*/ 852 w 999"/>
                <a:gd name="T1" fmla="*/ 0 h 778"/>
                <a:gd name="T2" fmla="*/ 355 w 999"/>
                <a:gd name="T3" fmla="*/ 253 h 778"/>
                <a:gd name="T4" fmla="*/ 0 w 999"/>
                <a:gd name="T5" fmla="*/ 435 h 778"/>
                <a:gd name="T6" fmla="*/ 0 w 999"/>
                <a:gd name="T7" fmla="*/ 778 h 778"/>
                <a:gd name="T8" fmla="*/ 502 w 999"/>
                <a:gd name="T9" fmla="*/ 554 h 778"/>
                <a:gd name="T10" fmla="*/ 999 w 999"/>
                <a:gd name="T11" fmla="*/ 301 h 778"/>
                <a:gd name="T12" fmla="*/ 999 w 999"/>
                <a:gd name="T13" fmla="*/ 301 h 778"/>
                <a:gd name="T14" fmla="*/ 814 w 999"/>
                <a:gd name="T15" fmla="*/ 206 h 778"/>
                <a:gd name="T16" fmla="*/ 852 w 999"/>
                <a:gd name="T17" fmla="*/ 0 h 7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99" h="778">
                  <a:moveTo>
                    <a:pt x="852" y="0"/>
                  </a:moveTo>
                  <a:lnTo>
                    <a:pt x="355" y="253"/>
                  </a:lnTo>
                  <a:lnTo>
                    <a:pt x="0" y="435"/>
                  </a:lnTo>
                  <a:lnTo>
                    <a:pt x="0" y="778"/>
                  </a:lnTo>
                  <a:lnTo>
                    <a:pt x="502" y="554"/>
                  </a:lnTo>
                  <a:lnTo>
                    <a:pt x="999" y="301"/>
                  </a:lnTo>
                  <a:lnTo>
                    <a:pt x="999" y="301"/>
                  </a:lnTo>
                  <a:lnTo>
                    <a:pt x="814" y="206"/>
                  </a:lnTo>
                  <a:lnTo>
                    <a:pt x="85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6" name="Freeform 73"/>
            <p:cNvSpPr/>
            <p:nvPr/>
          </p:nvSpPr>
          <p:spPr bwMode="auto">
            <a:xfrm>
              <a:off x="5968977" y="1428912"/>
              <a:ext cx="1762125" cy="541338"/>
            </a:xfrm>
            <a:custGeom>
              <a:avLst/>
              <a:gdLst>
                <a:gd name="T0" fmla="*/ 1110 w 1110"/>
                <a:gd name="T1" fmla="*/ 341 h 341"/>
                <a:gd name="T2" fmla="*/ 556 w 1110"/>
                <a:gd name="T3" fmla="*/ 341 h 341"/>
                <a:gd name="T4" fmla="*/ 0 w 1110"/>
                <a:gd name="T5" fmla="*/ 341 h 341"/>
                <a:gd name="T6" fmla="*/ 0 w 1110"/>
                <a:gd name="T7" fmla="*/ 169 h 341"/>
                <a:gd name="T8" fmla="*/ 0 w 1110"/>
                <a:gd name="T9" fmla="*/ 0 h 341"/>
                <a:gd name="T10" fmla="*/ 556 w 1110"/>
                <a:gd name="T11" fmla="*/ 0 h 341"/>
                <a:gd name="T12" fmla="*/ 1110 w 1110"/>
                <a:gd name="T13" fmla="*/ 0 h 341"/>
                <a:gd name="T14" fmla="*/ 990 w 1110"/>
                <a:gd name="T15" fmla="*/ 169 h 341"/>
                <a:gd name="T16" fmla="*/ 1110 w 1110"/>
                <a:gd name="T17" fmla="*/ 341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10" h="341">
                  <a:moveTo>
                    <a:pt x="1110" y="341"/>
                  </a:moveTo>
                  <a:lnTo>
                    <a:pt x="556" y="341"/>
                  </a:lnTo>
                  <a:lnTo>
                    <a:pt x="0" y="341"/>
                  </a:lnTo>
                  <a:lnTo>
                    <a:pt x="0" y="169"/>
                  </a:lnTo>
                  <a:lnTo>
                    <a:pt x="0" y="0"/>
                  </a:lnTo>
                  <a:lnTo>
                    <a:pt x="556" y="0"/>
                  </a:lnTo>
                  <a:lnTo>
                    <a:pt x="1110" y="0"/>
                  </a:lnTo>
                  <a:lnTo>
                    <a:pt x="990" y="169"/>
                  </a:lnTo>
                  <a:lnTo>
                    <a:pt x="1110" y="341"/>
                  </a:lnTo>
                  <a:close/>
                </a:path>
              </a:pathLst>
            </a:custGeom>
            <a:solidFill>
              <a:srgbClr val="FA15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7" name="Freeform 74"/>
            <p:cNvSpPr/>
            <p:nvPr/>
          </p:nvSpPr>
          <p:spPr bwMode="auto">
            <a:xfrm>
              <a:off x="5968977" y="1428912"/>
              <a:ext cx="882650" cy="541338"/>
            </a:xfrm>
            <a:custGeom>
              <a:avLst/>
              <a:gdLst>
                <a:gd name="T0" fmla="*/ 556 w 556"/>
                <a:gd name="T1" fmla="*/ 341 h 341"/>
                <a:gd name="T2" fmla="*/ 0 w 556"/>
                <a:gd name="T3" fmla="*/ 341 h 341"/>
                <a:gd name="T4" fmla="*/ 0 w 556"/>
                <a:gd name="T5" fmla="*/ 169 h 341"/>
                <a:gd name="T6" fmla="*/ 0 w 556"/>
                <a:gd name="T7" fmla="*/ 0 h 341"/>
                <a:gd name="T8" fmla="*/ 556 w 556"/>
                <a:gd name="T9" fmla="*/ 0 h 341"/>
                <a:gd name="T10" fmla="*/ 556 w 556"/>
                <a:gd name="T11" fmla="*/ 341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56" h="341">
                  <a:moveTo>
                    <a:pt x="556" y="341"/>
                  </a:moveTo>
                  <a:lnTo>
                    <a:pt x="0" y="341"/>
                  </a:lnTo>
                  <a:lnTo>
                    <a:pt x="0" y="169"/>
                  </a:lnTo>
                  <a:lnTo>
                    <a:pt x="0" y="0"/>
                  </a:lnTo>
                  <a:lnTo>
                    <a:pt x="556" y="0"/>
                  </a:lnTo>
                  <a:lnTo>
                    <a:pt x="556" y="341"/>
                  </a:lnTo>
                  <a:close/>
                </a:path>
              </a:pathLst>
            </a:custGeom>
            <a:solidFill>
              <a:srgbClr val="F025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8" name="Freeform 75"/>
            <p:cNvSpPr/>
            <p:nvPr/>
          </p:nvSpPr>
          <p:spPr bwMode="auto">
            <a:xfrm>
              <a:off x="5968977" y="1428912"/>
              <a:ext cx="882650" cy="541338"/>
            </a:xfrm>
            <a:custGeom>
              <a:avLst/>
              <a:gdLst>
                <a:gd name="T0" fmla="*/ 556 w 556"/>
                <a:gd name="T1" fmla="*/ 341 h 341"/>
                <a:gd name="T2" fmla="*/ 0 w 556"/>
                <a:gd name="T3" fmla="*/ 341 h 341"/>
                <a:gd name="T4" fmla="*/ 0 w 556"/>
                <a:gd name="T5" fmla="*/ 169 h 341"/>
                <a:gd name="T6" fmla="*/ 0 w 556"/>
                <a:gd name="T7" fmla="*/ 0 h 341"/>
                <a:gd name="T8" fmla="*/ 556 w 556"/>
                <a:gd name="T9" fmla="*/ 0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6" h="341">
                  <a:moveTo>
                    <a:pt x="556" y="341"/>
                  </a:moveTo>
                  <a:lnTo>
                    <a:pt x="0" y="341"/>
                  </a:lnTo>
                  <a:lnTo>
                    <a:pt x="0" y="169"/>
                  </a:lnTo>
                  <a:lnTo>
                    <a:pt x="0" y="0"/>
                  </a:lnTo>
                  <a:lnTo>
                    <a:pt x="55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89" name="椭圆 88"/>
          <p:cNvSpPr/>
          <p:nvPr/>
        </p:nvSpPr>
        <p:spPr>
          <a:xfrm>
            <a:off x="2081530" y="3903980"/>
            <a:ext cx="565150" cy="542925"/>
          </a:xfrm>
          <a:prstGeom prst="ellipse">
            <a:avLst/>
          </a:prstGeom>
          <a:noFill/>
          <a:ln>
            <a:solidFill>
              <a:srgbClr val="F22424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0" name="圆角矩形 89"/>
          <p:cNvSpPr/>
          <p:nvPr/>
        </p:nvSpPr>
        <p:spPr>
          <a:xfrm>
            <a:off x="2435225" y="3890645"/>
            <a:ext cx="6303645" cy="553720"/>
          </a:xfrm>
          <a:prstGeom prst="roundRect">
            <a:avLst/>
          </a:prstGeom>
          <a:gradFill>
            <a:gsLst>
              <a:gs pos="0">
                <a:srgbClr val="E4E4E4"/>
              </a:gs>
              <a:gs pos="100000">
                <a:schemeClr val="bg1"/>
              </a:gs>
            </a:gsLst>
            <a:lin ang="2700000" scaled="0"/>
          </a:gradFill>
          <a:ln w="19050">
            <a:gradFill>
              <a:gsLst>
                <a:gs pos="0">
                  <a:schemeClr val="bg1">
                    <a:lumMod val="65000"/>
                  </a:schemeClr>
                </a:gs>
                <a:gs pos="100000">
                  <a:schemeClr val="bg1"/>
                </a:gs>
              </a:gsLst>
              <a:lin ang="13500000" scaled="0"/>
            </a:gradFill>
          </a:ln>
          <a:effectLst>
            <a:outerShdw blurRad="177800" dist="1143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1" name="文本框 90"/>
          <p:cNvSpPr txBox="1"/>
          <p:nvPr/>
        </p:nvSpPr>
        <p:spPr>
          <a:xfrm flipH="1">
            <a:off x="475639" y="189240"/>
            <a:ext cx="596119" cy="483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13</a:t>
            </a:r>
            <a:endParaRPr lang="zh-CN" altLang="en-US" sz="2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2" name="文本框 91"/>
          <p:cNvSpPr txBox="1"/>
          <p:nvPr/>
        </p:nvSpPr>
        <p:spPr>
          <a:xfrm>
            <a:off x="2906395" y="1354455"/>
            <a:ext cx="356997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/>
              <a:t>Abstract</a:t>
            </a:r>
          </a:p>
        </p:txBody>
      </p:sp>
      <p:sp>
        <p:nvSpPr>
          <p:cNvPr id="94" name="文本框 93"/>
          <p:cNvSpPr txBox="1"/>
          <p:nvPr/>
        </p:nvSpPr>
        <p:spPr>
          <a:xfrm>
            <a:off x="2905760" y="2154555"/>
            <a:ext cx="356997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/>
              <a:t>Introduction</a:t>
            </a:r>
          </a:p>
        </p:txBody>
      </p:sp>
      <p:sp>
        <p:nvSpPr>
          <p:cNvPr id="95" name="文本框 94"/>
          <p:cNvSpPr txBox="1"/>
          <p:nvPr/>
        </p:nvSpPr>
        <p:spPr>
          <a:xfrm>
            <a:off x="2823210" y="3049270"/>
            <a:ext cx="560959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/>
              <a:t> </a:t>
            </a:r>
            <a:r>
              <a:rPr lang="en-US" altLang="zh-CN" sz="2800" b="1"/>
              <a:t>linear stability analysis</a:t>
            </a:r>
          </a:p>
        </p:txBody>
      </p:sp>
      <p:sp>
        <p:nvSpPr>
          <p:cNvPr id="96" name="文本框 95"/>
          <p:cNvSpPr txBox="1"/>
          <p:nvPr/>
        </p:nvSpPr>
        <p:spPr>
          <a:xfrm>
            <a:off x="2893060" y="3923665"/>
            <a:ext cx="560959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/>
              <a:t>TDGL equaion and mKdV equation</a:t>
            </a:r>
          </a:p>
        </p:txBody>
      </p:sp>
      <p:grpSp>
        <p:nvGrpSpPr>
          <p:cNvPr id="97" name="组合 96"/>
          <p:cNvGrpSpPr/>
          <p:nvPr/>
        </p:nvGrpSpPr>
        <p:grpSpPr>
          <a:xfrm rot="19957823">
            <a:off x="8674735" y="4653280"/>
            <a:ext cx="453390" cy="236220"/>
            <a:chOff x="5968977" y="738349"/>
            <a:chExt cx="1762125" cy="1235075"/>
          </a:xfrm>
          <a:effectLst>
            <a:outerShdw blurRad="127000" dist="1016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98" name="Freeform 69"/>
            <p:cNvSpPr/>
            <p:nvPr/>
          </p:nvSpPr>
          <p:spPr bwMode="auto">
            <a:xfrm>
              <a:off x="5968977" y="738349"/>
              <a:ext cx="1585912" cy="1235075"/>
            </a:xfrm>
            <a:custGeom>
              <a:avLst/>
              <a:gdLst>
                <a:gd name="T0" fmla="*/ 999 w 999"/>
                <a:gd name="T1" fmla="*/ 301 h 778"/>
                <a:gd name="T2" fmla="*/ 502 w 999"/>
                <a:gd name="T3" fmla="*/ 554 h 778"/>
                <a:gd name="T4" fmla="*/ 0 w 999"/>
                <a:gd name="T5" fmla="*/ 778 h 778"/>
                <a:gd name="T6" fmla="*/ 0 w 999"/>
                <a:gd name="T7" fmla="*/ 435 h 778"/>
                <a:gd name="T8" fmla="*/ 355 w 999"/>
                <a:gd name="T9" fmla="*/ 253 h 778"/>
                <a:gd name="T10" fmla="*/ 852 w 999"/>
                <a:gd name="T11" fmla="*/ 0 h 778"/>
                <a:gd name="T12" fmla="*/ 814 w 999"/>
                <a:gd name="T13" fmla="*/ 206 h 778"/>
                <a:gd name="T14" fmla="*/ 999 w 999"/>
                <a:gd name="T15" fmla="*/ 301 h 7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99" h="778">
                  <a:moveTo>
                    <a:pt x="999" y="301"/>
                  </a:moveTo>
                  <a:lnTo>
                    <a:pt x="502" y="554"/>
                  </a:lnTo>
                  <a:lnTo>
                    <a:pt x="0" y="778"/>
                  </a:lnTo>
                  <a:lnTo>
                    <a:pt x="0" y="435"/>
                  </a:lnTo>
                  <a:lnTo>
                    <a:pt x="355" y="253"/>
                  </a:lnTo>
                  <a:lnTo>
                    <a:pt x="852" y="0"/>
                  </a:lnTo>
                  <a:lnTo>
                    <a:pt x="814" y="206"/>
                  </a:lnTo>
                  <a:lnTo>
                    <a:pt x="999" y="301"/>
                  </a:lnTo>
                  <a:close/>
                </a:path>
              </a:pathLst>
            </a:custGeom>
            <a:solidFill>
              <a:srgbClr val="FFE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" name="Freeform 70"/>
            <p:cNvSpPr/>
            <p:nvPr/>
          </p:nvSpPr>
          <p:spPr bwMode="auto">
            <a:xfrm>
              <a:off x="5968977" y="738349"/>
              <a:ext cx="1585912" cy="1235075"/>
            </a:xfrm>
            <a:custGeom>
              <a:avLst/>
              <a:gdLst>
                <a:gd name="T0" fmla="*/ 999 w 999"/>
                <a:gd name="T1" fmla="*/ 301 h 778"/>
                <a:gd name="T2" fmla="*/ 502 w 999"/>
                <a:gd name="T3" fmla="*/ 554 h 778"/>
                <a:gd name="T4" fmla="*/ 0 w 999"/>
                <a:gd name="T5" fmla="*/ 778 h 778"/>
                <a:gd name="T6" fmla="*/ 0 w 999"/>
                <a:gd name="T7" fmla="*/ 435 h 778"/>
                <a:gd name="T8" fmla="*/ 355 w 999"/>
                <a:gd name="T9" fmla="*/ 253 h 778"/>
                <a:gd name="T10" fmla="*/ 852 w 999"/>
                <a:gd name="T11" fmla="*/ 0 h 778"/>
                <a:gd name="T12" fmla="*/ 814 w 999"/>
                <a:gd name="T13" fmla="*/ 206 h 778"/>
                <a:gd name="T14" fmla="*/ 999 w 999"/>
                <a:gd name="T15" fmla="*/ 301 h 7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99" h="778">
                  <a:moveTo>
                    <a:pt x="999" y="301"/>
                  </a:moveTo>
                  <a:lnTo>
                    <a:pt x="502" y="554"/>
                  </a:lnTo>
                  <a:lnTo>
                    <a:pt x="0" y="778"/>
                  </a:lnTo>
                  <a:lnTo>
                    <a:pt x="0" y="435"/>
                  </a:lnTo>
                  <a:lnTo>
                    <a:pt x="355" y="253"/>
                  </a:lnTo>
                  <a:lnTo>
                    <a:pt x="852" y="0"/>
                  </a:lnTo>
                  <a:lnTo>
                    <a:pt x="814" y="206"/>
                  </a:lnTo>
                  <a:lnTo>
                    <a:pt x="999" y="301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0" name="Freeform 71"/>
            <p:cNvSpPr/>
            <p:nvPr/>
          </p:nvSpPr>
          <p:spPr bwMode="auto">
            <a:xfrm>
              <a:off x="5968977" y="738349"/>
              <a:ext cx="1585912" cy="1235075"/>
            </a:xfrm>
            <a:custGeom>
              <a:avLst/>
              <a:gdLst>
                <a:gd name="T0" fmla="*/ 852 w 999"/>
                <a:gd name="T1" fmla="*/ 0 h 778"/>
                <a:gd name="T2" fmla="*/ 355 w 999"/>
                <a:gd name="T3" fmla="*/ 253 h 778"/>
                <a:gd name="T4" fmla="*/ 0 w 999"/>
                <a:gd name="T5" fmla="*/ 435 h 778"/>
                <a:gd name="T6" fmla="*/ 0 w 999"/>
                <a:gd name="T7" fmla="*/ 778 h 778"/>
                <a:gd name="T8" fmla="*/ 502 w 999"/>
                <a:gd name="T9" fmla="*/ 554 h 778"/>
                <a:gd name="T10" fmla="*/ 999 w 999"/>
                <a:gd name="T11" fmla="*/ 301 h 778"/>
                <a:gd name="T12" fmla="*/ 999 w 999"/>
                <a:gd name="T13" fmla="*/ 301 h 778"/>
                <a:gd name="T14" fmla="*/ 814 w 999"/>
                <a:gd name="T15" fmla="*/ 206 h 778"/>
                <a:gd name="T16" fmla="*/ 852 w 999"/>
                <a:gd name="T17" fmla="*/ 0 h 7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99" h="778">
                  <a:moveTo>
                    <a:pt x="852" y="0"/>
                  </a:moveTo>
                  <a:lnTo>
                    <a:pt x="355" y="253"/>
                  </a:lnTo>
                  <a:lnTo>
                    <a:pt x="0" y="435"/>
                  </a:lnTo>
                  <a:lnTo>
                    <a:pt x="0" y="778"/>
                  </a:lnTo>
                  <a:lnTo>
                    <a:pt x="502" y="554"/>
                  </a:lnTo>
                  <a:lnTo>
                    <a:pt x="999" y="301"/>
                  </a:lnTo>
                  <a:lnTo>
                    <a:pt x="999" y="301"/>
                  </a:lnTo>
                  <a:lnTo>
                    <a:pt x="814" y="206"/>
                  </a:lnTo>
                  <a:lnTo>
                    <a:pt x="852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8D1919">
                    <a:shade val="30000"/>
                    <a:satMod val="115000"/>
                  </a:srgbClr>
                </a:gs>
                <a:gs pos="50000">
                  <a:srgbClr val="8D1919">
                    <a:shade val="67500"/>
                    <a:satMod val="115000"/>
                  </a:srgbClr>
                </a:gs>
                <a:gs pos="100000">
                  <a:srgbClr val="8D1919">
                    <a:shade val="100000"/>
                    <a:satMod val="11500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1" name="Freeform 72"/>
            <p:cNvSpPr/>
            <p:nvPr/>
          </p:nvSpPr>
          <p:spPr bwMode="auto">
            <a:xfrm>
              <a:off x="5968977" y="738349"/>
              <a:ext cx="1585912" cy="1235075"/>
            </a:xfrm>
            <a:custGeom>
              <a:avLst/>
              <a:gdLst>
                <a:gd name="T0" fmla="*/ 852 w 999"/>
                <a:gd name="T1" fmla="*/ 0 h 778"/>
                <a:gd name="T2" fmla="*/ 355 w 999"/>
                <a:gd name="T3" fmla="*/ 253 h 778"/>
                <a:gd name="T4" fmla="*/ 0 w 999"/>
                <a:gd name="T5" fmla="*/ 435 h 778"/>
                <a:gd name="T6" fmla="*/ 0 w 999"/>
                <a:gd name="T7" fmla="*/ 778 h 778"/>
                <a:gd name="T8" fmla="*/ 502 w 999"/>
                <a:gd name="T9" fmla="*/ 554 h 778"/>
                <a:gd name="T10" fmla="*/ 999 w 999"/>
                <a:gd name="T11" fmla="*/ 301 h 778"/>
                <a:gd name="T12" fmla="*/ 999 w 999"/>
                <a:gd name="T13" fmla="*/ 301 h 778"/>
                <a:gd name="T14" fmla="*/ 814 w 999"/>
                <a:gd name="T15" fmla="*/ 206 h 778"/>
                <a:gd name="T16" fmla="*/ 852 w 999"/>
                <a:gd name="T17" fmla="*/ 0 h 7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99" h="778">
                  <a:moveTo>
                    <a:pt x="852" y="0"/>
                  </a:moveTo>
                  <a:lnTo>
                    <a:pt x="355" y="253"/>
                  </a:lnTo>
                  <a:lnTo>
                    <a:pt x="0" y="435"/>
                  </a:lnTo>
                  <a:lnTo>
                    <a:pt x="0" y="778"/>
                  </a:lnTo>
                  <a:lnTo>
                    <a:pt x="502" y="554"/>
                  </a:lnTo>
                  <a:lnTo>
                    <a:pt x="999" y="301"/>
                  </a:lnTo>
                  <a:lnTo>
                    <a:pt x="999" y="301"/>
                  </a:lnTo>
                  <a:lnTo>
                    <a:pt x="814" y="206"/>
                  </a:lnTo>
                  <a:lnTo>
                    <a:pt x="85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2" name="Freeform 73"/>
            <p:cNvSpPr/>
            <p:nvPr/>
          </p:nvSpPr>
          <p:spPr bwMode="auto">
            <a:xfrm>
              <a:off x="5968977" y="1428912"/>
              <a:ext cx="1762125" cy="541338"/>
            </a:xfrm>
            <a:custGeom>
              <a:avLst/>
              <a:gdLst>
                <a:gd name="T0" fmla="*/ 1110 w 1110"/>
                <a:gd name="T1" fmla="*/ 341 h 341"/>
                <a:gd name="T2" fmla="*/ 556 w 1110"/>
                <a:gd name="T3" fmla="*/ 341 h 341"/>
                <a:gd name="T4" fmla="*/ 0 w 1110"/>
                <a:gd name="T5" fmla="*/ 341 h 341"/>
                <a:gd name="T6" fmla="*/ 0 w 1110"/>
                <a:gd name="T7" fmla="*/ 169 h 341"/>
                <a:gd name="T8" fmla="*/ 0 w 1110"/>
                <a:gd name="T9" fmla="*/ 0 h 341"/>
                <a:gd name="T10" fmla="*/ 556 w 1110"/>
                <a:gd name="T11" fmla="*/ 0 h 341"/>
                <a:gd name="T12" fmla="*/ 1110 w 1110"/>
                <a:gd name="T13" fmla="*/ 0 h 341"/>
                <a:gd name="T14" fmla="*/ 990 w 1110"/>
                <a:gd name="T15" fmla="*/ 169 h 341"/>
                <a:gd name="T16" fmla="*/ 1110 w 1110"/>
                <a:gd name="T17" fmla="*/ 341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10" h="341">
                  <a:moveTo>
                    <a:pt x="1110" y="341"/>
                  </a:moveTo>
                  <a:lnTo>
                    <a:pt x="556" y="341"/>
                  </a:lnTo>
                  <a:lnTo>
                    <a:pt x="0" y="341"/>
                  </a:lnTo>
                  <a:lnTo>
                    <a:pt x="0" y="169"/>
                  </a:lnTo>
                  <a:lnTo>
                    <a:pt x="0" y="0"/>
                  </a:lnTo>
                  <a:lnTo>
                    <a:pt x="556" y="0"/>
                  </a:lnTo>
                  <a:lnTo>
                    <a:pt x="1110" y="0"/>
                  </a:lnTo>
                  <a:lnTo>
                    <a:pt x="990" y="169"/>
                  </a:lnTo>
                  <a:lnTo>
                    <a:pt x="1110" y="341"/>
                  </a:lnTo>
                  <a:close/>
                </a:path>
              </a:pathLst>
            </a:custGeom>
            <a:solidFill>
              <a:srgbClr val="FA15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3" name="Freeform 74"/>
            <p:cNvSpPr/>
            <p:nvPr/>
          </p:nvSpPr>
          <p:spPr bwMode="auto">
            <a:xfrm>
              <a:off x="5968977" y="1428912"/>
              <a:ext cx="882650" cy="541338"/>
            </a:xfrm>
            <a:custGeom>
              <a:avLst/>
              <a:gdLst>
                <a:gd name="T0" fmla="*/ 556 w 556"/>
                <a:gd name="T1" fmla="*/ 341 h 341"/>
                <a:gd name="T2" fmla="*/ 0 w 556"/>
                <a:gd name="T3" fmla="*/ 341 h 341"/>
                <a:gd name="T4" fmla="*/ 0 w 556"/>
                <a:gd name="T5" fmla="*/ 169 h 341"/>
                <a:gd name="T6" fmla="*/ 0 w 556"/>
                <a:gd name="T7" fmla="*/ 0 h 341"/>
                <a:gd name="T8" fmla="*/ 556 w 556"/>
                <a:gd name="T9" fmla="*/ 0 h 341"/>
                <a:gd name="T10" fmla="*/ 556 w 556"/>
                <a:gd name="T11" fmla="*/ 341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56" h="341">
                  <a:moveTo>
                    <a:pt x="556" y="341"/>
                  </a:moveTo>
                  <a:lnTo>
                    <a:pt x="0" y="341"/>
                  </a:lnTo>
                  <a:lnTo>
                    <a:pt x="0" y="169"/>
                  </a:lnTo>
                  <a:lnTo>
                    <a:pt x="0" y="0"/>
                  </a:lnTo>
                  <a:lnTo>
                    <a:pt x="556" y="0"/>
                  </a:lnTo>
                  <a:lnTo>
                    <a:pt x="556" y="341"/>
                  </a:lnTo>
                  <a:close/>
                </a:path>
              </a:pathLst>
            </a:custGeom>
            <a:solidFill>
              <a:srgbClr val="F025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4" name="Freeform 75"/>
            <p:cNvSpPr/>
            <p:nvPr/>
          </p:nvSpPr>
          <p:spPr bwMode="auto">
            <a:xfrm>
              <a:off x="5968977" y="1428912"/>
              <a:ext cx="882650" cy="541338"/>
            </a:xfrm>
            <a:custGeom>
              <a:avLst/>
              <a:gdLst>
                <a:gd name="T0" fmla="*/ 556 w 556"/>
                <a:gd name="T1" fmla="*/ 341 h 341"/>
                <a:gd name="T2" fmla="*/ 0 w 556"/>
                <a:gd name="T3" fmla="*/ 341 h 341"/>
                <a:gd name="T4" fmla="*/ 0 w 556"/>
                <a:gd name="T5" fmla="*/ 169 h 341"/>
                <a:gd name="T6" fmla="*/ 0 w 556"/>
                <a:gd name="T7" fmla="*/ 0 h 341"/>
                <a:gd name="T8" fmla="*/ 556 w 556"/>
                <a:gd name="T9" fmla="*/ 0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6" h="341">
                  <a:moveTo>
                    <a:pt x="556" y="341"/>
                  </a:moveTo>
                  <a:lnTo>
                    <a:pt x="0" y="341"/>
                  </a:lnTo>
                  <a:lnTo>
                    <a:pt x="0" y="169"/>
                  </a:lnTo>
                  <a:lnTo>
                    <a:pt x="0" y="0"/>
                  </a:lnTo>
                  <a:lnTo>
                    <a:pt x="55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05" name="椭圆 104"/>
          <p:cNvSpPr/>
          <p:nvPr/>
        </p:nvSpPr>
        <p:spPr>
          <a:xfrm>
            <a:off x="2092325" y="4840605"/>
            <a:ext cx="565150" cy="542925"/>
          </a:xfrm>
          <a:prstGeom prst="ellipse">
            <a:avLst/>
          </a:prstGeom>
          <a:noFill/>
          <a:ln>
            <a:solidFill>
              <a:srgbClr val="F22424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6" name="圆角矩形 105"/>
          <p:cNvSpPr/>
          <p:nvPr/>
        </p:nvSpPr>
        <p:spPr>
          <a:xfrm>
            <a:off x="2446020" y="4827270"/>
            <a:ext cx="6303645" cy="553720"/>
          </a:xfrm>
          <a:prstGeom prst="roundRect">
            <a:avLst/>
          </a:prstGeom>
          <a:gradFill>
            <a:gsLst>
              <a:gs pos="0">
                <a:srgbClr val="E4E4E4"/>
              </a:gs>
              <a:gs pos="100000">
                <a:schemeClr val="bg1"/>
              </a:gs>
            </a:gsLst>
            <a:lin ang="2700000" scaled="0"/>
          </a:gradFill>
          <a:ln w="19050">
            <a:gradFill>
              <a:gsLst>
                <a:gs pos="0">
                  <a:schemeClr val="bg1">
                    <a:lumMod val="65000"/>
                  </a:schemeClr>
                </a:gs>
                <a:gs pos="100000">
                  <a:schemeClr val="bg1"/>
                </a:gs>
              </a:gsLst>
              <a:lin ang="13500000" scaled="0"/>
            </a:gradFill>
          </a:ln>
          <a:effectLst>
            <a:outerShdw blurRad="177800" dist="1143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7" name="文本框 106"/>
          <p:cNvSpPr txBox="1"/>
          <p:nvPr/>
        </p:nvSpPr>
        <p:spPr>
          <a:xfrm>
            <a:off x="2977515" y="4891405"/>
            <a:ext cx="560959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/>
              <a:t>Numerical simulation</a:t>
            </a:r>
          </a:p>
        </p:txBody>
      </p:sp>
      <p:sp>
        <p:nvSpPr>
          <p:cNvPr id="6" name="圆角矩形 5"/>
          <p:cNvSpPr/>
          <p:nvPr/>
        </p:nvSpPr>
        <p:spPr>
          <a:xfrm>
            <a:off x="2419985" y="3905885"/>
            <a:ext cx="6303645" cy="553720"/>
          </a:xfrm>
          <a:prstGeom prst="roundRect">
            <a:avLst/>
          </a:prstGeom>
          <a:gradFill>
            <a:gsLst>
              <a:gs pos="0">
                <a:srgbClr val="E4E4E4"/>
              </a:gs>
              <a:gs pos="100000">
                <a:schemeClr val="bg1"/>
              </a:gs>
            </a:gsLst>
            <a:lin ang="2700000" scaled="0"/>
          </a:gradFill>
          <a:ln w="19050">
            <a:gradFill>
              <a:gsLst>
                <a:gs pos="0">
                  <a:schemeClr val="bg1">
                    <a:lumMod val="65000"/>
                  </a:schemeClr>
                </a:gs>
                <a:gs pos="100000">
                  <a:schemeClr val="bg1"/>
                </a:gs>
              </a:gsLst>
              <a:lin ang="13500000" scaled="0"/>
            </a:gradFill>
          </a:ln>
          <a:effectLst>
            <a:outerShdw blurRad="177800" dist="1143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2877820" y="3938905"/>
            <a:ext cx="560959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/>
              <a:t>TDGL equation and mKdV equation</a:t>
            </a:r>
          </a:p>
        </p:txBody>
      </p:sp>
      <p:grpSp>
        <p:nvGrpSpPr>
          <p:cNvPr id="11" name="组合 10"/>
          <p:cNvGrpSpPr/>
          <p:nvPr/>
        </p:nvGrpSpPr>
        <p:grpSpPr>
          <a:xfrm rot="19957823">
            <a:off x="8728075" y="5529580"/>
            <a:ext cx="453390" cy="236220"/>
            <a:chOff x="5968977" y="738349"/>
            <a:chExt cx="1762125" cy="1235075"/>
          </a:xfrm>
          <a:effectLst>
            <a:outerShdw blurRad="127000" dist="1016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0" name="Freeform 69"/>
            <p:cNvSpPr/>
            <p:nvPr/>
          </p:nvSpPr>
          <p:spPr bwMode="auto">
            <a:xfrm>
              <a:off x="5968977" y="738349"/>
              <a:ext cx="1585912" cy="1235075"/>
            </a:xfrm>
            <a:custGeom>
              <a:avLst/>
              <a:gdLst>
                <a:gd name="T0" fmla="*/ 999 w 999"/>
                <a:gd name="T1" fmla="*/ 301 h 778"/>
                <a:gd name="T2" fmla="*/ 502 w 999"/>
                <a:gd name="T3" fmla="*/ 554 h 778"/>
                <a:gd name="T4" fmla="*/ 0 w 999"/>
                <a:gd name="T5" fmla="*/ 778 h 778"/>
                <a:gd name="T6" fmla="*/ 0 w 999"/>
                <a:gd name="T7" fmla="*/ 435 h 778"/>
                <a:gd name="T8" fmla="*/ 355 w 999"/>
                <a:gd name="T9" fmla="*/ 253 h 778"/>
                <a:gd name="T10" fmla="*/ 852 w 999"/>
                <a:gd name="T11" fmla="*/ 0 h 778"/>
                <a:gd name="T12" fmla="*/ 814 w 999"/>
                <a:gd name="T13" fmla="*/ 206 h 778"/>
                <a:gd name="T14" fmla="*/ 999 w 999"/>
                <a:gd name="T15" fmla="*/ 301 h 7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99" h="778">
                  <a:moveTo>
                    <a:pt x="999" y="301"/>
                  </a:moveTo>
                  <a:lnTo>
                    <a:pt x="502" y="554"/>
                  </a:lnTo>
                  <a:lnTo>
                    <a:pt x="0" y="778"/>
                  </a:lnTo>
                  <a:lnTo>
                    <a:pt x="0" y="435"/>
                  </a:lnTo>
                  <a:lnTo>
                    <a:pt x="355" y="253"/>
                  </a:lnTo>
                  <a:lnTo>
                    <a:pt x="852" y="0"/>
                  </a:lnTo>
                  <a:lnTo>
                    <a:pt x="814" y="206"/>
                  </a:lnTo>
                  <a:lnTo>
                    <a:pt x="999" y="301"/>
                  </a:lnTo>
                  <a:close/>
                </a:path>
              </a:pathLst>
            </a:custGeom>
            <a:solidFill>
              <a:srgbClr val="FFE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" name="Freeform 70"/>
            <p:cNvSpPr/>
            <p:nvPr/>
          </p:nvSpPr>
          <p:spPr bwMode="auto">
            <a:xfrm>
              <a:off x="5968977" y="738349"/>
              <a:ext cx="1585912" cy="1235075"/>
            </a:xfrm>
            <a:custGeom>
              <a:avLst/>
              <a:gdLst>
                <a:gd name="T0" fmla="*/ 999 w 999"/>
                <a:gd name="T1" fmla="*/ 301 h 778"/>
                <a:gd name="T2" fmla="*/ 502 w 999"/>
                <a:gd name="T3" fmla="*/ 554 h 778"/>
                <a:gd name="T4" fmla="*/ 0 w 999"/>
                <a:gd name="T5" fmla="*/ 778 h 778"/>
                <a:gd name="T6" fmla="*/ 0 w 999"/>
                <a:gd name="T7" fmla="*/ 435 h 778"/>
                <a:gd name="T8" fmla="*/ 355 w 999"/>
                <a:gd name="T9" fmla="*/ 253 h 778"/>
                <a:gd name="T10" fmla="*/ 852 w 999"/>
                <a:gd name="T11" fmla="*/ 0 h 778"/>
                <a:gd name="T12" fmla="*/ 814 w 999"/>
                <a:gd name="T13" fmla="*/ 206 h 778"/>
                <a:gd name="T14" fmla="*/ 999 w 999"/>
                <a:gd name="T15" fmla="*/ 301 h 7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99" h="778">
                  <a:moveTo>
                    <a:pt x="999" y="301"/>
                  </a:moveTo>
                  <a:lnTo>
                    <a:pt x="502" y="554"/>
                  </a:lnTo>
                  <a:lnTo>
                    <a:pt x="0" y="778"/>
                  </a:lnTo>
                  <a:lnTo>
                    <a:pt x="0" y="435"/>
                  </a:lnTo>
                  <a:lnTo>
                    <a:pt x="355" y="253"/>
                  </a:lnTo>
                  <a:lnTo>
                    <a:pt x="852" y="0"/>
                  </a:lnTo>
                  <a:lnTo>
                    <a:pt x="814" y="206"/>
                  </a:lnTo>
                  <a:lnTo>
                    <a:pt x="999" y="301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" name="Freeform 71"/>
            <p:cNvSpPr/>
            <p:nvPr/>
          </p:nvSpPr>
          <p:spPr bwMode="auto">
            <a:xfrm>
              <a:off x="5968977" y="738349"/>
              <a:ext cx="1585912" cy="1235075"/>
            </a:xfrm>
            <a:custGeom>
              <a:avLst/>
              <a:gdLst>
                <a:gd name="T0" fmla="*/ 852 w 999"/>
                <a:gd name="T1" fmla="*/ 0 h 778"/>
                <a:gd name="T2" fmla="*/ 355 w 999"/>
                <a:gd name="T3" fmla="*/ 253 h 778"/>
                <a:gd name="T4" fmla="*/ 0 w 999"/>
                <a:gd name="T5" fmla="*/ 435 h 778"/>
                <a:gd name="T6" fmla="*/ 0 w 999"/>
                <a:gd name="T7" fmla="*/ 778 h 778"/>
                <a:gd name="T8" fmla="*/ 502 w 999"/>
                <a:gd name="T9" fmla="*/ 554 h 778"/>
                <a:gd name="T10" fmla="*/ 999 w 999"/>
                <a:gd name="T11" fmla="*/ 301 h 778"/>
                <a:gd name="T12" fmla="*/ 999 w 999"/>
                <a:gd name="T13" fmla="*/ 301 h 778"/>
                <a:gd name="T14" fmla="*/ 814 w 999"/>
                <a:gd name="T15" fmla="*/ 206 h 778"/>
                <a:gd name="T16" fmla="*/ 852 w 999"/>
                <a:gd name="T17" fmla="*/ 0 h 7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99" h="778">
                  <a:moveTo>
                    <a:pt x="852" y="0"/>
                  </a:moveTo>
                  <a:lnTo>
                    <a:pt x="355" y="253"/>
                  </a:lnTo>
                  <a:lnTo>
                    <a:pt x="0" y="435"/>
                  </a:lnTo>
                  <a:lnTo>
                    <a:pt x="0" y="778"/>
                  </a:lnTo>
                  <a:lnTo>
                    <a:pt x="502" y="554"/>
                  </a:lnTo>
                  <a:lnTo>
                    <a:pt x="999" y="301"/>
                  </a:lnTo>
                  <a:lnTo>
                    <a:pt x="999" y="301"/>
                  </a:lnTo>
                  <a:lnTo>
                    <a:pt x="814" y="206"/>
                  </a:lnTo>
                  <a:lnTo>
                    <a:pt x="852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8D1919">
                    <a:shade val="30000"/>
                    <a:satMod val="115000"/>
                  </a:srgbClr>
                </a:gs>
                <a:gs pos="50000">
                  <a:srgbClr val="8D1919">
                    <a:shade val="67500"/>
                    <a:satMod val="115000"/>
                  </a:srgbClr>
                </a:gs>
                <a:gs pos="100000">
                  <a:srgbClr val="8D1919">
                    <a:shade val="100000"/>
                    <a:satMod val="11500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" name="Freeform 72"/>
            <p:cNvSpPr/>
            <p:nvPr/>
          </p:nvSpPr>
          <p:spPr bwMode="auto">
            <a:xfrm>
              <a:off x="5968977" y="738349"/>
              <a:ext cx="1585912" cy="1235075"/>
            </a:xfrm>
            <a:custGeom>
              <a:avLst/>
              <a:gdLst>
                <a:gd name="T0" fmla="*/ 852 w 999"/>
                <a:gd name="T1" fmla="*/ 0 h 778"/>
                <a:gd name="T2" fmla="*/ 355 w 999"/>
                <a:gd name="T3" fmla="*/ 253 h 778"/>
                <a:gd name="T4" fmla="*/ 0 w 999"/>
                <a:gd name="T5" fmla="*/ 435 h 778"/>
                <a:gd name="T6" fmla="*/ 0 w 999"/>
                <a:gd name="T7" fmla="*/ 778 h 778"/>
                <a:gd name="T8" fmla="*/ 502 w 999"/>
                <a:gd name="T9" fmla="*/ 554 h 778"/>
                <a:gd name="T10" fmla="*/ 999 w 999"/>
                <a:gd name="T11" fmla="*/ 301 h 778"/>
                <a:gd name="T12" fmla="*/ 999 w 999"/>
                <a:gd name="T13" fmla="*/ 301 h 778"/>
                <a:gd name="T14" fmla="*/ 814 w 999"/>
                <a:gd name="T15" fmla="*/ 206 h 778"/>
                <a:gd name="T16" fmla="*/ 852 w 999"/>
                <a:gd name="T17" fmla="*/ 0 h 7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99" h="778">
                  <a:moveTo>
                    <a:pt x="852" y="0"/>
                  </a:moveTo>
                  <a:lnTo>
                    <a:pt x="355" y="253"/>
                  </a:lnTo>
                  <a:lnTo>
                    <a:pt x="0" y="435"/>
                  </a:lnTo>
                  <a:lnTo>
                    <a:pt x="0" y="778"/>
                  </a:lnTo>
                  <a:lnTo>
                    <a:pt x="502" y="554"/>
                  </a:lnTo>
                  <a:lnTo>
                    <a:pt x="999" y="301"/>
                  </a:lnTo>
                  <a:lnTo>
                    <a:pt x="999" y="301"/>
                  </a:lnTo>
                  <a:lnTo>
                    <a:pt x="814" y="206"/>
                  </a:lnTo>
                  <a:lnTo>
                    <a:pt x="85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" name="Freeform 73"/>
            <p:cNvSpPr/>
            <p:nvPr/>
          </p:nvSpPr>
          <p:spPr bwMode="auto">
            <a:xfrm>
              <a:off x="5968977" y="1428912"/>
              <a:ext cx="1762125" cy="541338"/>
            </a:xfrm>
            <a:custGeom>
              <a:avLst/>
              <a:gdLst>
                <a:gd name="T0" fmla="*/ 1110 w 1110"/>
                <a:gd name="T1" fmla="*/ 341 h 341"/>
                <a:gd name="T2" fmla="*/ 556 w 1110"/>
                <a:gd name="T3" fmla="*/ 341 h 341"/>
                <a:gd name="T4" fmla="*/ 0 w 1110"/>
                <a:gd name="T5" fmla="*/ 341 h 341"/>
                <a:gd name="T6" fmla="*/ 0 w 1110"/>
                <a:gd name="T7" fmla="*/ 169 h 341"/>
                <a:gd name="T8" fmla="*/ 0 w 1110"/>
                <a:gd name="T9" fmla="*/ 0 h 341"/>
                <a:gd name="T10" fmla="*/ 556 w 1110"/>
                <a:gd name="T11" fmla="*/ 0 h 341"/>
                <a:gd name="T12" fmla="*/ 1110 w 1110"/>
                <a:gd name="T13" fmla="*/ 0 h 341"/>
                <a:gd name="T14" fmla="*/ 990 w 1110"/>
                <a:gd name="T15" fmla="*/ 169 h 341"/>
                <a:gd name="T16" fmla="*/ 1110 w 1110"/>
                <a:gd name="T17" fmla="*/ 341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10" h="341">
                  <a:moveTo>
                    <a:pt x="1110" y="341"/>
                  </a:moveTo>
                  <a:lnTo>
                    <a:pt x="556" y="341"/>
                  </a:lnTo>
                  <a:lnTo>
                    <a:pt x="0" y="341"/>
                  </a:lnTo>
                  <a:lnTo>
                    <a:pt x="0" y="169"/>
                  </a:lnTo>
                  <a:lnTo>
                    <a:pt x="0" y="0"/>
                  </a:lnTo>
                  <a:lnTo>
                    <a:pt x="556" y="0"/>
                  </a:lnTo>
                  <a:lnTo>
                    <a:pt x="1110" y="0"/>
                  </a:lnTo>
                  <a:lnTo>
                    <a:pt x="990" y="169"/>
                  </a:lnTo>
                  <a:lnTo>
                    <a:pt x="1110" y="341"/>
                  </a:lnTo>
                  <a:close/>
                </a:path>
              </a:pathLst>
            </a:custGeom>
            <a:solidFill>
              <a:srgbClr val="FA15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" name="Freeform 74"/>
            <p:cNvSpPr/>
            <p:nvPr/>
          </p:nvSpPr>
          <p:spPr bwMode="auto">
            <a:xfrm>
              <a:off x="5968977" y="1428912"/>
              <a:ext cx="882650" cy="541338"/>
            </a:xfrm>
            <a:custGeom>
              <a:avLst/>
              <a:gdLst>
                <a:gd name="T0" fmla="*/ 556 w 556"/>
                <a:gd name="T1" fmla="*/ 341 h 341"/>
                <a:gd name="T2" fmla="*/ 0 w 556"/>
                <a:gd name="T3" fmla="*/ 341 h 341"/>
                <a:gd name="T4" fmla="*/ 0 w 556"/>
                <a:gd name="T5" fmla="*/ 169 h 341"/>
                <a:gd name="T6" fmla="*/ 0 w 556"/>
                <a:gd name="T7" fmla="*/ 0 h 341"/>
                <a:gd name="T8" fmla="*/ 556 w 556"/>
                <a:gd name="T9" fmla="*/ 0 h 341"/>
                <a:gd name="T10" fmla="*/ 556 w 556"/>
                <a:gd name="T11" fmla="*/ 341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56" h="341">
                  <a:moveTo>
                    <a:pt x="556" y="341"/>
                  </a:moveTo>
                  <a:lnTo>
                    <a:pt x="0" y="341"/>
                  </a:lnTo>
                  <a:lnTo>
                    <a:pt x="0" y="169"/>
                  </a:lnTo>
                  <a:lnTo>
                    <a:pt x="0" y="0"/>
                  </a:lnTo>
                  <a:lnTo>
                    <a:pt x="556" y="0"/>
                  </a:lnTo>
                  <a:lnTo>
                    <a:pt x="556" y="341"/>
                  </a:lnTo>
                  <a:close/>
                </a:path>
              </a:pathLst>
            </a:custGeom>
            <a:solidFill>
              <a:srgbClr val="F025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" name="Freeform 75"/>
            <p:cNvSpPr/>
            <p:nvPr/>
          </p:nvSpPr>
          <p:spPr bwMode="auto">
            <a:xfrm>
              <a:off x="5968977" y="1428912"/>
              <a:ext cx="882650" cy="541338"/>
            </a:xfrm>
            <a:custGeom>
              <a:avLst/>
              <a:gdLst>
                <a:gd name="T0" fmla="*/ 556 w 556"/>
                <a:gd name="T1" fmla="*/ 341 h 341"/>
                <a:gd name="T2" fmla="*/ 0 w 556"/>
                <a:gd name="T3" fmla="*/ 341 h 341"/>
                <a:gd name="T4" fmla="*/ 0 w 556"/>
                <a:gd name="T5" fmla="*/ 169 h 341"/>
                <a:gd name="T6" fmla="*/ 0 w 556"/>
                <a:gd name="T7" fmla="*/ 0 h 341"/>
                <a:gd name="T8" fmla="*/ 556 w 556"/>
                <a:gd name="T9" fmla="*/ 0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6" h="341">
                  <a:moveTo>
                    <a:pt x="556" y="341"/>
                  </a:moveTo>
                  <a:lnTo>
                    <a:pt x="0" y="341"/>
                  </a:lnTo>
                  <a:lnTo>
                    <a:pt x="0" y="169"/>
                  </a:lnTo>
                  <a:lnTo>
                    <a:pt x="0" y="0"/>
                  </a:lnTo>
                  <a:lnTo>
                    <a:pt x="55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27" name="椭圆 26"/>
          <p:cNvSpPr/>
          <p:nvPr/>
        </p:nvSpPr>
        <p:spPr>
          <a:xfrm>
            <a:off x="2145665" y="5716905"/>
            <a:ext cx="565150" cy="542925"/>
          </a:xfrm>
          <a:prstGeom prst="ellipse">
            <a:avLst/>
          </a:prstGeom>
          <a:noFill/>
          <a:ln>
            <a:solidFill>
              <a:srgbClr val="F22424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圆角矩形 27"/>
          <p:cNvSpPr/>
          <p:nvPr/>
        </p:nvSpPr>
        <p:spPr>
          <a:xfrm>
            <a:off x="2484120" y="5718810"/>
            <a:ext cx="6303645" cy="553720"/>
          </a:xfrm>
          <a:prstGeom prst="roundRect">
            <a:avLst/>
          </a:prstGeom>
          <a:gradFill>
            <a:gsLst>
              <a:gs pos="0">
                <a:srgbClr val="E4E4E4"/>
              </a:gs>
              <a:gs pos="100000">
                <a:schemeClr val="bg1"/>
              </a:gs>
            </a:gsLst>
            <a:lin ang="2700000" scaled="0"/>
          </a:gradFill>
          <a:ln w="19050">
            <a:gradFill>
              <a:gsLst>
                <a:gs pos="0">
                  <a:schemeClr val="bg1">
                    <a:lumMod val="65000"/>
                  </a:schemeClr>
                </a:gs>
                <a:gs pos="100000">
                  <a:schemeClr val="bg1"/>
                </a:gs>
              </a:gsLst>
              <a:lin ang="13500000" scaled="0"/>
            </a:gradFill>
          </a:ln>
          <a:effectLst>
            <a:outerShdw blurRad="177800" dist="1143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文本框 28"/>
          <p:cNvSpPr txBox="1"/>
          <p:nvPr/>
        </p:nvSpPr>
        <p:spPr>
          <a:xfrm>
            <a:off x="2941955" y="5751830"/>
            <a:ext cx="560959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/>
              <a:t>Conclusion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02525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 noChangeAspect="1"/>
          </p:cNvGrpSpPr>
          <p:nvPr/>
        </p:nvGrpSpPr>
        <p:grpSpPr bwMode="auto">
          <a:xfrm>
            <a:off x="347134" y="-2177902"/>
            <a:ext cx="845692" cy="3199616"/>
            <a:chOff x="381" y="478"/>
            <a:chExt cx="531" cy="2009"/>
          </a:xfrm>
          <a:effectLst>
            <a:outerShdw blurRad="88900" dist="635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" name="AutoShape 3"/>
            <p:cNvSpPr>
              <a:spLocks noChangeAspect="1" noChangeArrowheads="1" noTextEdit="1"/>
            </p:cNvSpPr>
            <p:nvPr/>
          </p:nvSpPr>
          <p:spPr bwMode="auto">
            <a:xfrm>
              <a:off x="381" y="480"/>
              <a:ext cx="531" cy="20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" name="Freeform 5"/>
            <p:cNvSpPr/>
            <p:nvPr/>
          </p:nvSpPr>
          <p:spPr bwMode="auto">
            <a:xfrm>
              <a:off x="383" y="478"/>
              <a:ext cx="529" cy="2009"/>
            </a:xfrm>
            <a:custGeom>
              <a:avLst/>
              <a:gdLst>
                <a:gd name="T0" fmla="*/ 529 w 529"/>
                <a:gd name="T1" fmla="*/ 2009 h 2009"/>
                <a:gd name="T2" fmla="*/ 261 w 529"/>
                <a:gd name="T3" fmla="*/ 1879 h 2009"/>
                <a:gd name="T4" fmla="*/ 0 w 529"/>
                <a:gd name="T5" fmla="*/ 2009 h 2009"/>
                <a:gd name="T6" fmla="*/ 0 w 529"/>
                <a:gd name="T7" fmla="*/ 0 h 2009"/>
                <a:gd name="T8" fmla="*/ 529 w 529"/>
                <a:gd name="T9" fmla="*/ 0 h 2009"/>
                <a:gd name="T10" fmla="*/ 529 w 529"/>
                <a:gd name="T11" fmla="*/ 2009 h 20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29" h="2009">
                  <a:moveTo>
                    <a:pt x="529" y="2009"/>
                  </a:moveTo>
                  <a:lnTo>
                    <a:pt x="261" y="1879"/>
                  </a:lnTo>
                  <a:lnTo>
                    <a:pt x="0" y="2009"/>
                  </a:lnTo>
                  <a:lnTo>
                    <a:pt x="0" y="0"/>
                  </a:lnTo>
                  <a:lnTo>
                    <a:pt x="529" y="0"/>
                  </a:lnTo>
                  <a:lnTo>
                    <a:pt x="529" y="2009"/>
                  </a:lnTo>
                  <a:close/>
                </a:path>
              </a:pathLst>
            </a:custGeom>
            <a:solidFill>
              <a:srgbClr val="F025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" name="Freeform 6"/>
            <p:cNvSpPr/>
            <p:nvPr/>
          </p:nvSpPr>
          <p:spPr bwMode="auto">
            <a:xfrm>
              <a:off x="426" y="537"/>
              <a:ext cx="443" cy="1877"/>
            </a:xfrm>
            <a:custGeom>
              <a:avLst/>
              <a:gdLst>
                <a:gd name="T0" fmla="*/ 443 w 443"/>
                <a:gd name="T1" fmla="*/ 1877 h 1877"/>
                <a:gd name="T2" fmla="*/ 218 w 443"/>
                <a:gd name="T3" fmla="*/ 1756 h 1877"/>
                <a:gd name="T4" fmla="*/ 0 w 443"/>
                <a:gd name="T5" fmla="*/ 1877 h 1877"/>
                <a:gd name="T6" fmla="*/ 0 w 443"/>
                <a:gd name="T7" fmla="*/ 0 h 1877"/>
                <a:gd name="T8" fmla="*/ 443 w 443"/>
                <a:gd name="T9" fmla="*/ 0 h 1877"/>
                <a:gd name="T10" fmla="*/ 443 w 443"/>
                <a:gd name="T11" fmla="*/ 1877 h 18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43" h="1877">
                  <a:moveTo>
                    <a:pt x="443" y="1877"/>
                  </a:moveTo>
                  <a:lnTo>
                    <a:pt x="218" y="1756"/>
                  </a:lnTo>
                  <a:lnTo>
                    <a:pt x="0" y="1877"/>
                  </a:lnTo>
                  <a:lnTo>
                    <a:pt x="0" y="0"/>
                  </a:lnTo>
                  <a:lnTo>
                    <a:pt x="443" y="0"/>
                  </a:lnTo>
                  <a:lnTo>
                    <a:pt x="443" y="1877"/>
                  </a:lnTo>
                  <a:close/>
                </a:path>
              </a:pathLst>
            </a:custGeom>
            <a:noFill/>
            <a:ln w="19050" cap="flat">
              <a:solidFill>
                <a:srgbClr val="FFFFFF"/>
              </a:solidFill>
              <a:prstDash val="dash"/>
              <a:miter lim="800000"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6" name="文本框 5"/>
          <p:cNvSpPr txBox="1"/>
          <p:nvPr/>
        </p:nvSpPr>
        <p:spPr>
          <a:xfrm flipH="1">
            <a:off x="486434" y="200035"/>
            <a:ext cx="596119" cy="483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14</a:t>
            </a:r>
            <a:endParaRPr lang="zh-CN" altLang="en-US" sz="2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 flipH="1">
            <a:off x="1318512" y="171011"/>
            <a:ext cx="2265664" cy="51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latin typeface="汉仪综艺体简" pitchFamily="49" charset="-122"/>
                <a:ea typeface="汉仪综艺体简" pitchFamily="49" charset="-122"/>
              </a:rPr>
              <a:t>Conclusion</a:t>
            </a:r>
          </a:p>
        </p:txBody>
      </p:sp>
      <p:grpSp>
        <p:nvGrpSpPr>
          <p:cNvPr id="12" name="组合 11"/>
          <p:cNvGrpSpPr/>
          <p:nvPr/>
        </p:nvGrpSpPr>
        <p:grpSpPr>
          <a:xfrm rot="19957823">
            <a:off x="9986337" y="916672"/>
            <a:ext cx="946297" cy="802875"/>
            <a:chOff x="5968977" y="738349"/>
            <a:chExt cx="1762125" cy="1235075"/>
          </a:xfrm>
          <a:effectLst>
            <a:outerShdw blurRad="127000" dist="1016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3" name="Freeform 69"/>
            <p:cNvSpPr/>
            <p:nvPr/>
          </p:nvSpPr>
          <p:spPr bwMode="auto">
            <a:xfrm>
              <a:off x="5968977" y="738349"/>
              <a:ext cx="1585912" cy="1235075"/>
            </a:xfrm>
            <a:custGeom>
              <a:avLst/>
              <a:gdLst>
                <a:gd name="T0" fmla="*/ 999 w 999"/>
                <a:gd name="T1" fmla="*/ 301 h 778"/>
                <a:gd name="T2" fmla="*/ 502 w 999"/>
                <a:gd name="T3" fmla="*/ 554 h 778"/>
                <a:gd name="T4" fmla="*/ 0 w 999"/>
                <a:gd name="T5" fmla="*/ 778 h 778"/>
                <a:gd name="T6" fmla="*/ 0 w 999"/>
                <a:gd name="T7" fmla="*/ 435 h 778"/>
                <a:gd name="T8" fmla="*/ 355 w 999"/>
                <a:gd name="T9" fmla="*/ 253 h 778"/>
                <a:gd name="T10" fmla="*/ 852 w 999"/>
                <a:gd name="T11" fmla="*/ 0 h 778"/>
                <a:gd name="T12" fmla="*/ 814 w 999"/>
                <a:gd name="T13" fmla="*/ 206 h 778"/>
                <a:gd name="T14" fmla="*/ 999 w 999"/>
                <a:gd name="T15" fmla="*/ 301 h 7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99" h="778">
                  <a:moveTo>
                    <a:pt x="999" y="301"/>
                  </a:moveTo>
                  <a:lnTo>
                    <a:pt x="502" y="554"/>
                  </a:lnTo>
                  <a:lnTo>
                    <a:pt x="0" y="778"/>
                  </a:lnTo>
                  <a:lnTo>
                    <a:pt x="0" y="435"/>
                  </a:lnTo>
                  <a:lnTo>
                    <a:pt x="355" y="253"/>
                  </a:lnTo>
                  <a:lnTo>
                    <a:pt x="852" y="0"/>
                  </a:lnTo>
                  <a:lnTo>
                    <a:pt x="814" y="206"/>
                  </a:lnTo>
                  <a:lnTo>
                    <a:pt x="999" y="301"/>
                  </a:lnTo>
                  <a:close/>
                </a:path>
              </a:pathLst>
            </a:custGeom>
            <a:solidFill>
              <a:srgbClr val="FFE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" name="Freeform 70"/>
            <p:cNvSpPr/>
            <p:nvPr/>
          </p:nvSpPr>
          <p:spPr bwMode="auto">
            <a:xfrm>
              <a:off x="5968977" y="738349"/>
              <a:ext cx="1585912" cy="1235075"/>
            </a:xfrm>
            <a:custGeom>
              <a:avLst/>
              <a:gdLst>
                <a:gd name="T0" fmla="*/ 999 w 999"/>
                <a:gd name="T1" fmla="*/ 301 h 778"/>
                <a:gd name="T2" fmla="*/ 502 w 999"/>
                <a:gd name="T3" fmla="*/ 554 h 778"/>
                <a:gd name="T4" fmla="*/ 0 w 999"/>
                <a:gd name="T5" fmla="*/ 778 h 778"/>
                <a:gd name="T6" fmla="*/ 0 w 999"/>
                <a:gd name="T7" fmla="*/ 435 h 778"/>
                <a:gd name="T8" fmla="*/ 355 w 999"/>
                <a:gd name="T9" fmla="*/ 253 h 778"/>
                <a:gd name="T10" fmla="*/ 852 w 999"/>
                <a:gd name="T11" fmla="*/ 0 h 778"/>
                <a:gd name="T12" fmla="*/ 814 w 999"/>
                <a:gd name="T13" fmla="*/ 206 h 778"/>
                <a:gd name="T14" fmla="*/ 999 w 999"/>
                <a:gd name="T15" fmla="*/ 301 h 7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99" h="778">
                  <a:moveTo>
                    <a:pt x="999" y="301"/>
                  </a:moveTo>
                  <a:lnTo>
                    <a:pt x="502" y="554"/>
                  </a:lnTo>
                  <a:lnTo>
                    <a:pt x="0" y="778"/>
                  </a:lnTo>
                  <a:lnTo>
                    <a:pt x="0" y="435"/>
                  </a:lnTo>
                  <a:lnTo>
                    <a:pt x="355" y="253"/>
                  </a:lnTo>
                  <a:lnTo>
                    <a:pt x="852" y="0"/>
                  </a:lnTo>
                  <a:lnTo>
                    <a:pt x="814" y="206"/>
                  </a:lnTo>
                  <a:lnTo>
                    <a:pt x="999" y="301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" name="Freeform 71"/>
            <p:cNvSpPr/>
            <p:nvPr/>
          </p:nvSpPr>
          <p:spPr bwMode="auto">
            <a:xfrm>
              <a:off x="5968977" y="738349"/>
              <a:ext cx="1585912" cy="1235075"/>
            </a:xfrm>
            <a:custGeom>
              <a:avLst/>
              <a:gdLst>
                <a:gd name="T0" fmla="*/ 852 w 999"/>
                <a:gd name="T1" fmla="*/ 0 h 778"/>
                <a:gd name="T2" fmla="*/ 355 w 999"/>
                <a:gd name="T3" fmla="*/ 253 h 778"/>
                <a:gd name="T4" fmla="*/ 0 w 999"/>
                <a:gd name="T5" fmla="*/ 435 h 778"/>
                <a:gd name="T6" fmla="*/ 0 w 999"/>
                <a:gd name="T7" fmla="*/ 778 h 778"/>
                <a:gd name="T8" fmla="*/ 502 w 999"/>
                <a:gd name="T9" fmla="*/ 554 h 778"/>
                <a:gd name="T10" fmla="*/ 999 w 999"/>
                <a:gd name="T11" fmla="*/ 301 h 778"/>
                <a:gd name="T12" fmla="*/ 999 w 999"/>
                <a:gd name="T13" fmla="*/ 301 h 778"/>
                <a:gd name="T14" fmla="*/ 814 w 999"/>
                <a:gd name="T15" fmla="*/ 206 h 778"/>
                <a:gd name="T16" fmla="*/ 852 w 999"/>
                <a:gd name="T17" fmla="*/ 0 h 7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99" h="778">
                  <a:moveTo>
                    <a:pt x="852" y="0"/>
                  </a:moveTo>
                  <a:lnTo>
                    <a:pt x="355" y="253"/>
                  </a:lnTo>
                  <a:lnTo>
                    <a:pt x="0" y="435"/>
                  </a:lnTo>
                  <a:lnTo>
                    <a:pt x="0" y="778"/>
                  </a:lnTo>
                  <a:lnTo>
                    <a:pt x="502" y="554"/>
                  </a:lnTo>
                  <a:lnTo>
                    <a:pt x="999" y="301"/>
                  </a:lnTo>
                  <a:lnTo>
                    <a:pt x="999" y="301"/>
                  </a:lnTo>
                  <a:lnTo>
                    <a:pt x="814" y="206"/>
                  </a:lnTo>
                  <a:lnTo>
                    <a:pt x="852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8D1919">
                    <a:shade val="30000"/>
                    <a:satMod val="115000"/>
                  </a:srgbClr>
                </a:gs>
                <a:gs pos="50000">
                  <a:srgbClr val="8D1919">
                    <a:shade val="67500"/>
                    <a:satMod val="115000"/>
                  </a:srgbClr>
                </a:gs>
                <a:gs pos="100000">
                  <a:srgbClr val="8D1919">
                    <a:shade val="100000"/>
                    <a:satMod val="11500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" name="Freeform 72"/>
            <p:cNvSpPr/>
            <p:nvPr/>
          </p:nvSpPr>
          <p:spPr bwMode="auto">
            <a:xfrm>
              <a:off x="5968977" y="738349"/>
              <a:ext cx="1585912" cy="1235075"/>
            </a:xfrm>
            <a:custGeom>
              <a:avLst/>
              <a:gdLst>
                <a:gd name="T0" fmla="*/ 852 w 999"/>
                <a:gd name="T1" fmla="*/ 0 h 778"/>
                <a:gd name="T2" fmla="*/ 355 w 999"/>
                <a:gd name="T3" fmla="*/ 253 h 778"/>
                <a:gd name="T4" fmla="*/ 0 w 999"/>
                <a:gd name="T5" fmla="*/ 435 h 778"/>
                <a:gd name="T6" fmla="*/ 0 w 999"/>
                <a:gd name="T7" fmla="*/ 778 h 778"/>
                <a:gd name="T8" fmla="*/ 502 w 999"/>
                <a:gd name="T9" fmla="*/ 554 h 778"/>
                <a:gd name="T10" fmla="*/ 999 w 999"/>
                <a:gd name="T11" fmla="*/ 301 h 778"/>
                <a:gd name="T12" fmla="*/ 999 w 999"/>
                <a:gd name="T13" fmla="*/ 301 h 778"/>
                <a:gd name="T14" fmla="*/ 814 w 999"/>
                <a:gd name="T15" fmla="*/ 206 h 778"/>
                <a:gd name="T16" fmla="*/ 852 w 999"/>
                <a:gd name="T17" fmla="*/ 0 h 7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99" h="778">
                  <a:moveTo>
                    <a:pt x="852" y="0"/>
                  </a:moveTo>
                  <a:lnTo>
                    <a:pt x="355" y="253"/>
                  </a:lnTo>
                  <a:lnTo>
                    <a:pt x="0" y="435"/>
                  </a:lnTo>
                  <a:lnTo>
                    <a:pt x="0" y="778"/>
                  </a:lnTo>
                  <a:lnTo>
                    <a:pt x="502" y="554"/>
                  </a:lnTo>
                  <a:lnTo>
                    <a:pt x="999" y="301"/>
                  </a:lnTo>
                  <a:lnTo>
                    <a:pt x="999" y="301"/>
                  </a:lnTo>
                  <a:lnTo>
                    <a:pt x="814" y="206"/>
                  </a:lnTo>
                  <a:lnTo>
                    <a:pt x="85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" name="Freeform 73"/>
            <p:cNvSpPr/>
            <p:nvPr/>
          </p:nvSpPr>
          <p:spPr bwMode="auto">
            <a:xfrm>
              <a:off x="5968977" y="1428912"/>
              <a:ext cx="1762125" cy="541338"/>
            </a:xfrm>
            <a:custGeom>
              <a:avLst/>
              <a:gdLst>
                <a:gd name="T0" fmla="*/ 1110 w 1110"/>
                <a:gd name="T1" fmla="*/ 341 h 341"/>
                <a:gd name="T2" fmla="*/ 556 w 1110"/>
                <a:gd name="T3" fmla="*/ 341 h 341"/>
                <a:gd name="T4" fmla="*/ 0 w 1110"/>
                <a:gd name="T5" fmla="*/ 341 h 341"/>
                <a:gd name="T6" fmla="*/ 0 w 1110"/>
                <a:gd name="T7" fmla="*/ 169 h 341"/>
                <a:gd name="T8" fmla="*/ 0 w 1110"/>
                <a:gd name="T9" fmla="*/ 0 h 341"/>
                <a:gd name="T10" fmla="*/ 556 w 1110"/>
                <a:gd name="T11" fmla="*/ 0 h 341"/>
                <a:gd name="T12" fmla="*/ 1110 w 1110"/>
                <a:gd name="T13" fmla="*/ 0 h 341"/>
                <a:gd name="T14" fmla="*/ 990 w 1110"/>
                <a:gd name="T15" fmla="*/ 169 h 341"/>
                <a:gd name="T16" fmla="*/ 1110 w 1110"/>
                <a:gd name="T17" fmla="*/ 341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10" h="341">
                  <a:moveTo>
                    <a:pt x="1110" y="341"/>
                  </a:moveTo>
                  <a:lnTo>
                    <a:pt x="556" y="341"/>
                  </a:lnTo>
                  <a:lnTo>
                    <a:pt x="0" y="341"/>
                  </a:lnTo>
                  <a:lnTo>
                    <a:pt x="0" y="169"/>
                  </a:lnTo>
                  <a:lnTo>
                    <a:pt x="0" y="0"/>
                  </a:lnTo>
                  <a:lnTo>
                    <a:pt x="556" y="0"/>
                  </a:lnTo>
                  <a:lnTo>
                    <a:pt x="1110" y="0"/>
                  </a:lnTo>
                  <a:lnTo>
                    <a:pt x="990" y="169"/>
                  </a:lnTo>
                  <a:lnTo>
                    <a:pt x="1110" y="341"/>
                  </a:lnTo>
                  <a:close/>
                </a:path>
              </a:pathLst>
            </a:custGeom>
            <a:solidFill>
              <a:srgbClr val="FA15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" name="Freeform 74"/>
            <p:cNvSpPr/>
            <p:nvPr/>
          </p:nvSpPr>
          <p:spPr bwMode="auto">
            <a:xfrm>
              <a:off x="5968977" y="1428912"/>
              <a:ext cx="882650" cy="541338"/>
            </a:xfrm>
            <a:custGeom>
              <a:avLst/>
              <a:gdLst>
                <a:gd name="T0" fmla="*/ 556 w 556"/>
                <a:gd name="T1" fmla="*/ 341 h 341"/>
                <a:gd name="T2" fmla="*/ 0 w 556"/>
                <a:gd name="T3" fmla="*/ 341 h 341"/>
                <a:gd name="T4" fmla="*/ 0 w 556"/>
                <a:gd name="T5" fmla="*/ 169 h 341"/>
                <a:gd name="T6" fmla="*/ 0 w 556"/>
                <a:gd name="T7" fmla="*/ 0 h 341"/>
                <a:gd name="T8" fmla="*/ 556 w 556"/>
                <a:gd name="T9" fmla="*/ 0 h 341"/>
                <a:gd name="T10" fmla="*/ 556 w 556"/>
                <a:gd name="T11" fmla="*/ 341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56" h="341">
                  <a:moveTo>
                    <a:pt x="556" y="341"/>
                  </a:moveTo>
                  <a:lnTo>
                    <a:pt x="0" y="341"/>
                  </a:lnTo>
                  <a:lnTo>
                    <a:pt x="0" y="169"/>
                  </a:lnTo>
                  <a:lnTo>
                    <a:pt x="0" y="0"/>
                  </a:lnTo>
                  <a:lnTo>
                    <a:pt x="556" y="0"/>
                  </a:lnTo>
                  <a:lnTo>
                    <a:pt x="556" y="341"/>
                  </a:lnTo>
                  <a:close/>
                </a:path>
              </a:pathLst>
            </a:custGeom>
            <a:solidFill>
              <a:srgbClr val="F025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" name="Freeform 75"/>
            <p:cNvSpPr/>
            <p:nvPr/>
          </p:nvSpPr>
          <p:spPr bwMode="auto">
            <a:xfrm>
              <a:off x="5968977" y="1428912"/>
              <a:ext cx="882650" cy="541338"/>
            </a:xfrm>
            <a:custGeom>
              <a:avLst/>
              <a:gdLst>
                <a:gd name="T0" fmla="*/ 556 w 556"/>
                <a:gd name="T1" fmla="*/ 341 h 341"/>
                <a:gd name="T2" fmla="*/ 0 w 556"/>
                <a:gd name="T3" fmla="*/ 341 h 341"/>
                <a:gd name="T4" fmla="*/ 0 w 556"/>
                <a:gd name="T5" fmla="*/ 169 h 341"/>
                <a:gd name="T6" fmla="*/ 0 w 556"/>
                <a:gd name="T7" fmla="*/ 0 h 341"/>
                <a:gd name="T8" fmla="*/ 556 w 556"/>
                <a:gd name="T9" fmla="*/ 0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6" h="341">
                  <a:moveTo>
                    <a:pt x="556" y="341"/>
                  </a:moveTo>
                  <a:lnTo>
                    <a:pt x="0" y="341"/>
                  </a:lnTo>
                  <a:lnTo>
                    <a:pt x="0" y="169"/>
                  </a:lnTo>
                  <a:lnTo>
                    <a:pt x="0" y="0"/>
                  </a:lnTo>
                  <a:lnTo>
                    <a:pt x="55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0" name="椭圆 9"/>
          <p:cNvSpPr/>
          <p:nvPr/>
        </p:nvSpPr>
        <p:spPr>
          <a:xfrm>
            <a:off x="1318512" y="1354706"/>
            <a:ext cx="2265664" cy="2265664"/>
          </a:xfrm>
          <a:prstGeom prst="ellipse">
            <a:avLst/>
          </a:prstGeom>
          <a:noFill/>
          <a:ln>
            <a:solidFill>
              <a:srgbClr val="F22424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圆角矩形 8"/>
          <p:cNvSpPr/>
          <p:nvPr/>
        </p:nvSpPr>
        <p:spPr>
          <a:xfrm>
            <a:off x="2808264" y="1341259"/>
            <a:ext cx="7734231" cy="2265664"/>
          </a:xfrm>
          <a:prstGeom prst="roundRect">
            <a:avLst/>
          </a:prstGeom>
          <a:gradFill>
            <a:gsLst>
              <a:gs pos="0">
                <a:srgbClr val="E4E4E4"/>
              </a:gs>
              <a:gs pos="100000">
                <a:schemeClr val="bg1"/>
              </a:gs>
            </a:gsLst>
            <a:lin ang="2700000" scaled="0"/>
          </a:gradFill>
          <a:ln w="19050">
            <a:gradFill>
              <a:gsLst>
                <a:gs pos="0">
                  <a:schemeClr val="bg1">
                    <a:lumMod val="65000"/>
                  </a:schemeClr>
                </a:gs>
                <a:gs pos="100000">
                  <a:schemeClr val="bg1"/>
                </a:gs>
              </a:gsLst>
              <a:lin ang="13500000" scaled="0"/>
            </a:gradFill>
          </a:ln>
          <a:effectLst>
            <a:outerShdw blurRad="177800" dist="1143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文本框 19"/>
          <p:cNvSpPr txBox="1"/>
          <p:nvPr/>
        </p:nvSpPr>
        <p:spPr>
          <a:xfrm flipH="1">
            <a:off x="2987040" y="1342390"/>
            <a:ext cx="7492365" cy="2286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latin typeface="微软雅黑" pitchFamily="34" charset="-122"/>
                <a:ea typeface="微软雅黑" pitchFamily="34" charset="-122"/>
              </a:rPr>
              <a:t>    </a:t>
            </a:r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The neutral stability line and the critical point are obtained by using the liner stability theory</a:t>
            </a:r>
            <a:r>
              <a:rPr lang="en-US" altLang="zh-CN" sz="2400" dirty="0">
                <a:latin typeface="微软雅黑" pitchFamily="34" charset="-122"/>
                <a:ea typeface="微软雅黑" pitchFamily="34" charset="-122"/>
              </a:rPr>
              <a:t>. We can  get the connection between the TDGL and the mKdV equations.</a:t>
            </a:r>
          </a:p>
        </p:txBody>
      </p:sp>
      <p:grpSp>
        <p:nvGrpSpPr>
          <p:cNvPr id="23" name="组合 22"/>
          <p:cNvGrpSpPr/>
          <p:nvPr/>
        </p:nvGrpSpPr>
        <p:grpSpPr>
          <a:xfrm rot="19957823">
            <a:off x="9986337" y="3689857"/>
            <a:ext cx="946297" cy="802875"/>
            <a:chOff x="5968977" y="738349"/>
            <a:chExt cx="1762125" cy="1235075"/>
          </a:xfrm>
          <a:effectLst>
            <a:outerShdw blurRad="127000" dist="1016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9" name="Freeform 69"/>
            <p:cNvSpPr/>
            <p:nvPr/>
          </p:nvSpPr>
          <p:spPr bwMode="auto">
            <a:xfrm>
              <a:off x="5968977" y="738349"/>
              <a:ext cx="1585912" cy="1235075"/>
            </a:xfrm>
            <a:custGeom>
              <a:avLst/>
              <a:gdLst>
                <a:gd name="T0" fmla="*/ 999 w 999"/>
                <a:gd name="T1" fmla="*/ 301 h 778"/>
                <a:gd name="T2" fmla="*/ 502 w 999"/>
                <a:gd name="T3" fmla="*/ 554 h 778"/>
                <a:gd name="T4" fmla="*/ 0 w 999"/>
                <a:gd name="T5" fmla="*/ 778 h 778"/>
                <a:gd name="T6" fmla="*/ 0 w 999"/>
                <a:gd name="T7" fmla="*/ 435 h 778"/>
                <a:gd name="T8" fmla="*/ 355 w 999"/>
                <a:gd name="T9" fmla="*/ 253 h 778"/>
                <a:gd name="T10" fmla="*/ 852 w 999"/>
                <a:gd name="T11" fmla="*/ 0 h 778"/>
                <a:gd name="T12" fmla="*/ 814 w 999"/>
                <a:gd name="T13" fmla="*/ 206 h 778"/>
                <a:gd name="T14" fmla="*/ 999 w 999"/>
                <a:gd name="T15" fmla="*/ 301 h 7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99" h="778">
                  <a:moveTo>
                    <a:pt x="999" y="301"/>
                  </a:moveTo>
                  <a:lnTo>
                    <a:pt x="502" y="554"/>
                  </a:lnTo>
                  <a:lnTo>
                    <a:pt x="0" y="778"/>
                  </a:lnTo>
                  <a:lnTo>
                    <a:pt x="0" y="435"/>
                  </a:lnTo>
                  <a:lnTo>
                    <a:pt x="355" y="253"/>
                  </a:lnTo>
                  <a:lnTo>
                    <a:pt x="852" y="0"/>
                  </a:lnTo>
                  <a:lnTo>
                    <a:pt x="814" y="206"/>
                  </a:lnTo>
                  <a:lnTo>
                    <a:pt x="999" y="301"/>
                  </a:lnTo>
                  <a:close/>
                </a:path>
              </a:pathLst>
            </a:custGeom>
            <a:solidFill>
              <a:srgbClr val="FFE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" name="Freeform 70"/>
            <p:cNvSpPr/>
            <p:nvPr/>
          </p:nvSpPr>
          <p:spPr bwMode="auto">
            <a:xfrm>
              <a:off x="5968977" y="738349"/>
              <a:ext cx="1585912" cy="1235075"/>
            </a:xfrm>
            <a:custGeom>
              <a:avLst/>
              <a:gdLst>
                <a:gd name="T0" fmla="*/ 999 w 999"/>
                <a:gd name="T1" fmla="*/ 301 h 778"/>
                <a:gd name="T2" fmla="*/ 502 w 999"/>
                <a:gd name="T3" fmla="*/ 554 h 778"/>
                <a:gd name="T4" fmla="*/ 0 w 999"/>
                <a:gd name="T5" fmla="*/ 778 h 778"/>
                <a:gd name="T6" fmla="*/ 0 w 999"/>
                <a:gd name="T7" fmla="*/ 435 h 778"/>
                <a:gd name="T8" fmla="*/ 355 w 999"/>
                <a:gd name="T9" fmla="*/ 253 h 778"/>
                <a:gd name="T10" fmla="*/ 852 w 999"/>
                <a:gd name="T11" fmla="*/ 0 h 778"/>
                <a:gd name="T12" fmla="*/ 814 w 999"/>
                <a:gd name="T13" fmla="*/ 206 h 778"/>
                <a:gd name="T14" fmla="*/ 999 w 999"/>
                <a:gd name="T15" fmla="*/ 301 h 7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99" h="778">
                  <a:moveTo>
                    <a:pt x="999" y="301"/>
                  </a:moveTo>
                  <a:lnTo>
                    <a:pt x="502" y="554"/>
                  </a:lnTo>
                  <a:lnTo>
                    <a:pt x="0" y="778"/>
                  </a:lnTo>
                  <a:lnTo>
                    <a:pt x="0" y="435"/>
                  </a:lnTo>
                  <a:lnTo>
                    <a:pt x="355" y="253"/>
                  </a:lnTo>
                  <a:lnTo>
                    <a:pt x="852" y="0"/>
                  </a:lnTo>
                  <a:lnTo>
                    <a:pt x="814" y="206"/>
                  </a:lnTo>
                  <a:lnTo>
                    <a:pt x="999" y="301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" name="Freeform 71"/>
            <p:cNvSpPr/>
            <p:nvPr/>
          </p:nvSpPr>
          <p:spPr bwMode="auto">
            <a:xfrm>
              <a:off x="5968977" y="738349"/>
              <a:ext cx="1585912" cy="1235075"/>
            </a:xfrm>
            <a:custGeom>
              <a:avLst/>
              <a:gdLst>
                <a:gd name="T0" fmla="*/ 852 w 999"/>
                <a:gd name="T1" fmla="*/ 0 h 778"/>
                <a:gd name="T2" fmla="*/ 355 w 999"/>
                <a:gd name="T3" fmla="*/ 253 h 778"/>
                <a:gd name="T4" fmla="*/ 0 w 999"/>
                <a:gd name="T5" fmla="*/ 435 h 778"/>
                <a:gd name="T6" fmla="*/ 0 w 999"/>
                <a:gd name="T7" fmla="*/ 778 h 778"/>
                <a:gd name="T8" fmla="*/ 502 w 999"/>
                <a:gd name="T9" fmla="*/ 554 h 778"/>
                <a:gd name="T10" fmla="*/ 999 w 999"/>
                <a:gd name="T11" fmla="*/ 301 h 778"/>
                <a:gd name="T12" fmla="*/ 999 w 999"/>
                <a:gd name="T13" fmla="*/ 301 h 778"/>
                <a:gd name="T14" fmla="*/ 814 w 999"/>
                <a:gd name="T15" fmla="*/ 206 h 778"/>
                <a:gd name="T16" fmla="*/ 852 w 999"/>
                <a:gd name="T17" fmla="*/ 0 h 7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99" h="778">
                  <a:moveTo>
                    <a:pt x="852" y="0"/>
                  </a:moveTo>
                  <a:lnTo>
                    <a:pt x="355" y="253"/>
                  </a:lnTo>
                  <a:lnTo>
                    <a:pt x="0" y="435"/>
                  </a:lnTo>
                  <a:lnTo>
                    <a:pt x="0" y="778"/>
                  </a:lnTo>
                  <a:lnTo>
                    <a:pt x="502" y="554"/>
                  </a:lnTo>
                  <a:lnTo>
                    <a:pt x="999" y="301"/>
                  </a:lnTo>
                  <a:lnTo>
                    <a:pt x="999" y="301"/>
                  </a:lnTo>
                  <a:lnTo>
                    <a:pt x="814" y="206"/>
                  </a:lnTo>
                  <a:lnTo>
                    <a:pt x="852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8D1919">
                    <a:shade val="30000"/>
                    <a:satMod val="115000"/>
                  </a:srgbClr>
                </a:gs>
                <a:gs pos="50000">
                  <a:srgbClr val="8D1919">
                    <a:shade val="67500"/>
                    <a:satMod val="115000"/>
                  </a:srgbClr>
                </a:gs>
                <a:gs pos="100000">
                  <a:srgbClr val="8D1919">
                    <a:shade val="100000"/>
                    <a:satMod val="11500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" name="Freeform 72"/>
            <p:cNvSpPr/>
            <p:nvPr/>
          </p:nvSpPr>
          <p:spPr bwMode="auto">
            <a:xfrm>
              <a:off x="5968977" y="738349"/>
              <a:ext cx="1585912" cy="1235075"/>
            </a:xfrm>
            <a:custGeom>
              <a:avLst/>
              <a:gdLst>
                <a:gd name="T0" fmla="*/ 852 w 999"/>
                <a:gd name="T1" fmla="*/ 0 h 778"/>
                <a:gd name="T2" fmla="*/ 355 w 999"/>
                <a:gd name="T3" fmla="*/ 253 h 778"/>
                <a:gd name="T4" fmla="*/ 0 w 999"/>
                <a:gd name="T5" fmla="*/ 435 h 778"/>
                <a:gd name="T6" fmla="*/ 0 w 999"/>
                <a:gd name="T7" fmla="*/ 778 h 778"/>
                <a:gd name="T8" fmla="*/ 502 w 999"/>
                <a:gd name="T9" fmla="*/ 554 h 778"/>
                <a:gd name="T10" fmla="*/ 999 w 999"/>
                <a:gd name="T11" fmla="*/ 301 h 778"/>
                <a:gd name="T12" fmla="*/ 999 w 999"/>
                <a:gd name="T13" fmla="*/ 301 h 778"/>
                <a:gd name="T14" fmla="*/ 814 w 999"/>
                <a:gd name="T15" fmla="*/ 206 h 778"/>
                <a:gd name="T16" fmla="*/ 852 w 999"/>
                <a:gd name="T17" fmla="*/ 0 h 7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99" h="778">
                  <a:moveTo>
                    <a:pt x="852" y="0"/>
                  </a:moveTo>
                  <a:lnTo>
                    <a:pt x="355" y="253"/>
                  </a:lnTo>
                  <a:lnTo>
                    <a:pt x="0" y="435"/>
                  </a:lnTo>
                  <a:lnTo>
                    <a:pt x="0" y="778"/>
                  </a:lnTo>
                  <a:lnTo>
                    <a:pt x="502" y="554"/>
                  </a:lnTo>
                  <a:lnTo>
                    <a:pt x="999" y="301"/>
                  </a:lnTo>
                  <a:lnTo>
                    <a:pt x="999" y="301"/>
                  </a:lnTo>
                  <a:lnTo>
                    <a:pt x="814" y="206"/>
                  </a:lnTo>
                  <a:lnTo>
                    <a:pt x="85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" name="Freeform 73"/>
            <p:cNvSpPr/>
            <p:nvPr/>
          </p:nvSpPr>
          <p:spPr bwMode="auto">
            <a:xfrm>
              <a:off x="5968977" y="1428912"/>
              <a:ext cx="1762125" cy="541338"/>
            </a:xfrm>
            <a:custGeom>
              <a:avLst/>
              <a:gdLst>
                <a:gd name="T0" fmla="*/ 1110 w 1110"/>
                <a:gd name="T1" fmla="*/ 341 h 341"/>
                <a:gd name="T2" fmla="*/ 556 w 1110"/>
                <a:gd name="T3" fmla="*/ 341 h 341"/>
                <a:gd name="T4" fmla="*/ 0 w 1110"/>
                <a:gd name="T5" fmla="*/ 341 h 341"/>
                <a:gd name="T6" fmla="*/ 0 w 1110"/>
                <a:gd name="T7" fmla="*/ 169 h 341"/>
                <a:gd name="T8" fmla="*/ 0 w 1110"/>
                <a:gd name="T9" fmla="*/ 0 h 341"/>
                <a:gd name="T10" fmla="*/ 556 w 1110"/>
                <a:gd name="T11" fmla="*/ 0 h 341"/>
                <a:gd name="T12" fmla="*/ 1110 w 1110"/>
                <a:gd name="T13" fmla="*/ 0 h 341"/>
                <a:gd name="T14" fmla="*/ 990 w 1110"/>
                <a:gd name="T15" fmla="*/ 169 h 341"/>
                <a:gd name="T16" fmla="*/ 1110 w 1110"/>
                <a:gd name="T17" fmla="*/ 341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10" h="341">
                  <a:moveTo>
                    <a:pt x="1110" y="341"/>
                  </a:moveTo>
                  <a:lnTo>
                    <a:pt x="556" y="341"/>
                  </a:lnTo>
                  <a:lnTo>
                    <a:pt x="0" y="341"/>
                  </a:lnTo>
                  <a:lnTo>
                    <a:pt x="0" y="169"/>
                  </a:lnTo>
                  <a:lnTo>
                    <a:pt x="0" y="0"/>
                  </a:lnTo>
                  <a:lnTo>
                    <a:pt x="556" y="0"/>
                  </a:lnTo>
                  <a:lnTo>
                    <a:pt x="1110" y="0"/>
                  </a:lnTo>
                  <a:lnTo>
                    <a:pt x="990" y="169"/>
                  </a:lnTo>
                  <a:lnTo>
                    <a:pt x="1110" y="341"/>
                  </a:lnTo>
                  <a:close/>
                </a:path>
              </a:pathLst>
            </a:custGeom>
            <a:solidFill>
              <a:srgbClr val="FA15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" name="Freeform 74"/>
            <p:cNvSpPr/>
            <p:nvPr/>
          </p:nvSpPr>
          <p:spPr bwMode="auto">
            <a:xfrm>
              <a:off x="5968977" y="1428912"/>
              <a:ext cx="882650" cy="541338"/>
            </a:xfrm>
            <a:custGeom>
              <a:avLst/>
              <a:gdLst>
                <a:gd name="T0" fmla="*/ 556 w 556"/>
                <a:gd name="T1" fmla="*/ 341 h 341"/>
                <a:gd name="T2" fmla="*/ 0 w 556"/>
                <a:gd name="T3" fmla="*/ 341 h 341"/>
                <a:gd name="T4" fmla="*/ 0 w 556"/>
                <a:gd name="T5" fmla="*/ 169 h 341"/>
                <a:gd name="T6" fmla="*/ 0 w 556"/>
                <a:gd name="T7" fmla="*/ 0 h 341"/>
                <a:gd name="T8" fmla="*/ 556 w 556"/>
                <a:gd name="T9" fmla="*/ 0 h 341"/>
                <a:gd name="T10" fmla="*/ 556 w 556"/>
                <a:gd name="T11" fmla="*/ 341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56" h="341">
                  <a:moveTo>
                    <a:pt x="556" y="341"/>
                  </a:moveTo>
                  <a:lnTo>
                    <a:pt x="0" y="341"/>
                  </a:lnTo>
                  <a:lnTo>
                    <a:pt x="0" y="169"/>
                  </a:lnTo>
                  <a:lnTo>
                    <a:pt x="0" y="0"/>
                  </a:lnTo>
                  <a:lnTo>
                    <a:pt x="556" y="0"/>
                  </a:lnTo>
                  <a:lnTo>
                    <a:pt x="556" y="341"/>
                  </a:lnTo>
                  <a:close/>
                </a:path>
              </a:pathLst>
            </a:custGeom>
            <a:solidFill>
              <a:srgbClr val="F025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" name="Freeform 75"/>
            <p:cNvSpPr/>
            <p:nvPr/>
          </p:nvSpPr>
          <p:spPr bwMode="auto">
            <a:xfrm>
              <a:off x="5968977" y="1428912"/>
              <a:ext cx="882650" cy="541338"/>
            </a:xfrm>
            <a:custGeom>
              <a:avLst/>
              <a:gdLst>
                <a:gd name="T0" fmla="*/ 556 w 556"/>
                <a:gd name="T1" fmla="*/ 341 h 341"/>
                <a:gd name="T2" fmla="*/ 0 w 556"/>
                <a:gd name="T3" fmla="*/ 341 h 341"/>
                <a:gd name="T4" fmla="*/ 0 w 556"/>
                <a:gd name="T5" fmla="*/ 169 h 341"/>
                <a:gd name="T6" fmla="*/ 0 w 556"/>
                <a:gd name="T7" fmla="*/ 0 h 341"/>
                <a:gd name="T8" fmla="*/ 556 w 556"/>
                <a:gd name="T9" fmla="*/ 0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6" h="341">
                  <a:moveTo>
                    <a:pt x="556" y="341"/>
                  </a:moveTo>
                  <a:lnTo>
                    <a:pt x="0" y="341"/>
                  </a:lnTo>
                  <a:lnTo>
                    <a:pt x="0" y="169"/>
                  </a:lnTo>
                  <a:lnTo>
                    <a:pt x="0" y="0"/>
                  </a:lnTo>
                  <a:lnTo>
                    <a:pt x="55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24" name="椭圆 23"/>
          <p:cNvSpPr/>
          <p:nvPr/>
        </p:nvSpPr>
        <p:spPr>
          <a:xfrm>
            <a:off x="1318512" y="4127892"/>
            <a:ext cx="2265664" cy="2265664"/>
          </a:xfrm>
          <a:prstGeom prst="ellipse">
            <a:avLst/>
          </a:prstGeom>
          <a:noFill/>
          <a:ln>
            <a:solidFill>
              <a:srgbClr val="F22424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圆角矩形 25"/>
          <p:cNvSpPr/>
          <p:nvPr/>
        </p:nvSpPr>
        <p:spPr>
          <a:xfrm>
            <a:off x="2808264" y="4114445"/>
            <a:ext cx="7734231" cy="2265664"/>
          </a:xfrm>
          <a:prstGeom prst="roundRect">
            <a:avLst/>
          </a:prstGeom>
          <a:gradFill>
            <a:gsLst>
              <a:gs pos="0">
                <a:srgbClr val="E4E4E4"/>
              </a:gs>
              <a:gs pos="100000">
                <a:schemeClr val="bg1"/>
              </a:gs>
            </a:gsLst>
            <a:lin ang="2700000" scaled="0"/>
          </a:gradFill>
          <a:ln w="19050">
            <a:gradFill>
              <a:gsLst>
                <a:gs pos="0">
                  <a:schemeClr val="bg1">
                    <a:lumMod val="65000"/>
                  </a:schemeClr>
                </a:gs>
                <a:gs pos="100000">
                  <a:schemeClr val="bg1"/>
                </a:gs>
              </a:gsLst>
              <a:lin ang="13500000" scaled="0"/>
            </a:gradFill>
          </a:ln>
          <a:effectLst>
            <a:outerShdw blurRad="177800" dist="1143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文本框 27"/>
          <p:cNvSpPr txBox="1"/>
          <p:nvPr/>
        </p:nvSpPr>
        <p:spPr>
          <a:xfrm flipH="1">
            <a:off x="2987040" y="4377055"/>
            <a:ext cx="7289165" cy="17373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latin typeface="微软雅黑" pitchFamily="34" charset="-122"/>
                <a:ea typeface="微软雅黑" pitchFamily="34" charset="-122"/>
              </a:rPr>
              <a:t>    </a:t>
            </a:r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Numerical simulation shows that the traffic jams are relieved by considering traffic jerk and full velocity differenc</a:t>
            </a:r>
            <a:r>
              <a:rPr lang="en-US" altLang="zh-CN" sz="2400" dirty="0">
                <a:latin typeface="微软雅黑" pitchFamily="34" charset="-122"/>
                <a:ea typeface="微软雅黑" pitchFamily="34" charset="-122"/>
              </a:rPr>
              <a:t>e.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"/>
                            </p:stCondLst>
                            <p:childTnLst>
                              <p:par>
                                <p:cTn id="4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500"/>
                            </p:stCondLst>
                            <p:childTnLst>
                              <p:par>
                                <p:cTn id="4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10" grpId="0" bldLvl="0" animBg="1"/>
      <p:bldP spid="9" grpId="0" bldLvl="0" animBg="1"/>
      <p:bldP spid="20" grpId="0"/>
      <p:bldP spid="24" grpId="0" bldLvl="0" animBg="1"/>
      <p:bldP spid="26" grpId="0" bldLvl="0" animBg="1"/>
      <p:bldP spid="2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文本框 39"/>
          <p:cNvSpPr txBox="1"/>
          <p:nvPr/>
        </p:nvSpPr>
        <p:spPr>
          <a:xfrm flipH="1">
            <a:off x="4807335" y="3353768"/>
            <a:ext cx="25694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dirty="0" smtClean="0">
                <a:latin typeface="Stencil Std" panose="04020904080802020404" pitchFamily="82" charset="0"/>
              </a:rPr>
              <a:t>THANKS</a:t>
            </a:r>
            <a:endParaRPr lang="zh-CN" altLang="en-US" sz="3200" dirty="0">
              <a:latin typeface="Stencil Std" panose="04020904080802020404" pitchFamily="82" charset="0"/>
            </a:endParaRPr>
          </a:p>
        </p:txBody>
      </p:sp>
      <p:pic>
        <p:nvPicPr>
          <p:cNvPr id="60" name="图片 59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85926" t="20226" r="2428" b="21797"/>
          <a:stretch>
            <a:fillRect/>
          </a:stretch>
        </p:blipFill>
        <p:spPr>
          <a:xfrm rot="16200000">
            <a:off x="5972763" y="671852"/>
            <a:ext cx="260144" cy="4283147"/>
          </a:xfrm>
          <a:prstGeom prst="rect">
            <a:avLst/>
          </a:prstGeom>
        </p:spPr>
      </p:pic>
      <p:pic>
        <p:nvPicPr>
          <p:cNvPr id="61" name="图片 6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85926" t="20226" r="2428" b="21797"/>
          <a:stretch>
            <a:fillRect/>
          </a:stretch>
        </p:blipFill>
        <p:spPr>
          <a:xfrm rot="5400000" flipV="1">
            <a:off x="5972763" y="2470170"/>
            <a:ext cx="260144" cy="4283147"/>
          </a:xfrm>
          <a:prstGeom prst="rect">
            <a:avLst/>
          </a:prstGeom>
        </p:spPr>
      </p:pic>
      <p:grpSp>
        <p:nvGrpSpPr>
          <p:cNvPr id="17" name="Group 4"/>
          <p:cNvGrpSpPr>
            <a:grpSpLocks noChangeAspect="1"/>
          </p:cNvGrpSpPr>
          <p:nvPr/>
        </p:nvGrpSpPr>
        <p:grpSpPr bwMode="auto">
          <a:xfrm>
            <a:off x="5673878" y="-2424647"/>
            <a:ext cx="845692" cy="3199616"/>
            <a:chOff x="381" y="478"/>
            <a:chExt cx="531" cy="2009"/>
          </a:xfrm>
          <a:effectLst>
            <a:outerShdw blurRad="88900" dist="635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8" name="AutoShape 3"/>
            <p:cNvSpPr>
              <a:spLocks noChangeAspect="1" noChangeArrowheads="1" noTextEdit="1"/>
            </p:cNvSpPr>
            <p:nvPr/>
          </p:nvSpPr>
          <p:spPr bwMode="auto">
            <a:xfrm>
              <a:off x="381" y="480"/>
              <a:ext cx="531" cy="20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" name="Freeform 5"/>
            <p:cNvSpPr/>
            <p:nvPr/>
          </p:nvSpPr>
          <p:spPr bwMode="auto">
            <a:xfrm>
              <a:off x="383" y="478"/>
              <a:ext cx="529" cy="2009"/>
            </a:xfrm>
            <a:custGeom>
              <a:avLst/>
              <a:gdLst>
                <a:gd name="T0" fmla="*/ 529 w 529"/>
                <a:gd name="T1" fmla="*/ 2009 h 2009"/>
                <a:gd name="T2" fmla="*/ 261 w 529"/>
                <a:gd name="T3" fmla="*/ 1879 h 2009"/>
                <a:gd name="T4" fmla="*/ 0 w 529"/>
                <a:gd name="T5" fmla="*/ 2009 h 2009"/>
                <a:gd name="T6" fmla="*/ 0 w 529"/>
                <a:gd name="T7" fmla="*/ 0 h 2009"/>
                <a:gd name="T8" fmla="*/ 529 w 529"/>
                <a:gd name="T9" fmla="*/ 0 h 2009"/>
                <a:gd name="T10" fmla="*/ 529 w 529"/>
                <a:gd name="T11" fmla="*/ 2009 h 20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29" h="2009">
                  <a:moveTo>
                    <a:pt x="529" y="2009"/>
                  </a:moveTo>
                  <a:lnTo>
                    <a:pt x="261" y="1879"/>
                  </a:lnTo>
                  <a:lnTo>
                    <a:pt x="0" y="2009"/>
                  </a:lnTo>
                  <a:lnTo>
                    <a:pt x="0" y="0"/>
                  </a:lnTo>
                  <a:lnTo>
                    <a:pt x="529" y="0"/>
                  </a:lnTo>
                  <a:lnTo>
                    <a:pt x="529" y="2009"/>
                  </a:lnTo>
                  <a:close/>
                </a:path>
              </a:pathLst>
            </a:custGeom>
            <a:solidFill>
              <a:srgbClr val="F025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" name="Freeform 6"/>
            <p:cNvSpPr/>
            <p:nvPr/>
          </p:nvSpPr>
          <p:spPr bwMode="auto">
            <a:xfrm>
              <a:off x="426" y="537"/>
              <a:ext cx="443" cy="1877"/>
            </a:xfrm>
            <a:custGeom>
              <a:avLst/>
              <a:gdLst>
                <a:gd name="T0" fmla="*/ 443 w 443"/>
                <a:gd name="T1" fmla="*/ 1877 h 1877"/>
                <a:gd name="T2" fmla="*/ 218 w 443"/>
                <a:gd name="T3" fmla="*/ 1756 h 1877"/>
                <a:gd name="T4" fmla="*/ 0 w 443"/>
                <a:gd name="T5" fmla="*/ 1877 h 1877"/>
                <a:gd name="T6" fmla="*/ 0 w 443"/>
                <a:gd name="T7" fmla="*/ 0 h 1877"/>
                <a:gd name="T8" fmla="*/ 443 w 443"/>
                <a:gd name="T9" fmla="*/ 0 h 1877"/>
                <a:gd name="T10" fmla="*/ 443 w 443"/>
                <a:gd name="T11" fmla="*/ 1877 h 18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43" h="1877">
                  <a:moveTo>
                    <a:pt x="443" y="1877"/>
                  </a:moveTo>
                  <a:lnTo>
                    <a:pt x="218" y="1756"/>
                  </a:lnTo>
                  <a:lnTo>
                    <a:pt x="0" y="1877"/>
                  </a:lnTo>
                  <a:lnTo>
                    <a:pt x="0" y="0"/>
                  </a:lnTo>
                  <a:lnTo>
                    <a:pt x="443" y="0"/>
                  </a:lnTo>
                  <a:lnTo>
                    <a:pt x="443" y="1877"/>
                  </a:lnTo>
                  <a:close/>
                </a:path>
              </a:pathLst>
            </a:custGeom>
            <a:noFill/>
            <a:ln w="19050" cap="flat">
              <a:solidFill>
                <a:srgbClr val="FFFFFF"/>
              </a:solidFill>
              <a:prstDash val="dash"/>
              <a:miter lim="800000"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3" name="组合 62"/>
          <p:cNvGrpSpPr/>
          <p:nvPr/>
        </p:nvGrpSpPr>
        <p:grpSpPr>
          <a:xfrm rot="19957823">
            <a:off x="8613775" y="1932940"/>
            <a:ext cx="453390" cy="236220"/>
            <a:chOff x="5968977" y="738349"/>
            <a:chExt cx="1762125" cy="1235075"/>
          </a:xfrm>
          <a:effectLst>
            <a:outerShdw blurRad="127000" dist="1016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64" name="Freeform 69"/>
            <p:cNvSpPr/>
            <p:nvPr/>
          </p:nvSpPr>
          <p:spPr bwMode="auto">
            <a:xfrm>
              <a:off x="5968977" y="738349"/>
              <a:ext cx="1585912" cy="1235075"/>
            </a:xfrm>
            <a:custGeom>
              <a:avLst/>
              <a:gdLst>
                <a:gd name="T0" fmla="*/ 999 w 999"/>
                <a:gd name="T1" fmla="*/ 301 h 778"/>
                <a:gd name="T2" fmla="*/ 502 w 999"/>
                <a:gd name="T3" fmla="*/ 554 h 778"/>
                <a:gd name="T4" fmla="*/ 0 w 999"/>
                <a:gd name="T5" fmla="*/ 778 h 778"/>
                <a:gd name="T6" fmla="*/ 0 w 999"/>
                <a:gd name="T7" fmla="*/ 435 h 778"/>
                <a:gd name="T8" fmla="*/ 355 w 999"/>
                <a:gd name="T9" fmla="*/ 253 h 778"/>
                <a:gd name="T10" fmla="*/ 852 w 999"/>
                <a:gd name="T11" fmla="*/ 0 h 778"/>
                <a:gd name="T12" fmla="*/ 814 w 999"/>
                <a:gd name="T13" fmla="*/ 206 h 778"/>
                <a:gd name="T14" fmla="*/ 999 w 999"/>
                <a:gd name="T15" fmla="*/ 301 h 7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99" h="778">
                  <a:moveTo>
                    <a:pt x="999" y="301"/>
                  </a:moveTo>
                  <a:lnTo>
                    <a:pt x="502" y="554"/>
                  </a:lnTo>
                  <a:lnTo>
                    <a:pt x="0" y="778"/>
                  </a:lnTo>
                  <a:lnTo>
                    <a:pt x="0" y="435"/>
                  </a:lnTo>
                  <a:lnTo>
                    <a:pt x="355" y="253"/>
                  </a:lnTo>
                  <a:lnTo>
                    <a:pt x="852" y="0"/>
                  </a:lnTo>
                  <a:lnTo>
                    <a:pt x="814" y="206"/>
                  </a:lnTo>
                  <a:lnTo>
                    <a:pt x="999" y="301"/>
                  </a:lnTo>
                  <a:close/>
                </a:path>
              </a:pathLst>
            </a:custGeom>
            <a:solidFill>
              <a:srgbClr val="FFE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5" name="Freeform 70"/>
            <p:cNvSpPr/>
            <p:nvPr/>
          </p:nvSpPr>
          <p:spPr bwMode="auto">
            <a:xfrm>
              <a:off x="5968977" y="738349"/>
              <a:ext cx="1585912" cy="1235075"/>
            </a:xfrm>
            <a:custGeom>
              <a:avLst/>
              <a:gdLst>
                <a:gd name="T0" fmla="*/ 999 w 999"/>
                <a:gd name="T1" fmla="*/ 301 h 778"/>
                <a:gd name="T2" fmla="*/ 502 w 999"/>
                <a:gd name="T3" fmla="*/ 554 h 778"/>
                <a:gd name="T4" fmla="*/ 0 w 999"/>
                <a:gd name="T5" fmla="*/ 778 h 778"/>
                <a:gd name="T6" fmla="*/ 0 w 999"/>
                <a:gd name="T7" fmla="*/ 435 h 778"/>
                <a:gd name="T8" fmla="*/ 355 w 999"/>
                <a:gd name="T9" fmla="*/ 253 h 778"/>
                <a:gd name="T10" fmla="*/ 852 w 999"/>
                <a:gd name="T11" fmla="*/ 0 h 778"/>
                <a:gd name="T12" fmla="*/ 814 w 999"/>
                <a:gd name="T13" fmla="*/ 206 h 778"/>
                <a:gd name="T14" fmla="*/ 999 w 999"/>
                <a:gd name="T15" fmla="*/ 301 h 7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99" h="778">
                  <a:moveTo>
                    <a:pt x="999" y="301"/>
                  </a:moveTo>
                  <a:lnTo>
                    <a:pt x="502" y="554"/>
                  </a:lnTo>
                  <a:lnTo>
                    <a:pt x="0" y="778"/>
                  </a:lnTo>
                  <a:lnTo>
                    <a:pt x="0" y="435"/>
                  </a:lnTo>
                  <a:lnTo>
                    <a:pt x="355" y="253"/>
                  </a:lnTo>
                  <a:lnTo>
                    <a:pt x="852" y="0"/>
                  </a:lnTo>
                  <a:lnTo>
                    <a:pt x="814" y="206"/>
                  </a:lnTo>
                  <a:lnTo>
                    <a:pt x="999" y="301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6" name="Freeform 71"/>
            <p:cNvSpPr/>
            <p:nvPr/>
          </p:nvSpPr>
          <p:spPr bwMode="auto">
            <a:xfrm>
              <a:off x="5968977" y="738349"/>
              <a:ext cx="1585912" cy="1235075"/>
            </a:xfrm>
            <a:custGeom>
              <a:avLst/>
              <a:gdLst>
                <a:gd name="T0" fmla="*/ 852 w 999"/>
                <a:gd name="T1" fmla="*/ 0 h 778"/>
                <a:gd name="T2" fmla="*/ 355 w 999"/>
                <a:gd name="T3" fmla="*/ 253 h 778"/>
                <a:gd name="T4" fmla="*/ 0 w 999"/>
                <a:gd name="T5" fmla="*/ 435 h 778"/>
                <a:gd name="T6" fmla="*/ 0 w 999"/>
                <a:gd name="T7" fmla="*/ 778 h 778"/>
                <a:gd name="T8" fmla="*/ 502 w 999"/>
                <a:gd name="T9" fmla="*/ 554 h 778"/>
                <a:gd name="T10" fmla="*/ 999 w 999"/>
                <a:gd name="T11" fmla="*/ 301 h 778"/>
                <a:gd name="T12" fmla="*/ 999 w 999"/>
                <a:gd name="T13" fmla="*/ 301 h 778"/>
                <a:gd name="T14" fmla="*/ 814 w 999"/>
                <a:gd name="T15" fmla="*/ 206 h 778"/>
                <a:gd name="T16" fmla="*/ 852 w 999"/>
                <a:gd name="T17" fmla="*/ 0 h 7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99" h="778">
                  <a:moveTo>
                    <a:pt x="852" y="0"/>
                  </a:moveTo>
                  <a:lnTo>
                    <a:pt x="355" y="253"/>
                  </a:lnTo>
                  <a:lnTo>
                    <a:pt x="0" y="435"/>
                  </a:lnTo>
                  <a:lnTo>
                    <a:pt x="0" y="778"/>
                  </a:lnTo>
                  <a:lnTo>
                    <a:pt x="502" y="554"/>
                  </a:lnTo>
                  <a:lnTo>
                    <a:pt x="999" y="301"/>
                  </a:lnTo>
                  <a:lnTo>
                    <a:pt x="999" y="301"/>
                  </a:lnTo>
                  <a:lnTo>
                    <a:pt x="814" y="206"/>
                  </a:lnTo>
                  <a:lnTo>
                    <a:pt x="852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8D1919">
                    <a:shade val="30000"/>
                    <a:satMod val="115000"/>
                  </a:srgbClr>
                </a:gs>
                <a:gs pos="50000">
                  <a:srgbClr val="8D1919">
                    <a:shade val="67500"/>
                    <a:satMod val="115000"/>
                  </a:srgbClr>
                </a:gs>
                <a:gs pos="100000">
                  <a:srgbClr val="8D1919">
                    <a:shade val="100000"/>
                    <a:satMod val="11500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7" name="Freeform 72"/>
            <p:cNvSpPr/>
            <p:nvPr/>
          </p:nvSpPr>
          <p:spPr bwMode="auto">
            <a:xfrm>
              <a:off x="5968977" y="738349"/>
              <a:ext cx="1585912" cy="1235075"/>
            </a:xfrm>
            <a:custGeom>
              <a:avLst/>
              <a:gdLst>
                <a:gd name="T0" fmla="*/ 852 w 999"/>
                <a:gd name="T1" fmla="*/ 0 h 778"/>
                <a:gd name="T2" fmla="*/ 355 w 999"/>
                <a:gd name="T3" fmla="*/ 253 h 778"/>
                <a:gd name="T4" fmla="*/ 0 w 999"/>
                <a:gd name="T5" fmla="*/ 435 h 778"/>
                <a:gd name="T6" fmla="*/ 0 w 999"/>
                <a:gd name="T7" fmla="*/ 778 h 778"/>
                <a:gd name="T8" fmla="*/ 502 w 999"/>
                <a:gd name="T9" fmla="*/ 554 h 778"/>
                <a:gd name="T10" fmla="*/ 999 w 999"/>
                <a:gd name="T11" fmla="*/ 301 h 778"/>
                <a:gd name="T12" fmla="*/ 999 w 999"/>
                <a:gd name="T13" fmla="*/ 301 h 778"/>
                <a:gd name="T14" fmla="*/ 814 w 999"/>
                <a:gd name="T15" fmla="*/ 206 h 778"/>
                <a:gd name="T16" fmla="*/ 852 w 999"/>
                <a:gd name="T17" fmla="*/ 0 h 7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99" h="778">
                  <a:moveTo>
                    <a:pt x="852" y="0"/>
                  </a:moveTo>
                  <a:lnTo>
                    <a:pt x="355" y="253"/>
                  </a:lnTo>
                  <a:lnTo>
                    <a:pt x="0" y="435"/>
                  </a:lnTo>
                  <a:lnTo>
                    <a:pt x="0" y="778"/>
                  </a:lnTo>
                  <a:lnTo>
                    <a:pt x="502" y="554"/>
                  </a:lnTo>
                  <a:lnTo>
                    <a:pt x="999" y="301"/>
                  </a:lnTo>
                  <a:lnTo>
                    <a:pt x="999" y="301"/>
                  </a:lnTo>
                  <a:lnTo>
                    <a:pt x="814" y="206"/>
                  </a:lnTo>
                  <a:lnTo>
                    <a:pt x="85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8" name="Freeform 73"/>
            <p:cNvSpPr/>
            <p:nvPr/>
          </p:nvSpPr>
          <p:spPr bwMode="auto">
            <a:xfrm>
              <a:off x="5968977" y="1428912"/>
              <a:ext cx="1762125" cy="541338"/>
            </a:xfrm>
            <a:custGeom>
              <a:avLst/>
              <a:gdLst>
                <a:gd name="T0" fmla="*/ 1110 w 1110"/>
                <a:gd name="T1" fmla="*/ 341 h 341"/>
                <a:gd name="T2" fmla="*/ 556 w 1110"/>
                <a:gd name="T3" fmla="*/ 341 h 341"/>
                <a:gd name="T4" fmla="*/ 0 w 1110"/>
                <a:gd name="T5" fmla="*/ 341 h 341"/>
                <a:gd name="T6" fmla="*/ 0 w 1110"/>
                <a:gd name="T7" fmla="*/ 169 h 341"/>
                <a:gd name="T8" fmla="*/ 0 w 1110"/>
                <a:gd name="T9" fmla="*/ 0 h 341"/>
                <a:gd name="T10" fmla="*/ 556 w 1110"/>
                <a:gd name="T11" fmla="*/ 0 h 341"/>
                <a:gd name="T12" fmla="*/ 1110 w 1110"/>
                <a:gd name="T13" fmla="*/ 0 h 341"/>
                <a:gd name="T14" fmla="*/ 990 w 1110"/>
                <a:gd name="T15" fmla="*/ 169 h 341"/>
                <a:gd name="T16" fmla="*/ 1110 w 1110"/>
                <a:gd name="T17" fmla="*/ 341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10" h="341">
                  <a:moveTo>
                    <a:pt x="1110" y="341"/>
                  </a:moveTo>
                  <a:lnTo>
                    <a:pt x="556" y="341"/>
                  </a:lnTo>
                  <a:lnTo>
                    <a:pt x="0" y="341"/>
                  </a:lnTo>
                  <a:lnTo>
                    <a:pt x="0" y="169"/>
                  </a:lnTo>
                  <a:lnTo>
                    <a:pt x="0" y="0"/>
                  </a:lnTo>
                  <a:lnTo>
                    <a:pt x="556" y="0"/>
                  </a:lnTo>
                  <a:lnTo>
                    <a:pt x="1110" y="0"/>
                  </a:lnTo>
                  <a:lnTo>
                    <a:pt x="990" y="169"/>
                  </a:lnTo>
                  <a:lnTo>
                    <a:pt x="1110" y="341"/>
                  </a:lnTo>
                  <a:close/>
                </a:path>
              </a:pathLst>
            </a:custGeom>
            <a:solidFill>
              <a:srgbClr val="FA15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9" name="Freeform 74"/>
            <p:cNvSpPr/>
            <p:nvPr/>
          </p:nvSpPr>
          <p:spPr bwMode="auto">
            <a:xfrm>
              <a:off x="5968977" y="1428912"/>
              <a:ext cx="882650" cy="541338"/>
            </a:xfrm>
            <a:custGeom>
              <a:avLst/>
              <a:gdLst>
                <a:gd name="T0" fmla="*/ 556 w 556"/>
                <a:gd name="T1" fmla="*/ 341 h 341"/>
                <a:gd name="T2" fmla="*/ 0 w 556"/>
                <a:gd name="T3" fmla="*/ 341 h 341"/>
                <a:gd name="T4" fmla="*/ 0 w 556"/>
                <a:gd name="T5" fmla="*/ 169 h 341"/>
                <a:gd name="T6" fmla="*/ 0 w 556"/>
                <a:gd name="T7" fmla="*/ 0 h 341"/>
                <a:gd name="T8" fmla="*/ 556 w 556"/>
                <a:gd name="T9" fmla="*/ 0 h 341"/>
                <a:gd name="T10" fmla="*/ 556 w 556"/>
                <a:gd name="T11" fmla="*/ 341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56" h="341">
                  <a:moveTo>
                    <a:pt x="556" y="341"/>
                  </a:moveTo>
                  <a:lnTo>
                    <a:pt x="0" y="341"/>
                  </a:lnTo>
                  <a:lnTo>
                    <a:pt x="0" y="169"/>
                  </a:lnTo>
                  <a:lnTo>
                    <a:pt x="0" y="0"/>
                  </a:lnTo>
                  <a:lnTo>
                    <a:pt x="556" y="0"/>
                  </a:lnTo>
                  <a:lnTo>
                    <a:pt x="556" y="341"/>
                  </a:lnTo>
                  <a:close/>
                </a:path>
              </a:pathLst>
            </a:custGeom>
            <a:solidFill>
              <a:srgbClr val="F025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0" name="Freeform 75"/>
            <p:cNvSpPr/>
            <p:nvPr/>
          </p:nvSpPr>
          <p:spPr bwMode="auto">
            <a:xfrm>
              <a:off x="5968977" y="1428912"/>
              <a:ext cx="882650" cy="541338"/>
            </a:xfrm>
            <a:custGeom>
              <a:avLst/>
              <a:gdLst>
                <a:gd name="T0" fmla="*/ 556 w 556"/>
                <a:gd name="T1" fmla="*/ 341 h 341"/>
                <a:gd name="T2" fmla="*/ 0 w 556"/>
                <a:gd name="T3" fmla="*/ 341 h 341"/>
                <a:gd name="T4" fmla="*/ 0 w 556"/>
                <a:gd name="T5" fmla="*/ 169 h 341"/>
                <a:gd name="T6" fmla="*/ 0 w 556"/>
                <a:gd name="T7" fmla="*/ 0 h 341"/>
                <a:gd name="T8" fmla="*/ 556 w 556"/>
                <a:gd name="T9" fmla="*/ 0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6" h="341">
                  <a:moveTo>
                    <a:pt x="556" y="341"/>
                  </a:moveTo>
                  <a:lnTo>
                    <a:pt x="0" y="341"/>
                  </a:lnTo>
                  <a:lnTo>
                    <a:pt x="0" y="169"/>
                  </a:lnTo>
                  <a:lnTo>
                    <a:pt x="0" y="0"/>
                  </a:lnTo>
                  <a:lnTo>
                    <a:pt x="55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2" name="Group 4"/>
          <p:cNvGrpSpPr>
            <a:grpSpLocks noChangeAspect="1"/>
          </p:cNvGrpSpPr>
          <p:nvPr/>
        </p:nvGrpSpPr>
        <p:grpSpPr bwMode="auto">
          <a:xfrm>
            <a:off x="347134" y="-2177902"/>
            <a:ext cx="845692" cy="3199616"/>
            <a:chOff x="381" y="478"/>
            <a:chExt cx="531" cy="2009"/>
          </a:xfrm>
          <a:effectLst>
            <a:outerShdw blurRad="88900" dist="635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" name="AutoShape 3"/>
            <p:cNvSpPr>
              <a:spLocks noChangeAspect="1" noChangeArrowheads="1" noTextEdit="1"/>
            </p:cNvSpPr>
            <p:nvPr/>
          </p:nvSpPr>
          <p:spPr bwMode="auto">
            <a:xfrm>
              <a:off x="381" y="480"/>
              <a:ext cx="531" cy="20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" name="Freeform 5"/>
            <p:cNvSpPr/>
            <p:nvPr/>
          </p:nvSpPr>
          <p:spPr bwMode="auto">
            <a:xfrm>
              <a:off x="383" y="478"/>
              <a:ext cx="529" cy="2009"/>
            </a:xfrm>
            <a:custGeom>
              <a:avLst/>
              <a:gdLst>
                <a:gd name="T0" fmla="*/ 529 w 529"/>
                <a:gd name="T1" fmla="*/ 2009 h 2009"/>
                <a:gd name="T2" fmla="*/ 261 w 529"/>
                <a:gd name="T3" fmla="*/ 1879 h 2009"/>
                <a:gd name="T4" fmla="*/ 0 w 529"/>
                <a:gd name="T5" fmla="*/ 2009 h 2009"/>
                <a:gd name="T6" fmla="*/ 0 w 529"/>
                <a:gd name="T7" fmla="*/ 0 h 2009"/>
                <a:gd name="T8" fmla="*/ 529 w 529"/>
                <a:gd name="T9" fmla="*/ 0 h 2009"/>
                <a:gd name="T10" fmla="*/ 529 w 529"/>
                <a:gd name="T11" fmla="*/ 2009 h 20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29" h="2009">
                  <a:moveTo>
                    <a:pt x="529" y="2009"/>
                  </a:moveTo>
                  <a:lnTo>
                    <a:pt x="261" y="1879"/>
                  </a:lnTo>
                  <a:lnTo>
                    <a:pt x="0" y="2009"/>
                  </a:lnTo>
                  <a:lnTo>
                    <a:pt x="0" y="0"/>
                  </a:lnTo>
                  <a:lnTo>
                    <a:pt x="529" y="0"/>
                  </a:lnTo>
                  <a:lnTo>
                    <a:pt x="529" y="2009"/>
                  </a:lnTo>
                  <a:close/>
                </a:path>
              </a:pathLst>
            </a:custGeom>
            <a:solidFill>
              <a:srgbClr val="F025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" name="Freeform 6"/>
            <p:cNvSpPr/>
            <p:nvPr/>
          </p:nvSpPr>
          <p:spPr bwMode="auto">
            <a:xfrm>
              <a:off x="426" y="537"/>
              <a:ext cx="443" cy="1877"/>
            </a:xfrm>
            <a:custGeom>
              <a:avLst/>
              <a:gdLst>
                <a:gd name="T0" fmla="*/ 443 w 443"/>
                <a:gd name="T1" fmla="*/ 1877 h 1877"/>
                <a:gd name="T2" fmla="*/ 218 w 443"/>
                <a:gd name="T3" fmla="*/ 1756 h 1877"/>
                <a:gd name="T4" fmla="*/ 0 w 443"/>
                <a:gd name="T5" fmla="*/ 1877 h 1877"/>
                <a:gd name="T6" fmla="*/ 0 w 443"/>
                <a:gd name="T7" fmla="*/ 0 h 1877"/>
                <a:gd name="T8" fmla="*/ 443 w 443"/>
                <a:gd name="T9" fmla="*/ 0 h 1877"/>
                <a:gd name="T10" fmla="*/ 443 w 443"/>
                <a:gd name="T11" fmla="*/ 1877 h 18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43" h="1877">
                  <a:moveTo>
                    <a:pt x="443" y="1877"/>
                  </a:moveTo>
                  <a:lnTo>
                    <a:pt x="218" y="1756"/>
                  </a:lnTo>
                  <a:lnTo>
                    <a:pt x="0" y="1877"/>
                  </a:lnTo>
                  <a:lnTo>
                    <a:pt x="0" y="0"/>
                  </a:lnTo>
                  <a:lnTo>
                    <a:pt x="443" y="0"/>
                  </a:lnTo>
                  <a:lnTo>
                    <a:pt x="443" y="1877"/>
                  </a:lnTo>
                  <a:close/>
                </a:path>
              </a:pathLst>
            </a:custGeom>
            <a:noFill/>
            <a:ln w="19050" cap="flat">
              <a:solidFill>
                <a:srgbClr val="FFFFFF"/>
              </a:solidFill>
              <a:prstDash val="dash"/>
              <a:miter lim="800000"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7" name="文本框 6"/>
          <p:cNvSpPr txBox="1"/>
          <p:nvPr/>
        </p:nvSpPr>
        <p:spPr>
          <a:xfrm flipH="1">
            <a:off x="1318512" y="171011"/>
            <a:ext cx="2265664" cy="5791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latin typeface="汉仪综艺体简" pitchFamily="49" charset="-122"/>
                <a:ea typeface="汉仪综艺体简" pitchFamily="49" charset="-122"/>
              </a:rPr>
              <a:t>Contents</a:t>
            </a:r>
          </a:p>
        </p:txBody>
      </p:sp>
      <p:grpSp>
        <p:nvGrpSpPr>
          <p:cNvPr id="12" name="组合 11"/>
          <p:cNvGrpSpPr/>
          <p:nvPr/>
        </p:nvGrpSpPr>
        <p:grpSpPr>
          <a:xfrm rot="19957823">
            <a:off x="8557895" y="1157605"/>
            <a:ext cx="453390" cy="236220"/>
            <a:chOff x="5968977" y="738349"/>
            <a:chExt cx="1762125" cy="1235075"/>
          </a:xfrm>
          <a:effectLst>
            <a:outerShdw blurRad="127000" dist="1016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3" name="Freeform 69"/>
            <p:cNvSpPr/>
            <p:nvPr/>
          </p:nvSpPr>
          <p:spPr bwMode="auto">
            <a:xfrm>
              <a:off x="5968977" y="738349"/>
              <a:ext cx="1585912" cy="1235075"/>
            </a:xfrm>
            <a:custGeom>
              <a:avLst/>
              <a:gdLst>
                <a:gd name="T0" fmla="*/ 999 w 999"/>
                <a:gd name="T1" fmla="*/ 301 h 778"/>
                <a:gd name="T2" fmla="*/ 502 w 999"/>
                <a:gd name="T3" fmla="*/ 554 h 778"/>
                <a:gd name="T4" fmla="*/ 0 w 999"/>
                <a:gd name="T5" fmla="*/ 778 h 778"/>
                <a:gd name="T6" fmla="*/ 0 w 999"/>
                <a:gd name="T7" fmla="*/ 435 h 778"/>
                <a:gd name="T8" fmla="*/ 355 w 999"/>
                <a:gd name="T9" fmla="*/ 253 h 778"/>
                <a:gd name="T10" fmla="*/ 852 w 999"/>
                <a:gd name="T11" fmla="*/ 0 h 778"/>
                <a:gd name="T12" fmla="*/ 814 w 999"/>
                <a:gd name="T13" fmla="*/ 206 h 778"/>
                <a:gd name="T14" fmla="*/ 999 w 999"/>
                <a:gd name="T15" fmla="*/ 301 h 7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99" h="778">
                  <a:moveTo>
                    <a:pt x="999" y="301"/>
                  </a:moveTo>
                  <a:lnTo>
                    <a:pt x="502" y="554"/>
                  </a:lnTo>
                  <a:lnTo>
                    <a:pt x="0" y="778"/>
                  </a:lnTo>
                  <a:lnTo>
                    <a:pt x="0" y="435"/>
                  </a:lnTo>
                  <a:lnTo>
                    <a:pt x="355" y="253"/>
                  </a:lnTo>
                  <a:lnTo>
                    <a:pt x="852" y="0"/>
                  </a:lnTo>
                  <a:lnTo>
                    <a:pt x="814" y="206"/>
                  </a:lnTo>
                  <a:lnTo>
                    <a:pt x="999" y="301"/>
                  </a:lnTo>
                  <a:close/>
                </a:path>
              </a:pathLst>
            </a:custGeom>
            <a:solidFill>
              <a:srgbClr val="FFE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" name="Freeform 70"/>
            <p:cNvSpPr/>
            <p:nvPr/>
          </p:nvSpPr>
          <p:spPr bwMode="auto">
            <a:xfrm>
              <a:off x="5968977" y="738349"/>
              <a:ext cx="1585912" cy="1235075"/>
            </a:xfrm>
            <a:custGeom>
              <a:avLst/>
              <a:gdLst>
                <a:gd name="T0" fmla="*/ 999 w 999"/>
                <a:gd name="T1" fmla="*/ 301 h 778"/>
                <a:gd name="T2" fmla="*/ 502 w 999"/>
                <a:gd name="T3" fmla="*/ 554 h 778"/>
                <a:gd name="T4" fmla="*/ 0 w 999"/>
                <a:gd name="T5" fmla="*/ 778 h 778"/>
                <a:gd name="T6" fmla="*/ 0 w 999"/>
                <a:gd name="T7" fmla="*/ 435 h 778"/>
                <a:gd name="T8" fmla="*/ 355 w 999"/>
                <a:gd name="T9" fmla="*/ 253 h 778"/>
                <a:gd name="T10" fmla="*/ 852 w 999"/>
                <a:gd name="T11" fmla="*/ 0 h 778"/>
                <a:gd name="T12" fmla="*/ 814 w 999"/>
                <a:gd name="T13" fmla="*/ 206 h 778"/>
                <a:gd name="T14" fmla="*/ 999 w 999"/>
                <a:gd name="T15" fmla="*/ 301 h 7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99" h="778">
                  <a:moveTo>
                    <a:pt x="999" y="301"/>
                  </a:moveTo>
                  <a:lnTo>
                    <a:pt x="502" y="554"/>
                  </a:lnTo>
                  <a:lnTo>
                    <a:pt x="0" y="778"/>
                  </a:lnTo>
                  <a:lnTo>
                    <a:pt x="0" y="435"/>
                  </a:lnTo>
                  <a:lnTo>
                    <a:pt x="355" y="253"/>
                  </a:lnTo>
                  <a:lnTo>
                    <a:pt x="852" y="0"/>
                  </a:lnTo>
                  <a:lnTo>
                    <a:pt x="814" y="206"/>
                  </a:lnTo>
                  <a:lnTo>
                    <a:pt x="999" y="301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" name="Freeform 71"/>
            <p:cNvSpPr/>
            <p:nvPr/>
          </p:nvSpPr>
          <p:spPr bwMode="auto">
            <a:xfrm>
              <a:off x="5968977" y="738349"/>
              <a:ext cx="1585912" cy="1235075"/>
            </a:xfrm>
            <a:custGeom>
              <a:avLst/>
              <a:gdLst>
                <a:gd name="T0" fmla="*/ 852 w 999"/>
                <a:gd name="T1" fmla="*/ 0 h 778"/>
                <a:gd name="T2" fmla="*/ 355 w 999"/>
                <a:gd name="T3" fmla="*/ 253 h 778"/>
                <a:gd name="T4" fmla="*/ 0 w 999"/>
                <a:gd name="T5" fmla="*/ 435 h 778"/>
                <a:gd name="T6" fmla="*/ 0 w 999"/>
                <a:gd name="T7" fmla="*/ 778 h 778"/>
                <a:gd name="T8" fmla="*/ 502 w 999"/>
                <a:gd name="T9" fmla="*/ 554 h 778"/>
                <a:gd name="T10" fmla="*/ 999 w 999"/>
                <a:gd name="T11" fmla="*/ 301 h 778"/>
                <a:gd name="T12" fmla="*/ 999 w 999"/>
                <a:gd name="T13" fmla="*/ 301 h 778"/>
                <a:gd name="T14" fmla="*/ 814 w 999"/>
                <a:gd name="T15" fmla="*/ 206 h 778"/>
                <a:gd name="T16" fmla="*/ 852 w 999"/>
                <a:gd name="T17" fmla="*/ 0 h 7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99" h="778">
                  <a:moveTo>
                    <a:pt x="852" y="0"/>
                  </a:moveTo>
                  <a:lnTo>
                    <a:pt x="355" y="253"/>
                  </a:lnTo>
                  <a:lnTo>
                    <a:pt x="0" y="435"/>
                  </a:lnTo>
                  <a:lnTo>
                    <a:pt x="0" y="778"/>
                  </a:lnTo>
                  <a:lnTo>
                    <a:pt x="502" y="554"/>
                  </a:lnTo>
                  <a:lnTo>
                    <a:pt x="999" y="301"/>
                  </a:lnTo>
                  <a:lnTo>
                    <a:pt x="999" y="301"/>
                  </a:lnTo>
                  <a:lnTo>
                    <a:pt x="814" y="206"/>
                  </a:lnTo>
                  <a:lnTo>
                    <a:pt x="852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8D1919">
                    <a:shade val="30000"/>
                    <a:satMod val="115000"/>
                  </a:srgbClr>
                </a:gs>
                <a:gs pos="50000">
                  <a:srgbClr val="8D1919">
                    <a:shade val="67500"/>
                    <a:satMod val="115000"/>
                  </a:srgbClr>
                </a:gs>
                <a:gs pos="100000">
                  <a:srgbClr val="8D1919">
                    <a:shade val="100000"/>
                    <a:satMod val="11500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" name="Freeform 72"/>
            <p:cNvSpPr/>
            <p:nvPr/>
          </p:nvSpPr>
          <p:spPr bwMode="auto">
            <a:xfrm>
              <a:off x="5968977" y="738349"/>
              <a:ext cx="1585912" cy="1235075"/>
            </a:xfrm>
            <a:custGeom>
              <a:avLst/>
              <a:gdLst>
                <a:gd name="T0" fmla="*/ 852 w 999"/>
                <a:gd name="T1" fmla="*/ 0 h 778"/>
                <a:gd name="T2" fmla="*/ 355 w 999"/>
                <a:gd name="T3" fmla="*/ 253 h 778"/>
                <a:gd name="T4" fmla="*/ 0 w 999"/>
                <a:gd name="T5" fmla="*/ 435 h 778"/>
                <a:gd name="T6" fmla="*/ 0 w 999"/>
                <a:gd name="T7" fmla="*/ 778 h 778"/>
                <a:gd name="T8" fmla="*/ 502 w 999"/>
                <a:gd name="T9" fmla="*/ 554 h 778"/>
                <a:gd name="T10" fmla="*/ 999 w 999"/>
                <a:gd name="T11" fmla="*/ 301 h 778"/>
                <a:gd name="T12" fmla="*/ 999 w 999"/>
                <a:gd name="T13" fmla="*/ 301 h 778"/>
                <a:gd name="T14" fmla="*/ 814 w 999"/>
                <a:gd name="T15" fmla="*/ 206 h 778"/>
                <a:gd name="T16" fmla="*/ 852 w 999"/>
                <a:gd name="T17" fmla="*/ 0 h 7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99" h="778">
                  <a:moveTo>
                    <a:pt x="852" y="0"/>
                  </a:moveTo>
                  <a:lnTo>
                    <a:pt x="355" y="253"/>
                  </a:lnTo>
                  <a:lnTo>
                    <a:pt x="0" y="435"/>
                  </a:lnTo>
                  <a:lnTo>
                    <a:pt x="0" y="778"/>
                  </a:lnTo>
                  <a:lnTo>
                    <a:pt x="502" y="554"/>
                  </a:lnTo>
                  <a:lnTo>
                    <a:pt x="999" y="301"/>
                  </a:lnTo>
                  <a:lnTo>
                    <a:pt x="999" y="301"/>
                  </a:lnTo>
                  <a:lnTo>
                    <a:pt x="814" y="206"/>
                  </a:lnTo>
                  <a:lnTo>
                    <a:pt x="85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" name="Freeform 73"/>
            <p:cNvSpPr/>
            <p:nvPr/>
          </p:nvSpPr>
          <p:spPr bwMode="auto">
            <a:xfrm>
              <a:off x="5968977" y="1428912"/>
              <a:ext cx="1762125" cy="541338"/>
            </a:xfrm>
            <a:custGeom>
              <a:avLst/>
              <a:gdLst>
                <a:gd name="T0" fmla="*/ 1110 w 1110"/>
                <a:gd name="T1" fmla="*/ 341 h 341"/>
                <a:gd name="T2" fmla="*/ 556 w 1110"/>
                <a:gd name="T3" fmla="*/ 341 h 341"/>
                <a:gd name="T4" fmla="*/ 0 w 1110"/>
                <a:gd name="T5" fmla="*/ 341 h 341"/>
                <a:gd name="T6" fmla="*/ 0 w 1110"/>
                <a:gd name="T7" fmla="*/ 169 h 341"/>
                <a:gd name="T8" fmla="*/ 0 w 1110"/>
                <a:gd name="T9" fmla="*/ 0 h 341"/>
                <a:gd name="T10" fmla="*/ 556 w 1110"/>
                <a:gd name="T11" fmla="*/ 0 h 341"/>
                <a:gd name="T12" fmla="*/ 1110 w 1110"/>
                <a:gd name="T13" fmla="*/ 0 h 341"/>
                <a:gd name="T14" fmla="*/ 990 w 1110"/>
                <a:gd name="T15" fmla="*/ 169 h 341"/>
                <a:gd name="T16" fmla="*/ 1110 w 1110"/>
                <a:gd name="T17" fmla="*/ 341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10" h="341">
                  <a:moveTo>
                    <a:pt x="1110" y="341"/>
                  </a:moveTo>
                  <a:lnTo>
                    <a:pt x="556" y="341"/>
                  </a:lnTo>
                  <a:lnTo>
                    <a:pt x="0" y="341"/>
                  </a:lnTo>
                  <a:lnTo>
                    <a:pt x="0" y="169"/>
                  </a:lnTo>
                  <a:lnTo>
                    <a:pt x="0" y="0"/>
                  </a:lnTo>
                  <a:lnTo>
                    <a:pt x="556" y="0"/>
                  </a:lnTo>
                  <a:lnTo>
                    <a:pt x="1110" y="0"/>
                  </a:lnTo>
                  <a:lnTo>
                    <a:pt x="990" y="169"/>
                  </a:lnTo>
                  <a:lnTo>
                    <a:pt x="1110" y="341"/>
                  </a:lnTo>
                  <a:close/>
                </a:path>
              </a:pathLst>
            </a:custGeom>
            <a:solidFill>
              <a:srgbClr val="FA15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" name="Freeform 74"/>
            <p:cNvSpPr/>
            <p:nvPr/>
          </p:nvSpPr>
          <p:spPr bwMode="auto">
            <a:xfrm>
              <a:off x="5968977" y="1428912"/>
              <a:ext cx="882650" cy="541338"/>
            </a:xfrm>
            <a:custGeom>
              <a:avLst/>
              <a:gdLst>
                <a:gd name="T0" fmla="*/ 556 w 556"/>
                <a:gd name="T1" fmla="*/ 341 h 341"/>
                <a:gd name="T2" fmla="*/ 0 w 556"/>
                <a:gd name="T3" fmla="*/ 341 h 341"/>
                <a:gd name="T4" fmla="*/ 0 w 556"/>
                <a:gd name="T5" fmla="*/ 169 h 341"/>
                <a:gd name="T6" fmla="*/ 0 w 556"/>
                <a:gd name="T7" fmla="*/ 0 h 341"/>
                <a:gd name="T8" fmla="*/ 556 w 556"/>
                <a:gd name="T9" fmla="*/ 0 h 341"/>
                <a:gd name="T10" fmla="*/ 556 w 556"/>
                <a:gd name="T11" fmla="*/ 341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56" h="341">
                  <a:moveTo>
                    <a:pt x="556" y="341"/>
                  </a:moveTo>
                  <a:lnTo>
                    <a:pt x="0" y="341"/>
                  </a:lnTo>
                  <a:lnTo>
                    <a:pt x="0" y="169"/>
                  </a:lnTo>
                  <a:lnTo>
                    <a:pt x="0" y="0"/>
                  </a:lnTo>
                  <a:lnTo>
                    <a:pt x="556" y="0"/>
                  </a:lnTo>
                  <a:lnTo>
                    <a:pt x="556" y="341"/>
                  </a:lnTo>
                  <a:close/>
                </a:path>
              </a:pathLst>
            </a:custGeom>
            <a:solidFill>
              <a:srgbClr val="F025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" name="Freeform 75"/>
            <p:cNvSpPr/>
            <p:nvPr/>
          </p:nvSpPr>
          <p:spPr bwMode="auto">
            <a:xfrm>
              <a:off x="5968977" y="1428912"/>
              <a:ext cx="882650" cy="541338"/>
            </a:xfrm>
            <a:custGeom>
              <a:avLst/>
              <a:gdLst>
                <a:gd name="T0" fmla="*/ 556 w 556"/>
                <a:gd name="T1" fmla="*/ 341 h 341"/>
                <a:gd name="T2" fmla="*/ 0 w 556"/>
                <a:gd name="T3" fmla="*/ 341 h 341"/>
                <a:gd name="T4" fmla="*/ 0 w 556"/>
                <a:gd name="T5" fmla="*/ 169 h 341"/>
                <a:gd name="T6" fmla="*/ 0 w 556"/>
                <a:gd name="T7" fmla="*/ 0 h 341"/>
                <a:gd name="T8" fmla="*/ 556 w 556"/>
                <a:gd name="T9" fmla="*/ 0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6" h="341">
                  <a:moveTo>
                    <a:pt x="556" y="341"/>
                  </a:moveTo>
                  <a:lnTo>
                    <a:pt x="0" y="341"/>
                  </a:lnTo>
                  <a:lnTo>
                    <a:pt x="0" y="169"/>
                  </a:lnTo>
                  <a:lnTo>
                    <a:pt x="0" y="0"/>
                  </a:lnTo>
                  <a:lnTo>
                    <a:pt x="55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0" name="椭圆 9"/>
          <p:cNvSpPr/>
          <p:nvPr/>
        </p:nvSpPr>
        <p:spPr>
          <a:xfrm>
            <a:off x="2016760" y="1334135"/>
            <a:ext cx="565150" cy="542925"/>
          </a:xfrm>
          <a:prstGeom prst="ellipse">
            <a:avLst/>
          </a:prstGeom>
          <a:noFill/>
          <a:ln>
            <a:solidFill>
              <a:srgbClr val="F22424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圆角矩形 8"/>
          <p:cNvSpPr/>
          <p:nvPr/>
        </p:nvSpPr>
        <p:spPr>
          <a:xfrm>
            <a:off x="2370455" y="1320800"/>
            <a:ext cx="6303645" cy="553720"/>
          </a:xfrm>
          <a:prstGeom prst="roundRect">
            <a:avLst/>
          </a:prstGeom>
          <a:gradFill>
            <a:gsLst>
              <a:gs pos="0">
                <a:srgbClr val="E4E4E4"/>
              </a:gs>
              <a:gs pos="100000">
                <a:schemeClr val="bg1"/>
              </a:gs>
            </a:gsLst>
            <a:lin ang="2700000" scaled="0"/>
          </a:gradFill>
          <a:ln w="19050">
            <a:gradFill>
              <a:gsLst>
                <a:gs pos="0">
                  <a:schemeClr val="bg1">
                    <a:lumMod val="65000"/>
                  </a:schemeClr>
                </a:gs>
                <a:gs pos="100000">
                  <a:schemeClr val="bg1"/>
                </a:gs>
              </a:gsLst>
              <a:lin ang="13500000" scaled="0"/>
            </a:gradFill>
          </a:ln>
          <a:effectLst>
            <a:outerShdw blurRad="177800" dist="1143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0" name="椭圆 59"/>
          <p:cNvSpPr/>
          <p:nvPr/>
        </p:nvSpPr>
        <p:spPr>
          <a:xfrm>
            <a:off x="2091690" y="2160270"/>
            <a:ext cx="565150" cy="542925"/>
          </a:xfrm>
          <a:prstGeom prst="ellipse">
            <a:avLst/>
          </a:prstGeom>
          <a:noFill/>
          <a:ln>
            <a:solidFill>
              <a:srgbClr val="F22424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2" name="圆角矩形 61"/>
          <p:cNvSpPr/>
          <p:nvPr/>
        </p:nvSpPr>
        <p:spPr>
          <a:xfrm>
            <a:off x="2381885" y="2157730"/>
            <a:ext cx="6303645" cy="553720"/>
          </a:xfrm>
          <a:prstGeom prst="roundRect">
            <a:avLst/>
          </a:prstGeom>
          <a:gradFill>
            <a:gsLst>
              <a:gs pos="0">
                <a:srgbClr val="E4E4E4"/>
              </a:gs>
              <a:gs pos="100000">
                <a:schemeClr val="bg1"/>
              </a:gs>
            </a:gsLst>
            <a:lin ang="2700000" scaled="0"/>
          </a:gradFill>
          <a:ln w="19050">
            <a:gradFill>
              <a:gsLst>
                <a:gs pos="0">
                  <a:schemeClr val="bg1">
                    <a:lumMod val="65000"/>
                  </a:schemeClr>
                </a:gs>
                <a:gs pos="100000">
                  <a:schemeClr val="bg1"/>
                </a:gs>
              </a:gsLst>
              <a:lin ang="13500000" scaled="0"/>
            </a:gradFill>
          </a:ln>
          <a:effectLst>
            <a:outerShdw blurRad="177800" dist="1143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71" name="组合 70"/>
          <p:cNvGrpSpPr/>
          <p:nvPr/>
        </p:nvGrpSpPr>
        <p:grpSpPr>
          <a:xfrm rot="19957823">
            <a:off x="8611870" y="2828925"/>
            <a:ext cx="453390" cy="236220"/>
            <a:chOff x="5968977" y="738349"/>
            <a:chExt cx="1762125" cy="1235075"/>
          </a:xfrm>
          <a:effectLst>
            <a:outerShdw blurRad="127000" dist="1016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72" name="Freeform 69"/>
            <p:cNvSpPr/>
            <p:nvPr/>
          </p:nvSpPr>
          <p:spPr bwMode="auto">
            <a:xfrm>
              <a:off x="5968977" y="738349"/>
              <a:ext cx="1585912" cy="1235075"/>
            </a:xfrm>
            <a:custGeom>
              <a:avLst/>
              <a:gdLst>
                <a:gd name="T0" fmla="*/ 999 w 999"/>
                <a:gd name="T1" fmla="*/ 301 h 778"/>
                <a:gd name="T2" fmla="*/ 502 w 999"/>
                <a:gd name="T3" fmla="*/ 554 h 778"/>
                <a:gd name="T4" fmla="*/ 0 w 999"/>
                <a:gd name="T5" fmla="*/ 778 h 778"/>
                <a:gd name="T6" fmla="*/ 0 w 999"/>
                <a:gd name="T7" fmla="*/ 435 h 778"/>
                <a:gd name="T8" fmla="*/ 355 w 999"/>
                <a:gd name="T9" fmla="*/ 253 h 778"/>
                <a:gd name="T10" fmla="*/ 852 w 999"/>
                <a:gd name="T11" fmla="*/ 0 h 778"/>
                <a:gd name="T12" fmla="*/ 814 w 999"/>
                <a:gd name="T13" fmla="*/ 206 h 778"/>
                <a:gd name="T14" fmla="*/ 999 w 999"/>
                <a:gd name="T15" fmla="*/ 301 h 7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99" h="778">
                  <a:moveTo>
                    <a:pt x="999" y="301"/>
                  </a:moveTo>
                  <a:lnTo>
                    <a:pt x="502" y="554"/>
                  </a:lnTo>
                  <a:lnTo>
                    <a:pt x="0" y="778"/>
                  </a:lnTo>
                  <a:lnTo>
                    <a:pt x="0" y="435"/>
                  </a:lnTo>
                  <a:lnTo>
                    <a:pt x="355" y="253"/>
                  </a:lnTo>
                  <a:lnTo>
                    <a:pt x="852" y="0"/>
                  </a:lnTo>
                  <a:lnTo>
                    <a:pt x="814" y="206"/>
                  </a:lnTo>
                  <a:lnTo>
                    <a:pt x="999" y="301"/>
                  </a:lnTo>
                  <a:close/>
                </a:path>
              </a:pathLst>
            </a:custGeom>
            <a:solidFill>
              <a:srgbClr val="FFE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3" name="Freeform 70"/>
            <p:cNvSpPr/>
            <p:nvPr/>
          </p:nvSpPr>
          <p:spPr bwMode="auto">
            <a:xfrm>
              <a:off x="5968977" y="738349"/>
              <a:ext cx="1585912" cy="1235075"/>
            </a:xfrm>
            <a:custGeom>
              <a:avLst/>
              <a:gdLst>
                <a:gd name="T0" fmla="*/ 999 w 999"/>
                <a:gd name="T1" fmla="*/ 301 h 778"/>
                <a:gd name="T2" fmla="*/ 502 w 999"/>
                <a:gd name="T3" fmla="*/ 554 h 778"/>
                <a:gd name="T4" fmla="*/ 0 w 999"/>
                <a:gd name="T5" fmla="*/ 778 h 778"/>
                <a:gd name="T6" fmla="*/ 0 w 999"/>
                <a:gd name="T7" fmla="*/ 435 h 778"/>
                <a:gd name="T8" fmla="*/ 355 w 999"/>
                <a:gd name="T9" fmla="*/ 253 h 778"/>
                <a:gd name="T10" fmla="*/ 852 w 999"/>
                <a:gd name="T11" fmla="*/ 0 h 778"/>
                <a:gd name="T12" fmla="*/ 814 w 999"/>
                <a:gd name="T13" fmla="*/ 206 h 778"/>
                <a:gd name="T14" fmla="*/ 999 w 999"/>
                <a:gd name="T15" fmla="*/ 301 h 7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99" h="778">
                  <a:moveTo>
                    <a:pt x="999" y="301"/>
                  </a:moveTo>
                  <a:lnTo>
                    <a:pt x="502" y="554"/>
                  </a:lnTo>
                  <a:lnTo>
                    <a:pt x="0" y="778"/>
                  </a:lnTo>
                  <a:lnTo>
                    <a:pt x="0" y="435"/>
                  </a:lnTo>
                  <a:lnTo>
                    <a:pt x="355" y="253"/>
                  </a:lnTo>
                  <a:lnTo>
                    <a:pt x="852" y="0"/>
                  </a:lnTo>
                  <a:lnTo>
                    <a:pt x="814" y="206"/>
                  </a:lnTo>
                  <a:lnTo>
                    <a:pt x="999" y="301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4" name="Freeform 71"/>
            <p:cNvSpPr/>
            <p:nvPr/>
          </p:nvSpPr>
          <p:spPr bwMode="auto">
            <a:xfrm>
              <a:off x="5968977" y="738349"/>
              <a:ext cx="1585912" cy="1235075"/>
            </a:xfrm>
            <a:custGeom>
              <a:avLst/>
              <a:gdLst>
                <a:gd name="T0" fmla="*/ 852 w 999"/>
                <a:gd name="T1" fmla="*/ 0 h 778"/>
                <a:gd name="T2" fmla="*/ 355 w 999"/>
                <a:gd name="T3" fmla="*/ 253 h 778"/>
                <a:gd name="T4" fmla="*/ 0 w 999"/>
                <a:gd name="T5" fmla="*/ 435 h 778"/>
                <a:gd name="T6" fmla="*/ 0 w 999"/>
                <a:gd name="T7" fmla="*/ 778 h 778"/>
                <a:gd name="T8" fmla="*/ 502 w 999"/>
                <a:gd name="T9" fmla="*/ 554 h 778"/>
                <a:gd name="T10" fmla="*/ 999 w 999"/>
                <a:gd name="T11" fmla="*/ 301 h 778"/>
                <a:gd name="T12" fmla="*/ 999 w 999"/>
                <a:gd name="T13" fmla="*/ 301 h 778"/>
                <a:gd name="T14" fmla="*/ 814 w 999"/>
                <a:gd name="T15" fmla="*/ 206 h 778"/>
                <a:gd name="T16" fmla="*/ 852 w 999"/>
                <a:gd name="T17" fmla="*/ 0 h 7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99" h="778">
                  <a:moveTo>
                    <a:pt x="852" y="0"/>
                  </a:moveTo>
                  <a:lnTo>
                    <a:pt x="355" y="253"/>
                  </a:lnTo>
                  <a:lnTo>
                    <a:pt x="0" y="435"/>
                  </a:lnTo>
                  <a:lnTo>
                    <a:pt x="0" y="778"/>
                  </a:lnTo>
                  <a:lnTo>
                    <a:pt x="502" y="554"/>
                  </a:lnTo>
                  <a:lnTo>
                    <a:pt x="999" y="301"/>
                  </a:lnTo>
                  <a:lnTo>
                    <a:pt x="999" y="301"/>
                  </a:lnTo>
                  <a:lnTo>
                    <a:pt x="814" y="206"/>
                  </a:lnTo>
                  <a:lnTo>
                    <a:pt x="852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8D1919">
                    <a:shade val="30000"/>
                    <a:satMod val="115000"/>
                  </a:srgbClr>
                </a:gs>
                <a:gs pos="50000">
                  <a:srgbClr val="8D1919">
                    <a:shade val="67500"/>
                    <a:satMod val="115000"/>
                  </a:srgbClr>
                </a:gs>
                <a:gs pos="100000">
                  <a:srgbClr val="8D1919">
                    <a:shade val="100000"/>
                    <a:satMod val="11500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5" name="Freeform 72"/>
            <p:cNvSpPr/>
            <p:nvPr/>
          </p:nvSpPr>
          <p:spPr bwMode="auto">
            <a:xfrm>
              <a:off x="5968977" y="738349"/>
              <a:ext cx="1585912" cy="1235075"/>
            </a:xfrm>
            <a:custGeom>
              <a:avLst/>
              <a:gdLst>
                <a:gd name="T0" fmla="*/ 852 w 999"/>
                <a:gd name="T1" fmla="*/ 0 h 778"/>
                <a:gd name="T2" fmla="*/ 355 w 999"/>
                <a:gd name="T3" fmla="*/ 253 h 778"/>
                <a:gd name="T4" fmla="*/ 0 w 999"/>
                <a:gd name="T5" fmla="*/ 435 h 778"/>
                <a:gd name="T6" fmla="*/ 0 w 999"/>
                <a:gd name="T7" fmla="*/ 778 h 778"/>
                <a:gd name="T8" fmla="*/ 502 w 999"/>
                <a:gd name="T9" fmla="*/ 554 h 778"/>
                <a:gd name="T10" fmla="*/ 999 w 999"/>
                <a:gd name="T11" fmla="*/ 301 h 778"/>
                <a:gd name="T12" fmla="*/ 999 w 999"/>
                <a:gd name="T13" fmla="*/ 301 h 778"/>
                <a:gd name="T14" fmla="*/ 814 w 999"/>
                <a:gd name="T15" fmla="*/ 206 h 778"/>
                <a:gd name="T16" fmla="*/ 852 w 999"/>
                <a:gd name="T17" fmla="*/ 0 h 7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99" h="778">
                  <a:moveTo>
                    <a:pt x="852" y="0"/>
                  </a:moveTo>
                  <a:lnTo>
                    <a:pt x="355" y="253"/>
                  </a:lnTo>
                  <a:lnTo>
                    <a:pt x="0" y="435"/>
                  </a:lnTo>
                  <a:lnTo>
                    <a:pt x="0" y="778"/>
                  </a:lnTo>
                  <a:lnTo>
                    <a:pt x="502" y="554"/>
                  </a:lnTo>
                  <a:lnTo>
                    <a:pt x="999" y="301"/>
                  </a:lnTo>
                  <a:lnTo>
                    <a:pt x="999" y="301"/>
                  </a:lnTo>
                  <a:lnTo>
                    <a:pt x="814" y="206"/>
                  </a:lnTo>
                  <a:lnTo>
                    <a:pt x="85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6" name="Freeform 73"/>
            <p:cNvSpPr/>
            <p:nvPr/>
          </p:nvSpPr>
          <p:spPr bwMode="auto">
            <a:xfrm>
              <a:off x="5968977" y="1428912"/>
              <a:ext cx="1762125" cy="541338"/>
            </a:xfrm>
            <a:custGeom>
              <a:avLst/>
              <a:gdLst>
                <a:gd name="T0" fmla="*/ 1110 w 1110"/>
                <a:gd name="T1" fmla="*/ 341 h 341"/>
                <a:gd name="T2" fmla="*/ 556 w 1110"/>
                <a:gd name="T3" fmla="*/ 341 h 341"/>
                <a:gd name="T4" fmla="*/ 0 w 1110"/>
                <a:gd name="T5" fmla="*/ 341 h 341"/>
                <a:gd name="T6" fmla="*/ 0 w 1110"/>
                <a:gd name="T7" fmla="*/ 169 h 341"/>
                <a:gd name="T8" fmla="*/ 0 w 1110"/>
                <a:gd name="T9" fmla="*/ 0 h 341"/>
                <a:gd name="T10" fmla="*/ 556 w 1110"/>
                <a:gd name="T11" fmla="*/ 0 h 341"/>
                <a:gd name="T12" fmla="*/ 1110 w 1110"/>
                <a:gd name="T13" fmla="*/ 0 h 341"/>
                <a:gd name="T14" fmla="*/ 990 w 1110"/>
                <a:gd name="T15" fmla="*/ 169 h 341"/>
                <a:gd name="T16" fmla="*/ 1110 w 1110"/>
                <a:gd name="T17" fmla="*/ 341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10" h="341">
                  <a:moveTo>
                    <a:pt x="1110" y="341"/>
                  </a:moveTo>
                  <a:lnTo>
                    <a:pt x="556" y="341"/>
                  </a:lnTo>
                  <a:lnTo>
                    <a:pt x="0" y="341"/>
                  </a:lnTo>
                  <a:lnTo>
                    <a:pt x="0" y="169"/>
                  </a:lnTo>
                  <a:lnTo>
                    <a:pt x="0" y="0"/>
                  </a:lnTo>
                  <a:lnTo>
                    <a:pt x="556" y="0"/>
                  </a:lnTo>
                  <a:lnTo>
                    <a:pt x="1110" y="0"/>
                  </a:lnTo>
                  <a:lnTo>
                    <a:pt x="990" y="169"/>
                  </a:lnTo>
                  <a:lnTo>
                    <a:pt x="1110" y="341"/>
                  </a:lnTo>
                  <a:close/>
                </a:path>
              </a:pathLst>
            </a:custGeom>
            <a:solidFill>
              <a:srgbClr val="FA15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7" name="Freeform 74"/>
            <p:cNvSpPr/>
            <p:nvPr/>
          </p:nvSpPr>
          <p:spPr bwMode="auto">
            <a:xfrm>
              <a:off x="5968977" y="1428912"/>
              <a:ext cx="882650" cy="541338"/>
            </a:xfrm>
            <a:custGeom>
              <a:avLst/>
              <a:gdLst>
                <a:gd name="T0" fmla="*/ 556 w 556"/>
                <a:gd name="T1" fmla="*/ 341 h 341"/>
                <a:gd name="T2" fmla="*/ 0 w 556"/>
                <a:gd name="T3" fmla="*/ 341 h 341"/>
                <a:gd name="T4" fmla="*/ 0 w 556"/>
                <a:gd name="T5" fmla="*/ 169 h 341"/>
                <a:gd name="T6" fmla="*/ 0 w 556"/>
                <a:gd name="T7" fmla="*/ 0 h 341"/>
                <a:gd name="T8" fmla="*/ 556 w 556"/>
                <a:gd name="T9" fmla="*/ 0 h 341"/>
                <a:gd name="T10" fmla="*/ 556 w 556"/>
                <a:gd name="T11" fmla="*/ 341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56" h="341">
                  <a:moveTo>
                    <a:pt x="556" y="341"/>
                  </a:moveTo>
                  <a:lnTo>
                    <a:pt x="0" y="341"/>
                  </a:lnTo>
                  <a:lnTo>
                    <a:pt x="0" y="169"/>
                  </a:lnTo>
                  <a:lnTo>
                    <a:pt x="0" y="0"/>
                  </a:lnTo>
                  <a:lnTo>
                    <a:pt x="556" y="0"/>
                  </a:lnTo>
                  <a:lnTo>
                    <a:pt x="556" y="341"/>
                  </a:lnTo>
                  <a:close/>
                </a:path>
              </a:pathLst>
            </a:custGeom>
            <a:solidFill>
              <a:srgbClr val="F025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8" name="Freeform 75"/>
            <p:cNvSpPr/>
            <p:nvPr/>
          </p:nvSpPr>
          <p:spPr bwMode="auto">
            <a:xfrm>
              <a:off x="5968977" y="1428912"/>
              <a:ext cx="882650" cy="541338"/>
            </a:xfrm>
            <a:custGeom>
              <a:avLst/>
              <a:gdLst>
                <a:gd name="T0" fmla="*/ 556 w 556"/>
                <a:gd name="T1" fmla="*/ 341 h 341"/>
                <a:gd name="T2" fmla="*/ 0 w 556"/>
                <a:gd name="T3" fmla="*/ 341 h 341"/>
                <a:gd name="T4" fmla="*/ 0 w 556"/>
                <a:gd name="T5" fmla="*/ 169 h 341"/>
                <a:gd name="T6" fmla="*/ 0 w 556"/>
                <a:gd name="T7" fmla="*/ 0 h 341"/>
                <a:gd name="T8" fmla="*/ 556 w 556"/>
                <a:gd name="T9" fmla="*/ 0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6" h="341">
                  <a:moveTo>
                    <a:pt x="556" y="341"/>
                  </a:moveTo>
                  <a:lnTo>
                    <a:pt x="0" y="341"/>
                  </a:lnTo>
                  <a:lnTo>
                    <a:pt x="0" y="169"/>
                  </a:lnTo>
                  <a:lnTo>
                    <a:pt x="0" y="0"/>
                  </a:lnTo>
                  <a:lnTo>
                    <a:pt x="55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79" name="椭圆 78"/>
          <p:cNvSpPr/>
          <p:nvPr/>
        </p:nvSpPr>
        <p:spPr>
          <a:xfrm>
            <a:off x="2070735" y="3005455"/>
            <a:ext cx="565150" cy="542925"/>
          </a:xfrm>
          <a:prstGeom prst="ellipse">
            <a:avLst/>
          </a:prstGeom>
          <a:noFill/>
          <a:ln>
            <a:solidFill>
              <a:srgbClr val="F22424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0" name="圆角矩形 79"/>
          <p:cNvSpPr/>
          <p:nvPr/>
        </p:nvSpPr>
        <p:spPr>
          <a:xfrm>
            <a:off x="2424430" y="2992120"/>
            <a:ext cx="6303645" cy="553720"/>
          </a:xfrm>
          <a:prstGeom prst="roundRect">
            <a:avLst/>
          </a:prstGeom>
          <a:gradFill>
            <a:gsLst>
              <a:gs pos="0">
                <a:srgbClr val="E4E4E4"/>
              </a:gs>
              <a:gs pos="100000">
                <a:schemeClr val="bg1"/>
              </a:gs>
            </a:gsLst>
            <a:lin ang="2700000" scaled="0"/>
          </a:gradFill>
          <a:ln w="19050">
            <a:gradFill>
              <a:gsLst>
                <a:gs pos="0">
                  <a:schemeClr val="bg1">
                    <a:lumMod val="65000"/>
                  </a:schemeClr>
                </a:gs>
                <a:gs pos="100000">
                  <a:schemeClr val="bg1"/>
                </a:gs>
              </a:gsLst>
              <a:lin ang="13500000" scaled="0"/>
            </a:gradFill>
          </a:ln>
          <a:effectLst>
            <a:outerShdw blurRad="177800" dist="1143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81" name="组合 80"/>
          <p:cNvGrpSpPr/>
          <p:nvPr/>
        </p:nvGrpSpPr>
        <p:grpSpPr>
          <a:xfrm rot="19957823">
            <a:off x="8663940" y="3716655"/>
            <a:ext cx="453390" cy="236220"/>
            <a:chOff x="5968977" y="738349"/>
            <a:chExt cx="1762125" cy="1235075"/>
          </a:xfrm>
          <a:effectLst>
            <a:outerShdw blurRad="127000" dist="1016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82" name="Freeform 69"/>
            <p:cNvSpPr/>
            <p:nvPr/>
          </p:nvSpPr>
          <p:spPr bwMode="auto">
            <a:xfrm>
              <a:off x="5968977" y="738349"/>
              <a:ext cx="1585912" cy="1235075"/>
            </a:xfrm>
            <a:custGeom>
              <a:avLst/>
              <a:gdLst>
                <a:gd name="T0" fmla="*/ 999 w 999"/>
                <a:gd name="T1" fmla="*/ 301 h 778"/>
                <a:gd name="T2" fmla="*/ 502 w 999"/>
                <a:gd name="T3" fmla="*/ 554 h 778"/>
                <a:gd name="T4" fmla="*/ 0 w 999"/>
                <a:gd name="T5" fmla="*/ 778 h 778"/>
                <a:gd name="T6" fmla="*/ 0 w 999"/>
                <a:gd name="T7" fmla="*/ 435 h 778"/>
                <a:gd name="T8" fmla="*/ 355 w 999"/>
                <a:gd name="T9" fmla="*/ 253 h 778"/>
                <a:gd name="T10" fmla="*/ 852 w 999"/>
                <a:gd name="T11" fmla="*/ 0 h 778"/>
                <a:gd name="T12" fmla="*/ 814 w 999"/>
                <a:gd name="T13" fmla="*/ 206 h 778"/>
                <a:gd name="T14" fmla="*/ 999 w 999"/>
                <a:gd name="T15" fmla="*/ 301 h 7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99" h="778">
                  <a:moveTo>
                    <a:pt x="999" y="301"/>
                  </a:moveTo>
                  <a:lnTo>
                    <a:pt x="502" y="554"/>
                  </a:lnTo>
                  <a:lnTo>
                    <a:pt x="0" y="778"/>
                  </a:lnTo>
                  <a:lnTo>
                    <a:pt x="0" y="435"/>
                  </a:lnTo>
                  <a:lnTo>
                    <a:pt x="355" y="253"/>
                  </a:lnTo>
                  <a:lnTo>
                    <a:pt x="852" y="0"/>
                  </a:lnTo>
                  <a:lnTo>
                    <a:pt x="814" y="206"/>
                  </a:lnTo>
                  <a:lnTo>
                    <a:pt x="999" y="301"/>
                  </a:lnTo>
                  <a:close/>
                </a:path>
              </a:pathLst>
            </a:custGeom>
            <a:solidFill>
              <a:srgbClr val="FFE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3" name="Freeform 70"/>
            <p:cNvSpPr/>
            <p:nvPr/>
          </p:nvSpPr>
          <p:spPr bwMode="auto">
            <a:xfrm>
              <a:off x="5968977" y="738349"/>
              <a:ext cx="1585912" cy="1235075"/>
            </a:xfrm>
            <a:custGeom>
              <a:avLst/>
              <a:gdLst>
                <a:gd name="T0" fmla="*/ 999 w 999"/>
                <a:gd name="T1" fmla="*/ 301 h 778"/>
                <a:gd name="T2" fmla="*/ 502 w 999"/>
                <a:gd name="T3" fmla="*/ 554 h 778"/>
                <a:gd name="T4" fmla="*/ 0 w 999"/>
                <a:gd name="T5" fmla="*/ 778 h 778"/>
                <a:gd name="T6" fmla="*/ 0 w 999"/>
                <a:gd name="T7" fmla="*/ 435 h 778"/>
                <a:gd name="T8" fmla="*/ 355 w 999"/>
                <a:gd name="T9" fmla="*/ 253 h 778"/>
                <a:gd name="T10" fmla="*/ 852 w 999"/>
                <a:gd name="T11" fmla="*/ 0 h 778"/>
                <a:gd name="T12" fmla="*/ 814 w 999"/>
                <a:gd name="T13" fmla="*/ 206 h 778"/>
                <a:gd name="T14" fmla="*/ 999 w 999"/>
                <a:gd name="T15" fmla="*/ 301 h 7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99" h="778">
                  <a:moveTo>
                    <a:pt x="999" y="301"/>
                  </a:moveTo>
                  <a:lnTo>
                    <a:pt x="502" y="554"/>
                  </a:lnTo>
                  <a:lnTo>
                    <a:pt x="0" y="778"/>
                  </a:lnTo>
                  <a:lnTo>
                    <a:pt x="0" y="435"/>
                  </a:lnTo>
                  <a:lnTo>
                    <a:pt x="355" y="253"/>
                  </a:lnTo>
                  <a:lnTo>
                    <a:pt x="852" y="0"/>
                  </a:lnTo>
                  <a:lnTo>
                    <a:pt x="814" y="206"/>
                  </a:lnTo>
                  <a:lnTo>
                    <a:pt x="999" y="301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4" name="Freeform 71"/>
            <p:cNvSpPr/>
            <p:nvPr/>
          </p:nvSpPr>
          <p:spPr bwMode="auto">
            <a:xfrm>
              <a:off x="5968977" y="738349"/>
              <a:ext cx="1585912" cy="1235075"/>
            </a:xfrm>
            <a:custGeom>
              <a:avLst/>
              <a:gdLst>
                <a:gd name="T0" fmla="*/ 852 w 999"/>
                <a:gd name="T1" fmla="*/ 0 h 778"/>
                <a:gd name="T2" fmla="*/ 355 w 999"/>
                <a:gd name="T3" fmla="*/ 253 h 778"/>
                <a:gd name="T4" fmla="*/ 0 w 999"/>
                <a:gd name="T5" fmla="*/ 435 h 778"/>
                <a:gd name="T6" fmla="*/ 0 w 999"/>
                <a:gd name="T7" fmla="*/ 778 h 778"/>
                <a:gd name="T8" fmla="*/ 502 w 999"/>
                <a:gd name="T9" fmla="*/ 554 h 778"/>
                <a:gd name="T10" fmla="*/ 999 w 999"/>
                <a:gd name="T11" fmla="*/ 301 h 778"/>
                <a:gd name="T12" fmla="*/ 999 w 999"/>
                <a:gd name="T13" fmla="*/ 301 h 778"/>
                <a:gd name="T14" fmla="*/ 814 w 999"/>
                <a:gd name="T15" fmla="*/ 206 h 778"/>
                <a:gd name="T16" fmla="*/ 852 w 999"/>
                <a:gd name="T17" fmla="*/ 0 h 7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99" h="778">
                  <a:moveTo>
                    <a:pt x="852" y="0"/>
                  </a:moveTo>
                  <a:lnTo>
                    <a:pt x="355" y="253"/>
                  </a:lnTo>
                  <a:lnTo>
                    <a:pt x="0" y="435"/>
                  </a:lnTo>
                  <a:lnTo>
                    <a:pt x="0" y="778"/>
                  </a:lnTo>
                  <a:lnTo>
                    <a:pt x="502" y="554"/>
                  </a:lnTo>
                  <a:lnTo>
                    <a:pt x="999" y="301"/>
                  </a:lnTo>
                  <a:lnTo>
                    <a:pt x="999" y="301"/>
                  </a:lnTo>
                  <a:lnTo>
                    <a:pt x="814" y="206"/>
                  </a:lnTo>
                  <a:lnTo>
                    <a:pt x="852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8D1919">
                    <a:shade val="30000"/>
                    <a:satMod val="115000"/>
                  </a:srgbClr>
                </a:gs>
                <a:gs pos="50000">
                  <a:srgbClr val="8D1919">
                    <a:shade val="67500"/>
                    <a:satMod val="115000"/>
                  </a:srgbClr>
                </a:gs>
                <a:gs pos="100000">
                  <a:srgbClr val="8D1919">
                    <a:shade val="100000"/>
                    <a:satMod val="11500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5" name="Freeform 72"/>
            <p:cNvSpPr/>
            <p:nvPr/>
          </p:nvSpPr>
          <p:spPr bwMode="auto">
            <a:xfrm>
              <a:off x="5968977" y="738349"/>
              <a:ext cx="1585912" cy="1235075"/>
            </a:xfrm>
            <a:custGeom>
              <a:avLst/>
              <a:gdLst>
                <a:gd name="T0" fmla="*/ 852 w 999"/>
                <a:gd name="T1" fmla="*/ 0 h 778"/>
                <a:gd name="T2" fmla="*/ 355 w 999"/>
                <a:gd name="T3" fmla="*/ 253 h 778"/>
                <a:gd name="T4" fmla="*/ 0 w 999"/>
                <a:gd name="T5" fmla="*/ 435 h 778"/>
                <a:gd name="T6" fmla="*/ 0 w 999"/>
                <a:gd name="T7" fmla="*/ 778 h 778"/>
                <a:gd name="T8" fmla="*/ 502 w 999"/>
                <a:gd name="T9" fmla="*/ 554 h 778"/>
                <a:gd name="T10" fmla="*/ 999 w 999"/>
                <a:gd name="T11" fmla="*/ 301 h 778"/>
                <a:gd name="T12" fmla="*/ 999 w 999"/>
                <a:gd name="T13" fmla="*/ 301 h 778"/>
                <a:gd name="T14" fmla="*/ 814 w 999"/>
                <a:gd name="T15" fmla="*/ 206 h 778"/>
                <a:gd name="T16" fmla="*/ 852 w 999"/>
                <a:gd name="T17" fmla="*/ 0 h 7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99" h="778">
                  <a:moveTo>
                    <a:pt x="852" y="0"/>
                  </a:moveTo>
                  <a:lnTo>
                    <a:pt x="355" y="253"/>
                  </a:lnTo>
                  <a:lnTo>
                    <a:pt x="0" y="435"/>
                  </a:lnTo>
                  <a:lnTo>
                    <a:pt x="0" y="778"/>
                  </a:lnTo>
                  <a:lnTo>
                    <a:pt x="502" y="554"/>
                  </a:lnTo>
                  <a:lnTo>
                    <a:pt x="999" y="301"/>
                  </a:lnTo>
                  <a:lnTo>
                    <a:pt x="999" y="301"/>
                  </a:lnTo>
                  <a:lnTo>
                    <a:pt x="814" y="206"/>
                  </a:lnTo>
                  <a:lnTo>
                    <a:pt x="85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6" name="Freeform 73"/>
            <p:cNvSpPr/>
            <p:nvPr/>
          </p:nvSpPr>
          <p:spPr bwMode="auto">
            <a:xfrm>
              <a:off x="5968977" y="1428912"/>
              <a:ext cx="1762125" cy="541338"/>
            </a:xfrm>
            <a:custGeom>
              <a:avLst/>
              <a:gdLst>
                <a:gd name="T0" fmla="*/ 1110 w 1110"/>
                <a:gd name="T1" fmla="*/ 341 h 341"/>
                <a:gd name="T2" fmla="*/ 556 w 1110"/>
                <a:gd name="T3" fmla="*/ 341 h 341"/>
                <a:gd name="T4" fmla="*/ 0 w 1110"/>
                <a:gd name="T5" fmla="*/ 341 h 341"/>
                <a:gd name="T6" fmla="*/ 0 w 1110"/>
                <a:gd name="T7" fmla="*/ 169 h 341"/>
                <a:gd name="T8" fmla="*/ 0 w 1110"/>
                <a:gd name="T9" fmla="*/ 0 h 341"/>
                <a:gd name="T10" fmla="*/ 556 w 1110"/>
                <a:gd name="T11" fmla="*/ 0 h 341"/>
                <a:gd name="T12" fmla="*/ 1110 w 1110"/>
                <a:gd name="T13" fmla="*/ 0 h 341"/>
                <a:gd name="T14" fmla="*/ 990 w 1110"/>
                <a:gd name="T15" fmla="*/ 169 h 341"/>
                <a:gd name="T16" fmla="*/ 1110 w 1110"/>
                <a:gd name="T17" fmla="*/ 341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10" h="341">
                  <a:moveTo>
                    <a:pt x="1110" y="341"/>
                  </a:moveTo>
                  <a:lnTo>
                    <a:pt x="556" y="341"/>
                  </a:lnTo>
                  <a:lnTo>
                    <a:pt x="0" y="341"/>
                  </a:lnTo>
                  <a:lnTo>
                    <a:pt x="0" y="169"/>
                  </a:lnTo>
                  <a:lnTo>
                    <a:pt x="0" y="0"/>
                  </a:lnTo>
                  <a:lnTo>
                    <a:pt x="556" y="0"/>
                  </a:lnTo>
                  <a:lnTo>
                    <a:pt x="1110" y="0"/>
                  </a:lnTo>
                  <a:lnTo>
                    <a:pt x="990" y="169"/>
                  </a:lnTo>
                  <a:lnTo>
                    <a:pt x="1110" y="341"/>
                  </a:lnTo>
                  <a:close/>
                </a:path>
              </a:pathLst>
            </a:custGeom>
            <a:solidFill>
              <a:srgbClr val="FA15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7" name="Freeform 74"/>
            <p:cNvSpPr/>
            <p:nvPr/>
          </p:nvSpPr>
          <p:spPr bwMode="auto">
            <a:xfrm>
              <a:off x="5968977" y="1428912"/>
              <a:ext cx="882650" cy="541338"/>
            </a:xfrm>
            <a:custGeom>
              <a:avLst/>
              <a:gdLst>
                <a:gd name="T0" fmla="*/ 556 w 556"/>
                <a:gd name="T1" fmla="*/ 341 h 341"/>
                <a:gd name="T2" fmla="*/ 0 w 556"/>
                <a:gd name="T3" fmla="*/ 341 h 341"/>
                <a:gd name="T4" fmla="*/ 0 w 556"/>
                <a:gd name="T5" fmla="*/ 169 h 341"/>
                <a:gd name="T6" fmla="*/ 0 w 556"/>
                <a:gd name="T7" fmla="*/ 0 h 341"/>
                <a:gd name="T8" fmla="*/ 556 w 556"/>
                <a:gd name="T9" fmla="*/ 0 h 341"/>
                <a:gd name="T10" fmla="*/ 556 w 556"/>
                <a:gd name="T11" fmla="*/ 341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56" h="341">
                  <a:moveTo>
                    <a:pt x="556" y="341"/>
                  </a:moveTo>
                  <a:lnTo>
                    <a:pt x="0" y="341"/>
                  </a:lnTo>
                  <a:lnTo>
                    <a:pt x="0" y="169"/>
                  </a:lnTo>
                  <a:lnTo>
                    <a:pt x="0" y="0"/>
                  </a:lnTo>
                  <a:lnTo>
                    <a:pt x="556" y="0"/>
                  </a:lnTo>
                  <a:lnTo>
                    <a:pt x="556" y="341"/>
                  </a:lnTo>
                  <a:close/>
                </a:path>
              </a:pathLst>
            </a:custGeom>
            <a:solidFill>
              <a:srgbClr val="F025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8" name="Freeform 75"/>
            <p:cNvSpPr/>
            <p:nvPr/>
          </p:nvSpPr>
          <p:spPr bwMode="auto">
            <a:xfrm>
              <a:off x="5968977" y="1428912"/>
              <a:ext cx="882650" cy="541338"/>
            </a:xfrm>
            <a:custGeom>
              <a:avLst/>
              <a:gdLst>
                <a:gd name="T0" fmla="*/ 556 w 556"/>
                <a:gd name="T1" fmla="*/ 341 h 341"/>
                <a:gd name="T2" fmla="*/ 0 w 556"/>
                <a:gd name="T3" fmla="*/ 341 h 341"/>
                <a:gd name="T4" fmla="*/ 0 w 556"/>
                <a:gd name="T5" fmla="*/ 169 h 341"/>
                <a:gd name="T6" fmla="*/ 0 w 556"/>
                <a:gd name="T7" fmla="*/ 0 h 341"/>
                <a:gd name="T8" fmla="*/ 556 w 556"/>
                <a:gd name="T9" fmla="*/ 0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6" h="341">
                  <a:moveTo>
                    <a:pt x="556" y="341"/>
                  </a:moveTo>
                  <a:lnTo>
                    <a:pt x="0" y="341"/>
                  </a:lnTo>
                  <a:lnTo>
                    <a:pt x="0" y="169"/>
                  </a:lnTo>
                  <a:lnTo>
                    <a:pt x="0" y="0"/>
                  </a:lnTo>
                  <a:lnTo>
                    <a:pt x="55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89" name="椭圆 88"/>
          <p:cNvSpPr/>
          <p:nvPr/>
        </p:nvSpPr>
        <p:spPr>
          <a:xfrm>
            <a:off x="2081530" y="3903980"/>
            <a:ext cx="565150" cy="542925"/>
          </a:xfrm>
          <a:prstGeom prst="ellipse">
            <a:avLst/>
          </a:prstGeom>
          <a:noFill/>
          <a:ln>
            <a:solidFill>
              <a:srgbClr val="F22424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0" name="圆角矩形 89"/>
          <p:cNvSpPr/>
          <p:nvPr/>
        </p:nvSpPr>
        <p:spPr>
          <a:xfrm>
            <a:off x="2435225" y="3890645"/>
            <a:ext cx="6303645" cy="553720"/>
          </a:xfrm>
          <a:prstGeom prst="roundRect">
            <a:avLst/>
          </a:prstGeom>
          <a:gradFill>
            <a:gsLst>
              <a:gs pos="0">
                <a:srgbClr val="E4E4E4"/>
              </a:gs>
              <a:gs pos="100000">
                <a:schemeClr val="bg1"/>
              </a:gs>
            </a:gsLst>
            <a:lin ang="2700000" scaled="0"/>
          </a:gradFill>
          <a:ln w="19050">
            <a:gradFill>
              <a:gsLst>
                <a:gs pos="0">
                  <a:schemeClr val="bg1">
                    <a:lumMod val="65000"/>
                  </a:schemeClr>
                </a:gs>
                <a:gs pos="100000">
                  <a:schemeClr val="bg1"/>
                </a:gs>
              </a:gsLst>
              <a:lin ang="13500000" scaled="0"/>
            </a:gradFill>
          </a:ln>
          <a:effectLst>
            <a:outerShdw blurRad="177800" dist="1143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1" name="文本框 90"/>
          <p:cNvSpPr txBox="1"/>
          <p:nvPr/>
        </p:nvSpPr>
        <p:spPr>
          <a:xfrm flipH="1">
            <a:off x="475639" y="189240"/>
            <a:ext cx="5961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endParaRPr lang="zh-CN" altLang="en-US" sz="2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2" name="文本框 91"/>
          <p:cNvSpPr txBox="1"/>
          <p:nvPr/>
        </p:nvSpPr>
        <p:spPr>
          <a:xfrm>
            <a:off x="2906395" y="1354455"/>
            <a:ext cx="356997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/>
              <a:t>Abstract</a:t>
            </a:r>
          </a:p>
        </p:txBody>
      </p:sp>
      <p:sp>
        <p:nvSpPr>
          <p:cNvPr id="93" name="文本框 92"/>
          <p:cNvSpPr txBox="1"/>
          <p:nvPr/>
        </p:nvSpPr>
        <p:spPr>
          <a:xfrm flipH="1">
            <a:off x="486434" y="200035"/>
            <a:ext cx="5961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endParaRPr lang="zh-CN" altLang="en-US" sz="2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4" name="文本框 93"/>
          <p:cNvSpPr txBox="1"/>
          <p:nvPr/>
        </p:nvSpPr>
        <p:spPr>
          <a:xfrm>
            <a:off x="2905760" y="2154555"/>
            <a:ext cx="356997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/>
              <a:t>Introduction</a:t>
            </a:r>
          </a:p>
        </p:txBody>
      </p:sp>
      <p:sp>
        <p:nvSpPr>
          <p:cNvPr id="95" name="文本框 94"/>
          <p:cNvSpPr txBox="1"/>
          <p:nvPr/>
        </p:nvSpPr>
        <p:spPr>
          <a:xfrm>
            <a:off x="2823210" y="3049270"/>
            <a:ext cx="560959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/>
              <a:t> </a:t>
            </a:r>
            <a:r>
              <a:rPr lang="en-US" altLang="zh-CN" sz="2800" b="1"/>
              <a:t>linear stability analysis</a:t>
            </a:r>
          </a:p>
        </p:txBody>
      </p:sp>
      <p:sp>
        <p:nvSpPr>
          <p:cNvPr id="96" name="文本框 95"/>
          <p:cNvSpPr txBox="1"/>
          <p:nvPr/>
        </p:nvSpPr>
        <p:spPr>
          <a:xfrm>
            <a:off x="2893060" y="3923665"/>
            <a:ext cx="560959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/>
              <a:t>TDGL equation and mKdV equation</a:t>
            </a:r>
          </a:p>
        </p:txBody>
      </p:sp>
      <p:grpSp>
        <p:nvGrpSpPr>
          <p:cNvPr id="97" name="组合 96"/>
          <p:cNvGrpSpPr/>
          <p:nvPr/>
        </p:nvGrpSpPr>
        <p:grpSpPr>
          <a:xfrm rot="19957823">
            <a:off x="8674735" y="4653280"/>
            <a:ext cx="453390" cy="236220"/>
            <a:chOff x="5968977" y="738349"/>
            <a:chExt cx="1762125" cy="1235075"/>
          </a:xfrm>
          <a:effectLst>
            <a:outerShdw blurRad="127000" dist="1016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98" name="Freeform 69"/>
            <p:cNvSpPr/>
            <p:nvPr/>
          </p:nvSpPr>
          <p:spPr bwMode="auto">
            <a:xfrm>
              <a:off x="5968977" y="738349"/>
              <a:ext cx="1585912" cy="1235075"/>
            </a:xfrm>
            <a:custGeom>
              <a:avLst/>
              <a:gdLst>
                <a:gd name="T0" fmla="*/ 999 w 999"/>
                <a:gd name="T1" fmla="*/ 301 h 778"/>
                <a:gd name="T2" fmla="*/ 502 w 999"/>
                <a:gd name="T3" fmla="*/ 554 h 778"/>
                <a:gd name="T4" fmla="*/ 0 w 999"/>
                <a:gd name="T5" fmla="*/ 778 h 778"/>
                <a:gd name="T6" fmla="*/ 0 w 999"/>
                <a:gd name="T7" fmla="*/ 435 h 778"/>
                <a:gd name="T8" fmla="*/ 355 w 999"/>
                <a:gd name="T9" fmla="*/ 253 h 778"/>
                <a:gd name="T10" fmla="*/ 852 w 999"/>
                <a:gd name="T11" fmla="*/ 0 h 778"/>
                <a:gd name="T12" fmla="*/ 814 w 999"/>
                <a:gd name="T13" fmla="*/ 206 h 778"/>
                <a:gd name="T14" fmla="*/ 999 w 999"/>
                <a:gd name="T15" fmla="*/ 301 h 7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99" h="778">
                  <a:moveTo>
                    <a:pt x="999" y="301"/>
                  </a:moveTo>
                  <a:lnTo>
                    <a:pt x="502" y="554"/>
                  </a:lnTo>
                  <a:lnTo>
                    <a:pt x="0" y="778"/>
                  </a:lnTo>
                  <a:lnTo>
                    <a:pt x="0" y="435"/>
                  </a:lnTo>
                  <a:lnTo>
                    <a:pt x="355" y="253"/>
                  </a:lnTo>
                  <a:lnTo>
                    <a:pt x="852" y="0"/>
                  </a:lnTo>
                  <a:lnTo>
                    <a:pt x="814" y="206"/>
                  </a:lnTo>
                  <a:lnTo>
                    <a:pt x="999" y="301"/>
                  </a:lnTo>
                  <a:close/>
                </a:path>
              </a:pathLst>
            </a:custGeom>
            <a:solidFill>
              <a:srgbClr val="FFE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" name="Freeform 70"/>
            <p:cNvSpPr/>
            <p:nvPr/>
          </p:nvSpPr>
          <p:spPr bwMode="auto">
            <a:xfrm>
              <a:off x="5968977" y="738349"/>
              <a:ext cx="1585912" cy="1235075"/>
            </a:xfrm>
            <a:custGeom>
              <a:avLst/>
              <a:gdLst>
                <a:gd name="T0" fmla="*/ 999 w 999"/>
                <a:gd name="T1" fmla="*/ 301 h 778"/>
                <a:gd name="T2" fmla="*/ 502 w 999"/>
                <a:gd name="T3" fmla="*/ 554 h 778"/>
                <a:gd name="T4" fmla="*/ 0 w 999"/>
                <a:gd name="T5" fmla="*/ 778 h 778"/>
                <a:gd name="T6" fmla="*/ 0 w 999"/>
                <a:gd name="T7" fmla="*/ 435 h 778"/>
                <a:gd name="T8" fmla="*/ 355 w 999"/>
                <a:gd name="T9" fmla="*/ 253 h 778"/>
                <a:gd name="T10" fmla="*/ 852 w 999"/>
                <a:gd name="T11" fmla="*/ 0 h 778"/>
                <a:gd name="T12" fmla="*/ 814 w 999"/>
                <a:gd name="T13" fmla="*/ 206 h 778"/>
                <a:gd name="T14" fmla="*/ 999 w 999"/>
                <a:gd name="T15" fmla="*/ 301 h 7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99" h="778">
                  <a:moveTo>
                    <a:pt x="999" y="301"/>
                  </a:moveTo>
                  <a:lnTo>
                    <a:pt x="502" y="554"/>
                  </a:lnTo>
                  <a:lnTo>
                    <a:pt x="0" y="778"/>
                  </a:lnTo>
                  <a:lnTo>
                    <a:pt x="0" y="435"/>
                  </a:lnTo>
                  <a:lnTo>
                    <a:pt x="355" y="253"/>
                  </a:lnTo>
                  <a:lnTo>
                    <a:pt x="852" y="0"/>
                  </a:lnTo>
                  <a:lnTo>
                    <a:pt x="814" y="206"/>
                  </a:lnTo>
                  <a:lnTo>
                    <a:pt x="999" y="301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0" name="Freeform 71"/>
            <p:cNvSpPr/>
            <p:nvPr/>
          </p:nvSpPr>
          <p:spPr bwMode="auto">
            <a:xfrm>
              <a:off x="5968977" y="738349"/>
              <a:ext cx="1585912" cy="1235075"/>
            </a:xfrm>
            <a:custGeom>
              <a:avLst/>
              <a:gdLst>
                <a:gd name="T0" fmla="*/ 852 w 999"/>
                <a:gd name="T1" fmla="*/ 0 h 778"/>
                <a:gd name="T2" fmla="*/ 355 w 999"/>
                <a:gd name="T3" fmla="*/ 253 h 778"/>
                <a:gd name="T4" fmla="*/ 0 w 999"/>
                <a:gd name="T5" fmla="*/ 435 h 778"/>
                <a:gd name="T6" fmla="*/ 0 w 999"/>
                <a:gd name="T7" fmla="*/ 778 h 778"/>
                <a:gd name="T8" fmla="*/ 502 w 999"/>
                <a:gd name="T9" fmla="*/ 554 h 778"/>
                <a:gd name="T10" fmla="*/ 999 w 999"/>
                <a:gd name="T11" fmla="*/ 301 h 778"/>
                <a:gd name="T12" fmla="*/ 999 w 999"/>
                <a:gd name="T13" fmla="*/ 301 h 778"/>
                <a:gd name="T14" fmla="*/ 814 w 999"/>
                <a:gd name="T15" fmla="*/ 206 h 778"/>
                <a:gd name="T16" fmla="*/ 852 w 999"/>
                <a:gd name="T17" fmla="*/ 0 h 7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99" h="778">
                  <a:moveTo>
                    <a:pt x="852" y="0"/>
                  </a:moveTo>
                  <a:lnTo>
                    <a:pt x="355" y="253"/>
                  </a:lnTo>
                  <a:lnTo>
                    <a:pt x="0" y="435"/>
                  </a:lnTo>
                  <a:lnTo>
                    <a:pt x="0" y="778"/>
                  </a:lnTo>
                  <a:lnTo>
                    <a:pt x="502" y="554"/>
                  </a:lnTo>
                  <a:lnTo>
                    <a:pt x="999" y="301"/>
                  </a:lnTo>
                  <a:lnTo>
                    <a:pt x="999" y="301"/>
                  </a:lnTo>
                  <a:lnTo>
                    <a:pt x="814" y="206"/>
                  </a:lnTo>
                  <a:lnTo>
                    <a:pt x="852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8D1919">
                    <a:shade val="30000"/>
                    <a:satMod val="115000"/>
                  </a:srgbClr>
                </a:gs>
                <a:gs pos="50000">
                  <a:srgbClr val="8D1919">
                    <a:shade val="67500"/>
                    <a:satMod val="115000"/>
                  </a:srgbClr>
                </a:gs>
                <a:gs pos="100000">
                  <a:srgbClr val="8D1919">
                    <a:shade val="100000"/>
                    <a:satMod val="11500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1" name="Freeform 72"/>
            <p:cNvSpPr/>
            <p:nvPr/>
          </p:nvSpPr>
          <p:spPr bwMode="auto">
            <a:xfrm>
              <a:off x="5968977" y="738349"/>
              <a:ext cx="1585912" cy="1235075"/>
            </a:xfrm>
            <a:custGeom>
              <a:avLst/>
              <a:gdLst>
                <a:gd name="T0" fmla="*/ 852 w 999"/>
                <a:gd name="T1" fmla="*/ 0 h 778"/>
                <a:gd name="T2" fmla="*/ 355 w 999"/>
                <a:gd name="T3" fmla="*/ 253 h 778"/>
                <a:gd name="T4" fmla="*/ 0 w 999"/>
                <a:gd name="T5" fmla="*/ 435 h 778"/>
                <a:gd name="T6" fmla="*/ 0 w 999"/>
                <a:gd name="T7" fmla="*/ 778 h 778"/>
                <a:gd name="T8" fmla="*/ 502 w 999"/>
                <a:gd name="T9" fmla="*/ 554 h 778"/>
                <a:gd name="T10" fmla="*/ 999 w 999"/>
                <a:gd name="T11" fmla="*/ 301 h 778"/>
                <a:gd name="T12" fmla="*/ 999 w 999"/>
                <a:gd name="T13" fmla="*/ 301 h 778"/>
                <a:gd name="T14" fmla="*/ 814 w 999"/>
                <a:gd name="T15" fmla="*/ 206 h 778"/>
                <a:gd name="T16" fmla="*/ 852 w 999"/>
                <a:gd name="T17" fmla="*/ 0 h 7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99" h="778">
                  <a:moveTo>
                    <a:pt x="852" y="0"/>
                  </a:moveTo>
                  <a:lnTo>
                    <a:pt x="355" y="253"/>
                  </a:lnTo>
                  <a:lnTo>
                    <a:pt x="0" y="435"/>
                  </a:lnTo>
                  <a:lnTo>
                    <a:pt x="0" y="778"/>
                  </a:lnTo>
                  <a:lnTo>
                    <a:pt x="502" y="554"/>
                  </a:lnTo>
                  <a:lnTo>
                    <a:pt x="999" y="301"/>
                  </a:lnTo>
                  <a:lnTo>
                    <a:pt x="999" y="301"/>
                  </a:lnTo>
                  <a:lnTo>
                    <a:pt x="814" y="206"/>
                  </a:lnTo>
                  <a:lnTo>
                    <a:pt x="85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2" name="Freeform 73"/>
            <p:cNvSpPr/>
            <p:nvPr/>
          </p:nvSpPr>
          <p:spPr bwMode="auto">
            <a:xfrm>
              <a:off x="5968977" y="1428912"/>
              <a:ext cx="1762125" cy="541338"/>
            </a:xfrm>
            <a:custGeom>
              <a:avLst/>
              <a:gdLst>
                <a:gd name="T0" fmla="*/ 1110 w 1110"/>
                <a:gd name="T1" fmla="*/ 341 h 341"/>
                <a:gd name="T2" fmla="*/ 556 w 1110"/>
                <a:gd name="T3" fmla="*/ 341 h 341"/>
                <a:gd name="T4" fmla="*/ 0 w 1110"/>
                <a:gd name="T5" fmla="*/ 341 h 341"/>
                <a:gd name="T6" fmla="*/ 0 w 1110"/>
                <a:gd name="T7" fmla="*/ 169 h 341"/>
                <a:gd name="T8" fmla="*/ 0 w 1110"/>
                <a:gd name="T9" fmla="*/ 0 h 341"/>
                <a:gd name="T10" fmla="*/ 556 w 1110"/>
                <a:gd name="T11" fmla="*/ 0 h 341"/>
                <a:gd name="T12" fmla="*/ 1110 w 1110"/>
                <a:gd name="T13" fmla="*/ 0 h 341"/>
                <a:gd name="T14" fmla="*/ 990 w 1110"/>
                <a:gd name="T15" fmla="*/ 169 h 341"/>
                <a:gd name="T16" fmla="*/ 1110 w 1110"/>
                <a:gd name="T17" fmla="*/ 341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10" h="341">
                  <a:moveTo>
                    <a:pt x="1110" y="341"/>
                  </a:moveTo>
                  <a:lnTo>
                    <a:pt x="556" y="341"/>
                  </a:lnTo>
                  <a:lnTo>
                    <a:pt x="0" y="341"/>
                  </a:lnTo>
                  <a:lnTo>
                    <a:pt x="0" y="169"/>
                  </a:lnTo>
                  <a:lnTo>
                    <a:pt x="0" y="0"/>
                  </a:lnTo>
                  <a:lnTo>
                    <a:pt x="556" y="0"/>
                  </a:lnTo>
                  <a:lnTo>
                    <a:pt x="1110" y="0"/>
                  </a:lnTo>
                  <a:lnTo>
                    <a:pt x="990" y="169"/>
                  </a:lnTo>
                  <a:lnTo>
                    <a:pt x="1110" y="341"/>
                  </a:lnTo>
                  <a:close/>
                </a:path>
              </a:pathLst>
            </a:custGeom>
            <a:solidFill>
              <a:srgbClr val="FA15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3" name="Freeform 74"/>
            <p:cNvSpPr/>
            <p:nvPr/>
          </p:nvSpPr>
          <p:spPr bwMode="auto">
            <a:xfrm>
              <a:off x="5968977" y="1428912"/>
              <a:ext cx="882650" cy="541338"/>
            </a:xfrm>
            <a:custGeom>
              <a:avLst/>
              <a:gdLst>
                <a:gd name="T0" fmla="*/ 556 w 556"/>
                <a:gd name="T1" fmla="*/ 341 h 341"/>
                <a:gd name="T2" fmla="*/ 0 w 556"/>
                <a:gd name="T3" fmla="*/ 341 h 341"/>
                <a:gd name="T4" fmla="*/ 0 w 556"/>
                <a:gd name="T5" fmla="*/ 169 h 341"/>
                <a:gd name="T6" fmla="*/ 0 w 556"/>
                <a:gd name="T7" fmla="*/ 0 h 341"/>
                <a:gd name="T8" fmla="*/ 556 w 556"/>
                <a:gd name="T9" fmla="*/ 0 h 341"/>
                <a:gd name="T10" fmla="*/ 556 w 556"/>
                <a:gd name="T11" fmla="*/ 341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56" h="341">
                  <a:moveTo>
                    <a:pt x="556" y="341"/>
                  </a:moveTo>
                  <a:lnTo>
                    <a:pt x="0" y="341"/>
                  </a:lnTo>
                  <a:lnTo>
                    <a:pt x="0" y="169"/>
                  </a:lnTo>
                  <a:lnTo>
                    <a:pt x="0" y="0"/>
                  </a:lnTo>
                  <a:lnTo>
                    <a:pt x="556" y="0"/>
                  </a:lnTo>
                  <a:lnTo>
                    <a:pt x="556" y="341"/>
                  </a:lnTo>
                  <a:close/>
                </a:path>
              </a:pathLst>
            </a:custGeom>
            <a:solidFill>
              <a:srgbClr val="F025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4" name="Freeform 75"/>
            <p:cNvSpPr/>
            <p:nvPr/>
          </p:nvSpPr>
          <p:spPr bwMode="auto">
            <a:xfrm>
              <a:off x="5968977" y="1428912"/>
              <a:ext cx="882650" cy="541338"/>
            </a:xfrm>
            <a:custGeom>
              <a:avLst/>
              <a:gdLst>
                <a:gd name="T0" fmla="*/ 556 w 556"/>
                <a:gd name="T1" fmla="*/ 341 h 341"/>
                <a:gd name="T2" fmla="*/ 0 w 556"/>
                <a:gd name="T3" fmla="*/ 341 h 341"/>
                <a:gd name="T4" fmla="*/ 0 w 556"/>
                <a:gd name="T5" fmla="*/ 169 h 341"/>
                <a:gd name="T6" fmla="*/ 0 w 556"/>
                <a:gd name="T7" fmla="*/ 0 h 341"/>
                <a:gd name="T8" fmla="*/ 556 w 556"/>
                <a:gd name="T9" fmla="*/ 0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6" h="341">
                  <a:moveTo>
                    <a:pt x="556" y="341"/>
                  </a:moveTo>
                  <a:lnTo>
                    <a:pt x="0" y="341"/>
                  </a:lnTo>
                  <a:lnTo>
                    <a:pt x="0" y="169"/>
                  </a:lnTo>
                  <a:lnTo>
                    <a:pt x="0" y="0"/>
                  </a:lnTo>
                  <a:lnTo>
                    <a:pt x="55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05" name="椭圆 104"/>
          <p:cNvSpPr/>
          <p:nvPr/>
        </p:nvSpPr>
        <p:spPr>
          <a:xfrm>
            <a:off x="2092325" y="4840605"/>
            <a:ext cx="565150" cy="542925"/>
          </a:xfrm>
          <a:prstGeom prst="ellipse">
            <a:avLst/>
          </a:prstGeom>
          <a:noFill/>
          <a:ln>
            <a:solidFill>
              <a:srgbClr val="F22424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6" name="圆角矩形 105"/>
          <p:cNvSpPr/>
          <p:nvPr/>
        </p:nvSpPr>
        <p:spPr>
          <a:xfrm>
            <a:off x="2446020" y="4827270"/>
            <a:ext cx="6303645" cy="553720"/>
          </a:xfrm>
          <a:prstGeom prst="roundRect">
            <a:avLst/>
          </a:prstGeom>
          <a:gradFill>
            <a:gsLst>
              <a:gs pos="0">
                <a:srgbClr val="E4E4E4"/>
              </a:gs>
              <a:gs pos="100000">
                <a:schemeClr val="bg1"/>
              </a:gs>
            </a:gsLst>
            <a:lin ang="2700000" scaled="0"/>
          </a:gradFill>
          <a:ln w="19050">
            <a:gradFill>
              <a:gsLst>
                <a:gs pos="0">
                  <a:schemeClr val="bg1">
                    <a:lumMod val="65000"/>
                  </a:schemeClr>
                </a:gs>
                <a:gs pos="100000">
                  <a:schemeClr val="bg1"/>
                </a:gs>
              </a:gsLst>
              <a:lin ang="13500000" scaled="0"/>
            </a:gradFill>
          </a:ln>
          <a:effectLst>
            <a:outerShdw blurRad="177800" dist="1143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7" name="文本框 106"/>
          <p:cNvSpPr txBox="1"/>
          <p:nvPr/>
        </p:nvSpPr>
        <p:spPr>
          <a:xfrm>
            <a:off x="2977515" y="4891405"/>
            <a:ext cx="560959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/>
              <a:t>Numerical simulation</a:t>
            </a:r>
          </a:p>
        </p:txBody>
      </p:sp>
      <p:grpSp>
        <p:nvGrpSpPr>
          <p:cNvPr id="6" name="组合 5"/>
          <p:cNvGrpSpPr/>
          <p:nvPr/>
        </p:nvGrpSpPr>
        <p:grpSpPr>
          <a:xfrm rot="19957823">
            <a:off x="8689340" y="5498465"/>
            <a:ext cx="453390" cy="236220"/>
            <a:chOff x="5968977" y="738349"/>
            <a:chExt cx="1762125" cy="1235075"/>
          </a:xfrm>
          <a:effectLst>
            <a:outerShdw blurRad="127000" dist="1016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8" name="Freeform 69"/>
            <p:cNvSpPr/>
            <p:nvPr/>
          </p:nvSpPr>
          <p:spPr bwMode="auto">
            <a:xfrm>
              <a:off x="5968977" y="738349"/>
              <a:ext cx="1585912" cy="1235075"/>
            </a:xfrm>
            <a:custGeom>
              <a:avLst/>
              <a:gdLst>
                <a:gd name="T0" fmla="*/ 999 w 999"/>
                <a:gd name="T1" fmla="*/ 301 h 778"/>
                <a:gd name="T2" fmla="*/ 502 w 999"/>
                <a:gd name="T3" fmla="*/ 554 h 778"/>
                <a:gd name="T4" fmla="*/ 0 w 999"/>
                <a:gd name="T5" fmla="*/ 778 h 778"/>
                <a:gd name="T6" fmla="*/ 0 w 999"/>
                <a:gd name="T7" fmla="*/ 435 h 778"/>
                <a:gd name="T8" fmla="*/ 355 w 999"/>
                <a:gd name="T9" fmla="*/ 253 h 778"/>
                <a:gd name="T10" fmla="*/ 852 w 999"/>
                <a:gd name="T11" fmla="*/ 0 h 778"/>
                <a:gd name="T12" fmla="*/ 814 w 999"/>
                <a:gd name="T13" fmla="*/ 206 h 778"/>
                <a:gd name="T14" fmla="*/ 999 w 999"/>
                <a:gd name="T15" fmla="*/ 301 h 7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99" h="778">
                  <a:moveTo>
                    <a:pt x="999" y="301"/>
                  </a:moveTo>
                  <a:lnTo>
                    <a:pt x="502" y="554"/>
                  </a:lnTo>
                  <a:lnTo>
                    <a:pt x="0" y="778"/>
                  </a:lnTo>
                  <a:lnTo>
                    <a:pt x="0" y="435"/>
                  </a:lnTo>
                  <a:lnTo>
                    <a:pt x="355" y="253"/>
                  </a:lnTo>
                  <a:lnTo>
                    <a:pt x="852" y="0"/>
                  </a:lnTo>
                  <a:lnTo>
                    <a:pt x="814" y="206"/>
                  </a:lnTo>
                  <a:lnTo>
                    <a:pt x="999" y="301"/>
                  </a:lnTo>
                  <a:close/>
                </a:path>
              </a:pathLst>
            </a:custGeom>
            <a:solidFill>
              <a:srgbClr val="FFE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" name="Freeform 70"/>
            <p:cNvSpPr/>
            <p:nvPr/>
          </p:nvSpPr>
          <p:spPr bwMode="auto">
            <a:xfrm>
              <a:off x="5968977" y="738349"/>
              <a:ext cx="1585912" cy="1235075"/>
            </a:xfrm>
            <a:custGeom>
              <a:avLst/>
              <a:gdLst>
                <a:gd name="T0" fmla="*/ 999 w 999"/>
                <a:gd name="T1" fmla="*/ 301 h 778"/>
                <a:gd name="T2" fmla="*/ 502 w 999"/>
                <a:gd name="T3" fmla="*/ 554 h 778"/>
                <a:gd name="T4" fmla="*/ 0 w 999"/>
                <a:gd name="T5" fmla="*/ 778 h 778"/>
                <a:gd name="T6" fmla="*/ 0 w 999"/>
                <a:gd name="T7" fmla="*/ 435 h 778"/>
                <a:gd name="T8" fmla="*/ 355 w 999"/>
                <a:gd name="T9" fmla="*/ 253 h 778"/>
                <a:gd name="T10" fmla="*/ 852 w 999"/>
                <a:gd name="T11" fmla="*/ 0 h 778"/>
                <a:gd name="T12" fmla="*/ 814 w 999"/>
                <a:gd name="T13" fmla="*/ 206 h 778"/>
                <a:gd name="T14" fmla="*/ 999 w 999"/>
                <a:gd name="T15" fmla="*/ 301 h 7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99" h="778">
                  <a:moveTo>
                    <a:pt x="999" y="301"/>
                  </a:moveTo>
                  <a:lnTo>
                    <a:pt x="502" y="554"/>
                  </a:lnTo>
                  <a:lnTo>
                    <a:pt x="0" y="778"/>
                  </a:lnTo>
                  <a:lnTo>
                    <a:pt x="0" y="435"/>
                  </a:lnTo>
                  <a:lnTo>
                    <a:pt x="355" y="253"/>
                  </a:lnTo>
                  <a:lnTo>
                    <a:pt x="852" y="0"/>
                  </a:lnTo>
                  <a:lnTo>
                    <a:pt x="814" y="206"/>
                  </a:lnTo>
                  <a:lnTo>
                    <a:pt x="999" y="301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" name="Freeform 71"/>
            <p:cNvSpPr/>
            <p:nvPr/>
          </p:nvSpPr>
          <p:spPr bwMode="auto">
            <a:xfrm>
              <a:off x="5968977" y="738349"/>
              <a:ext cx="1585912" cy="1235075"/>
            </a:xfrm>
            <a:custGeom>
              <a:avLst/>
              <a:gdLst>
                <a:gd name="T0" fmla="*/ 852 w 999"/>
                <a:gd name="T1" fmla="*/ 0 h 778"/>
                <a:gd name="T2" fmla="*/ 355 w 999"/>
                <a:gd name="T3" fmla="*/ 253 h 778"/>
                <a:gd name="T4" fmla="*/ 0 w 999"/>
                <a:gd name="T5" fmla="*/ 435 h 778"/>
                <a:gd name="T6" fmla="*/ 0 w 999"/>
                <a:gd name="T7" fmla="*/ 778 h 778"/>
                <a:gd name="T8" fmla="*/ 502 w 999"/>
                <a:gd name="T9" fmla="*/ 554 h 778"/>
                <a:gd name="T10" fmla="*/ 999 w 999"/>
                <a:gd name="T11" fmla="*/ 301 h 778"/>
                <a:gd name="T12" fmla="*/ 999 w 999"/>
                <a:gd name="T13" fmla="*/ 301 h 778"/>
                <a:gd name="T14" fmla="*/ 814 w 999"/>
                <a:gd name="T15" fmla="*/ 206 h 778"/>
                <a:gd name="T16" fmla="*/ 852 w 999"/>
                <a:gd name="T17" fmla="*/ 0 h 7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99" h="778">
                  <a:moveTo>
                    <a:pt x="852" y="0"/>
                  </a:moveTo>
                  <a:lnTo>
                    <a:pt x="355" y="253"/>
                  </a:lnTo>
                  <a:lnTo>
                    <a:pt x="0" y="435"/>
                  </a:lnTo>
                  <a:lnTo>
                    <a:pt x="0" y="778"/>
                  </a:lnTo>
                  <a:lnTo>
                    <a:pt x="502" y="554"/>
                  </a:lnTo>
                  <a:lnTo>
                    <a:pt x="999" y="301"/>
                  </a:lnTo>
                  <a:lnTo>
                    <a:pt x="999" y="301"/>
                  </a:lnTo>
                  <a:lnTo>
                    <a:pt x="814" y="206"/>
                  </a:lnTo>
                  <a:lnTo>
                    <a:pt x="852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8D1919">
                    <a:shade val="30000"/>
                    <a:satMod val="115000"/>
                  </a:srgbClr>
                </a:gs>
                <a:gs pos="50000">
                  <a:srgbClr val="8D1919">
                    <a:shade val="67500"/>
                    <a:satMod val="115000"/>
                  </a:srgbClr>
                </a:gs>
                <a:gs pos="100000">
                  <a:srgbClr val="8D1919">
                    <a:shade val="100000"/>
                    <a:satMod val="11500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" name="Freeform 72"/>
            <p:cNvSpPr/>
            <p:nvPr/>
          </p:nvSpPr>
          <p:spPr bwMode="auto">
            <a:xfrm>
              <a:off x="5968977" y="738349"/>
              <a:ext cx="1585912" cy="1235075"/>
            </a:xfrm>
            <a:custGeom>
              <a:avLst/>
              <a:gdLst>
                <a:gd name="T0" fmla="*/ 852 w 999"/>
                <a:gd name="T1" fmla="*/ 0 h 778"/>
                <a:gd name="T2" fmla="*/ 355 w 999"/>
                <a:gd name="T3" fmla="*/ 253 h 778"/>
                <a:gd name="T4" fmla="*/ 0 w 999"/>
                <a:gd name="T5" fmla="*/ 435 h 778"/>
                <a:gd name="T6" fmla="*/ 0 w 999"/>
                <a:gd name="T7" fmla="*/ 778 h 778"/>
                <a:gd name="T8" fmla="*/ 502 w 999"/>
                <a:gd name="T9" fmla="*/ 554 h 778"/>
                <a:gd name="T10" fmla="*/ 999 w 999"/>
                <a:gd name="T11" fmla="*/ 301 h 778"/>
                <a:gd name="T12" fmla="*/ 999 w 999"/>
                <a:gd name="T13" fmla="*/ 301 h 778"/>
                <a:gd name="T14" fmla="*/ 814 w 999"/>
                <a:gd name="T15" fmla="*/ 206 h 778"/>
                <a:gd name="T16" fmla="*/ 852 w 999"/>
                <a:gd name="T17" fmla="*/ 0 h 7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99" h="778">
                  <a:moveTo>
                    <a:pt x="852" y="0"/>
                  </a:moveTo>
                  <a:lnTo>
                    <a:pt x="355" y="253"/>
                  </a:lnTo>
                  <a:lnTo>
                    <a:pt x="0" y="435"/>
                  </a:lnTo>
                  <a:lnTo>
                    <a:pt x="0" y="778"/>
                  </a:lnTo>
                  <a:lnTo>
                    <a:pt x="502" y="554"/>
                  </a:lnTo>
                  <a:lnTo>
                    <a:pt x="999" y="301"/>
                  </a:lnTo>
                  <a:lnTo>
                    <a:pt x="999" y="301"/>
                  </a:lnTo>
                  <a:lnTo>
                    <a:pt x="814" y="206"/>
                  </a:lnTo>
                  <a:lnTo>
                    <a:pt x="85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" name="Freeform 73"/>
            <p:cNvSpPr/>
            <p:nvPr/>
          </p:nvSpPr>
          <p:spPr bwMode="auto">
            <a:xfrm>
              <a:off x="5968977" y="1428912"/>
              <a:ext cx="1762125" cy="541338"/>
            </a:xfrm>
            <a:custGeom>
              <a:avLst/>
              <a:gdLst>
                <a:gd name="T0" fmla="*/ 1110 w 1110"/>
                <a:gd name="T1" fmla="*/ 341 h 341"/>
                <a:gd name="T2" fmla="*/ 556 w 1110"/>
                <a:gd name="T3" fmla="*/ 341 h 341"/>
                <a:gd name="T4" fmla="*/ 0 w 1110"/>
                <a:gd name="T5" fmla="*/ 341 h 341"/>
                <a:gd name="T6" fmla="*/ 0 w 1110"/>
                <a:gd name="T7" fmla="*/ 169 h 341"/>
                <a:gd name="T8" fmla="*/ 0 w 1110"/>
                <a:gd name="T9" fmla="*/ 0 h 341"/>
                <a:gd name="T10" fmla="*/ 556 w 1110"/>
                <a:gd name="T11" fmla="*/ 0 h 341"/>
                <a:gd name="T12" fmla="*/ 1110 w 1110"/>
                <a:gd name="T13" fmla="*/ 0 h 341"/>
                <a:gd name="T14" fmla="*/ 990 w 1110"/>
                <a:gd name="T15" fmla="*/ 169 h 341"/>
                <a:gd name="T16" fmla="*/ 1110 w 1110"/>
                <a:gd name="T17" fmla="*/ 341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10" h="341">
                  <a:moveTo>
                    <a:pt x="1110" y="341"/>
                  </a:moveTo>
                  <a:lnTo>
                    <a:pt x="556" y="341"/>
                  </a:lnTo>
                  <a:lnTo>
                    <a:pt x="0" y="341"/>
                  </a:lnTo>
                  <a:lnTo>
                    <a:pt x="0" y="169"/>
                  </a:lnTo>
                  <a:lnTo>
                    <a:pt x="0" y="0"/>
                  </a:lnTo>
                  <a:lnTo>
                    <a:pt x="556" y="0"/>
                  </a:lnTo>
                  <a:lnTo>
                    <a:pt x="1110" y="0"/>
                  </a:lnTo>
                  <a:lnTo>
                    <a:pt x="990" y="169"/>
                  </a:lnTo>
                  <a:lnTo>
                    <a:pt x="1110" y="341"/>
                  </a:lnTo>
                  <a:close/>
                </a:path>
              </a:pathLst>
            </a:custGeom>
            <a:solidFill>
              <a:srgbClr val="FA15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" name="Freeform 74"/>
            <p:cNvSpPr/>
            <p:nvPr/>
          </p:nvSpPr>
          <p:spPr bwMode="auto">
            <a:xfrm>
              <a:off x="5968977" y="1428912"/>
              <a:ext cx="882650" cy="541338"/>
            </a:xfrm>
            <a:custGeom>
              <a:avLst/>
              <a:gdLst>
                <a:gd name="T0" fmla="*/ 556 w 556"/>
                <a:gd name="T1" fmla="*/ 341 h 341"/>
                <a:gd name="T2" fmla="*/ 0 w 556"/>
                <a:gd name="T3" fmla="*/ 341 h 341"/>
                <a:gd name="T4" fmla="*/ 0 w 556"/>
                <a:gd name="T5" fmla="*/ 169 h 341"/>
                <a:gd name="T6" fmla="*/ 0 w 556"/>
                <a:gd name="T7" fmla="*/ 0 h 341"/>
                <a:gd name="T8" fmla="*/ 556 w 556"/>
                <a:gd name="T9" fmla="*/ 0 h 341"/>
                <a:gd name="T10" fmla="*/ 556 w 556"/>
                <a:gd name="T11" fmla="*/ 341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56" h="341">
                  <a:moveTo>
                    <a:pt x="556" y="341"/>
                  </a:moveTo>
                  <a:lnTo>
                    <a:pt x="0" y="341"/>
                  </a:lnTo>
                  <a:lnTo>
                    <a:pt x="0" y="169"/>
                  </a:lnTo>
                  <a:lnTo>
                    <a:pt x="0" y="0"/>
                  </a:lnTo>
                  <a:lnTo>
                    <a:pt x="556" y="0"/>
                  </a:lnTo>
                  <a:lnTo>
                    <a:pt x="556" y="341"/>
                  </a:lnTo>
                  <a:close/>
                </a:path>
              </a:pathLst>
            </a:custGeom>
            <a:solidFill>
              <a:srgbClr val="F025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" name="Freeform 75"/>
            <p:cNvSpPr/>
            <p:nvPr/>
          </p:nvSpPr>
          <p:spPr bwMode="auto">
            <a:xfrm>
              <a:off x="5968977" y="1428912"/>
              <a:ext cx="882650" cy="541338"/>
            </a:xfrm>
            <a:custGeom>
              <a:avLst/>
              <a:gdLst>
                <a:gd name="T0" fmla="*/ 556 w 556"/>
                <a:gd name="T1" fmla="*/ 341 h 341"/>
                <a:gd name="T2" fmla="*/ 0 w 556"/>
                <a:gd name="T3" fmla="*/ 341 h 341"/>
                <a:gd name="T4" fmla="*/ 0 w 556"/>
                <a:gd name="T5" fmla="*/ 169 h 341"/>
                <a:gd name="T6" fmla="*/ 0 w 556"/>
                <a:gd name="T7" fmla="*/ 0 h 341"/>
                <a:gd name="T8" fmla="*/ 556 w 556"/>
                <a:gd name="T9" fmla="*/ 0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6" h="341">
                  <a:moveTo>
                    <a:pt x="556" y="341"/>
                  </a:moveTo>
                  <a:lnTo>
                    <a:pt x="0" y="341"/>
                  </a:lnTo>
                  <a:lnTo>
                    <a:pt x="0" y="169"/>
                  </a:lnTo>
                  <a:lnTo>
                    <a:pt x="0" y="0"/>
                  </a:lnTo>
                  <a:lnTo>
                    <a:pt x="55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25" name="椭圆 24"/>
          <p:cNvSpPr/>
          <p:nvPr/>
        </p:nvSpPr>
        <p:spPr>
          <a:xfrm>
            <a:off x="2106930" y="5685790"/>
            <a:ext cx="565150" cy="542925"/>
          </a:xfrm>
          <a:prstGeom prst="ellipse">
            <a:avLst/>
          </a:prstGeom>
          <a:noFill/>
          <a:ln>
            <a:solidFill>
              <a:srgbClr val="F22424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圆角矩形 25"/>
          <p:cNvSpPr/>
          <p:nvPr/>
        </p:nvSpPr>
        <p:spPr>
          <a:xfrm>
            <a:off x="2460625" y="5672455"/>
            <a:ext cx="6303645" cy="553720"/>
          </a:xfrm>
          <a:prstGeom prst="roundRect">
            <a:avLst/>
          </a:prstGeom>
          <a:gradFill>
            <a:gsLst>
              <a:gs pos="0">
                <a:srgbClr val="E4E4E4"/>
              </a:gs>
              <a:gs pos="100000">
                <a:schemeClr val="bg1"/>
              </a:gs>
            </a:gsLst>
            <a:lin ang="2700000" scaled="0"/>
          </a:gradFill>
          <a:ln w="19050">
            <a:gradFill>
              <a:gsLst>
                <a:gs pos="0">
                  <a:schemeClr val="bg1">
                    <a:lumMod val="65000"/>
                  </a:schemeClr>
                </a:gs>
                <a:gs pos="100000">
                  <a:schemeClr val="bg1"/>
                </a:gs>
              </a:gsLst>
              <a:lin ang="13500000" scaled="0"/>
            </a:gradFill>
          </a:ln>
          <a:effectLst>
            <a:outerShdw blurRad="177800" dist="1143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文本框 26"/>
          <p:cNvSpPr txBox="1"/>
          <p:nvPr/>
        </p:nvSpPr>
        <p:spPr>
          <a:xfrm>
            <a:off x="2992120" y="5736590"/>
            <a:ext cx="560959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/>
              <a:t>Conclusion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000"/>
                            </p:stCondLst>
                            <p:childTnLst>
                              <p:par>
                                <p:cTn id="5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000"/>
                            </p:stCondLst>
                            <p:childTnLst>
                              <p:par>
                                <p:cTn id="7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500"/>
                            </p:stCondLst>
                            <p:childTnLst>
                              <p:par>
                                <p:cTn id="7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20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500"/>
                            </p:stCondLst>
                            <p:childTnLst>
                              <p:par>
                                <p:cTn id="9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000"/>
                            </p:stCondLst>
                            <p:childTnLst>
                              <p:par>
                                <p:cTn id="9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2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500"/>
                            </p:stCondLst>
                            <p:childTnLst>
                              <p:par>
                                <p:cTn id="10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3" presetClass="emph" presetSubtype="2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2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02525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 bldLvl="0" animBg="1"/>
      <p:bldP spid="9" grpId="0" bldLvl="0" animBg="1"/>
      <p:bldP spid="60" grpId="0" bldLvl="0" animBg="1"/>
      <p:bldP spid="62" grpId="0" bldLvl="0" animBg="1"/>
      <p:bldP spid="79" grpId="0" bldLvl="0" animBg="1"/>
      <p:bldP spid="80" grpId="0" bldLvl="0" animBg="1"/>
      <p:bldP spid="89" grpId="0" bldLvl="0" animBg="1"/>
      <p:bldP spid="90" grpId="0" bldLvl="0" animBg="1"/>
      <p:bldP spid="91" grpId="0"/>
      <p:bldP spid="92" grpId="0"/>
      <p:bldP spid="92" grpId="1"/>
      <p:bldP spid="92" grpId="3"/>
      <p:bldP spid="93" grpId="0"/>
      <p:bldP spid="93" grpId="1"/>
      <p:bldP spid="94" grpId="0"/>
      <p:bldP spid="95" grpId="0"/>
      <p:bldP spid="96" grpId="0"/>
      <p:bldP spid="105" grpId="0" bldLvl="0" animBg="1"/>
      <p:bldP spid="106" grpId="0" bldLvl="0" animBg="1"/>
      <p:bldP spid="107" grpId="0"/>
      <p:bldP spid="25" grpId="0" bldLvl="0" animBg="1"/>
      <p:bldP spid="26" grpId="0" bldLvl="0" animBg="1"/>
      <p:bldP spid="2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 noChangeAspect="1"/>
          </p:cNvGrpSpPr>
          <p:nvPr/>
        </p:nvGrpSpPr>
        <p:grpSpPr bwMode="auto">
          <a:xfrm>
            <a:off x="347134" y="-2177902"/>
            <a:ext cx="845692" cy="3199616"/>
            <a:chOff x="381" y="478"/>
            <a:chExt cx="531" cy="2009"/>
          </a:xfrm>
          <a:effectLst>
            <a:outerShdw blurRad="88900" dist="635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" name="AutoShape 3"/>
            <p:cNvSpPr>
              <a:spLocks noChangeAspect="1" noChangeArrowheads="1" noTextEdit="1"/>
            </p:cNvSpPr>
            <p:nvPr/>
          </p:nvSpPr>
          <p:spPr bwMode="auto">
            <a:xfrm>
              <a:off x="381" y="480"/>
              <a:ext cx="531" cy="20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" name="Freeform 5"/>
            <p:cNvSpPr/>
            <p:nvPr/>
          </p:nvSpPr>
          <p:spPr bwMode="auto">
            <a:xfrm>
              <a:off x="383" y="478"/>
              <a:ext cx="529" cy="2009"/>
            </a:xfrm>
            <a:custGeom>
              <a:avLst/>
              <a:gdLst>
                <a:gd name="T0" fmla="*/ 529 w 529"/>
                <a:gd name="T1" fmla="*/ 2009 h 2009"/>
                <a:gd name="T2" fmla="*/ 261 w 529"/>
                <a:gd name="T3" fmla="*/ 1879 h 2009"/>
                <a:gd name="T4" fmla="*/ 0 w 529"/>
                <a:gd name="T5" fmla="*/ 2009 h 2009"/>
                <a:gd name="T6" fmla="*/ 0 w 529"/>
                <a:gd name="T7" fmla="*/ 0 h 2009"/>
                <a:gd name="T8" fmla="*/ 529 w 529"/>
                <a:gd name="T9" fmla="*/ 0 h 2009"/>
                <a:gd name="T10" fmla="*/ 529 w 529"/>
                <a:gd name="T11" fmla="*/ 2009 h 20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29" h="2009">
                  <a:moveTo>
                    <a:pt x="529" y="2009"/>
                  </a:moveTo>
                  <a:lnTo>
                    <a:pt x="261" y="1879"/>
                  </a:lnTo>
                  <a:lnTo>
                    <a:pt x="0" y="2009"/>
                  </a:lnTo>
                  <a:lnTo>
                    <a:pt x="0" y="0"/>
                  </a:lnTo>
                  <a:lnTo>
                    <a:pt x="529" y="0"/>
                  </a:lnTo>
                  <a:lnTo>
                    <a:pt x="529" y="2009"/>
                  </a:lnTo>
                  <a:close/>
                </a:path>
              </a:pathLst>
            </a:custGeom>
            <a:solidFill>
              <a:srgbClr val="F025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" name="Freeform 6"/>
            <p:cNvSpPr/>
            <p:nvPr/>
          </p:nvSpPr>
          <p:spPr bwMode="auto">
            <a:xfrm>
              <a:off x="426" y="537"/>
              <a:ext cx="443" cy="1877"/>
            </a:xfrm>
            <a:custGeom>
              <a:avLst/>
              <a:gdLst>
                <a:gd name="T0" fmla="*/ 443 w 443"/>
                <a:gd name="T1" fmla="*/ 1877 h 1877"/>
                <a:gd name="T2" fmla="*/ 218 w 443"/>
                <a:gd name="T3" fmla="*/ 1756 h 1877"/>
                <a:gd name="T4" fmla="*/ 0 w 443"/>
                <a:gd name="T5" fmla="*/ 1877 h 1877"/>
                <a:gd name="T6" fmla="*/ 0 w 443"/>
                <a:gd name="T7" fmla="*/ 0 h 1877"/>
                <a:gd name="T8" fmla="*/ 443 w 443"/>
                <a:gd name="T9" fmla="*/ 0 h 1877"/>
                <a:gd name="T10" fmla="*/ 443 w 443"/>
                <a:gd name="T11" fmla="*/ 1877 h 18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43" h="1877">
                  <a:moveTo>
                    <a:pt x="443" y="1877"/>
                  </a:moveTo>
                  <a:lnTo>
                    <a:pt x="218" y="1756"/>
                  </a:lnTo>
                  <a:lnTo>
                    <a:pt x="0" y="1877"/>
                  </a:lnTo>
                  <a:lnTo>
                    <a:pt x="0" y="0"/>
                  </a:lnTo>
                  <a:lnTo>
                    <a:pt x="443" y="0"/>
                  </a:lnTo>
                  <a:lnTo>
                    <a:pt x="443" y="1877"/>
                  </a:lnTo>
                  <a:close/>
                </a:path>
              </a:pathLst>
            </a:custGeom>
            <a:noFill/>
            <a:ln w="19050" cap="flat">
              <a:solidFill>
                <a:srgbClr val="FFFFFF"/>
              </a:solidFill>
              <a:prstDash val="dash"/>
              <a:miter lim="800000"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6" name="文本框 5"/>
          <p:cNvSpPr txBox="1"/>
          <p:nvPr/>
        </p:nvSpPr>
        <p:spPr>
          <a:xfrm flipH="1">
            <a:off x="486434" y="200035"/>
            <a:ext cx="5961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2</a:t>
            </a:r>
            <a:endParaRPr lang="zh-CN" altLang="en-US" sz="2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 flipH="1">
            <a:off x="1318512" y="171011"/>
            <a:ext cx="2265664" cy="51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汉仪综艺体简" pitchFamily="49" charset="-122"/>
                <a:ea typeface="汉仪综艺体简" pitchFamily="49" charset="-122"/>
                <a:sym typeface="+mn-ea"/>
              </a:rPr>
              <a:t>Abstract</a:t>
            </a:r>
            <a:endParaRPr lang="zh-CN" altLang="en-US" sz="2800" dirty="0">
              <a:latin typeface="汉仪综艺体简" pitchFamily="49" charset="-122"/>
              <a:ea typeface="汉仪综艺体简" pitchFamily="49" charset="-122"/>
            </a:endParaRPr>
          </a:p>
        </p:txBody>
      </p:sp>
      <p:sp>
        <p:nvSpPr>
          <p:cNvPr id="21" name="燕尾形 20"/>
          <p:cNvSpPr>
            <a:spLocks noChangeArrowheads="1"/>
          </p:cNvSpPr>
          <p:nvPr/>
        </p:nvSpPr>
        <p:spPr bwMode="auto">
          <a:xfrm>
            <a:off x="698500" y="1605915"/>
            <a:ext cx="2667635" cy="3089910"/>
          </a:xfrm>
          <a:prstGeom prst="chevron">
            <a:avLst>
              <a:gd name="adj" fmla="val 23384"/>
            </a:avLst>
          </a:prstGeom>
          <a:solidFill>
            <a:schemeClr val="bg1">
              <a:lumMod val="65000"/>
            </a:schemeClr>
          </a:solidFill>
          <a:ln>
            <a:solidFill>
              <a:schemeClr val="bg1"/>
            </a:solidFill>
          </a:ln>
        </p:spPr>
        <p:txBody>
          <a:bodyPr anchor="ctr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22" name="燕尾形 21"/>
          <p:cNvSpPr>
            <a:spLocks noChangeArrowheads="1"/>
          </p:cNvSpPr>
          <p:nvPr/>
        </p:nvSpPr>
        <p:spPr bwMode="auto">
          <a:xfrm>
            <a:off x="3488055" y="1651000"/>
            <a:ext cx="2489835" cy="3100705"/>
          </a:xfrm>
          <a:prstGeom prst="chevron">
            <a:avLst>
              <a:gd name="adj" fmla="val 23384"/>
            </a:avLst>
          </a:prstGeom>
          <a:solidFill>
            <a:schemeClr val="bg1">
              <a:lumMod val="8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1271905" y="2008505"/>
            <a:ext cx="2030095" cy="19234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/>
              <a:t>optimal velocity car-following model(</a:t>
            </a:r>
            <a:r>
              <a:rPr lang="zh-CN" altLang="en-US" sz="2400">
                <a:solidFill>
                  <a:srgbClr val="FF0000"/>
                </a:solidFill>
              </a:rPr>
              <a:t>OVM</a:t>
            </a:r>
            <a:r>
              <a:rPr lang="zh-CN" altLang="en-US" sz="2400"/>
              <a:t>) by Bando et</a:t>
            </a:r>
          </a:p>
        </p:txBody>
      </p:sp>
      <p:sp>
        <p:nvSpPr>
          <p:cNvPr id="38" name="文本框 37"/>
          <p:cNvSpPr txBox="1"/>
          <p:nvPr/>
        </p:nvSpPr>
        <p:spPr>
          <a:xfrm>
            <a:off x="3956050" y="1894840"/>
            <a:ext cx="2061210" cy="22891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/>
              <a:t>an optimal velocity model considering </a:t>
            </a:r>
            <a:r>
              <a:rPr lang="zh-CN" altLang="en-US" sz="2400">
                <a:solidFill>
                  <a:srgbClr val="FF0000"/>
                </a:solidFill>
              </a:rPr>
              <a:t>traffic jerk </a:t>
            </a:r>
            <a:r>
              <a:rPr lang="zh-CN" altLang="en-US" sz="2400"/>
              <a:t>and</a:t>
            </a:r>
          </a:p>
          <a:p>
            <a:r>
              <a:rPr lang="zh-CN" altLang="en-US" sz="2400">
                <a:solidFill>
                  <a:srgbClr val="FF0000"/>
                </a:solidFill>
              </a:rPr>
              <a:t>full velocity difference</a:t>
            </a:r>
          </a:p>
        </p:txBody>
      </p:sp>
      <p:sp>
        <p:nvSpPr>
          <p:cNvPr id="39" name="燕尾形 38"/>
          <p:cNvSpPr>
            <a:spLocks noChangeArrowheads="1"/>
          </p:cNvSpPr>
          <p:nvPr/>
        </p:nvSpPr>
        <p:spPr bwMode="auto">
          <a:xfrm>
            <a:off x="6064885" y="1669415"/>
            <a:ext cx="2667635" cy="3089910"/>
          </a:xfrm>
          <a:prstGeom prst="chevron">
            <a:avLst>
              <a:gd name="adj" fmla="val 23384"/>
            </a:avLst>
          </a:prstGeom>
          <a:solidFill>
            <a:schemeClr val="bg1">
              <a:lumMod val="65000"/>
            </a:schemeClr>
          </a:solidFill>
          <a:ln>
            <a:solidFill>
              <a:schemeClr val="bg1"/>
            </a:solidFill>
          </a:ln>
        </p:spPr>
        <p:txBody>
          <a:bodyPr anchor="ctr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40" name="燕尾形 39"/>
          <p:cNvSpPr>
            <a:spLocks noChangeArrowheads="1"/>
          </p:cNvSpPr>
          <p:nvPr/>
        </p:nvSpPr>
        <p:spPr bwMode="auto">
          <a:xfrm>
            <a:off x="8864600" y="1726565"/>
            <a:ext cx="2489835" cy="3100705"/>
          </a:xfrm>
          <a:prstGeom prst="chevron">
            <a:avLst>
              <a:gd name="adj" fmla="val 23384"/>
            </a:avLst>
          </a:prstGeom>
          <a:solidFill>
            <a:schemeClr val="bg1">
              <a:lumMod val="8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6784340" y="2103120"/>
            <a:ext cx="1473200" cy="19234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/>
              <a:t>using linear </a:t>
            </a:r>
            <a:r>
              <a:rPr lang="en-US" altLang="zh-CN" sz="2400"/>
              <a:t>and nonlinear analysis</a:t>
            </a:r>
          </a:p>
          <a:p>
            <a:r>
              <a:rPr lang="zh-CN" altLang="en-US" sz="2400"/>
              <a:t>method </a:t>
            </a:r>
          </a:p>
        </p:txBody>
      </p:sp>
      <p:sp>
        <p:nvSpPr>
          <p:cNvPr id="42" name="文本框 41"/>
          <p:cNvSpPr txBox="1"/>
          <p:nvPr/>
        </p:nvSpPr>
        <p:spPr>
          <a:xfrm>
            <a:off x="9572625" y="2472055"/>
            <a:ext cx="1544955" cy="826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/>
              <a:t>numerical</a:t>
            </a:r>
          </a:p>
          <a:p>
            <a:r>
              <a:rPr lang="zh-CN" altLang="en-US" sz="2400"/>
              <a:t>simulation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21" grpId="0" animBg="1"/>
      <p:bldP spid="22" grpId="0" animBg="1"/>
      <p:bldP spid="37" grpId="0"/>
      <p:bldP spid="38" grpId="0"/>
      <p:bldP spid="39" grpId="0" animBg="1"/>
      <p:bldP spid="40" grpId="0" animBg="1"/>
      <p:bldP spid="41" grpId="0"/>
      <p:bldP spid="4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3" name="组合 62"/>
          <p:cNvGrpSpPr/>
          <p:nvPr/>
        </p:nvGrpSpPr>
        <p:grpSpPr>
          <a:xfrm rot="19957823">
            <a:off x="8613775" y="1932940"/>
            <a:ext cx="453390" cy="236220"/>
            <a:chOff x="5968977" y="738349"/>
            <a:chExt cx="1762125" cy="1235075"/>
          </a:xfrm>
          <a:effectLst>
            <a:outerShdw blurRad="127000" dist="1016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64" name="Freeform 69"/>
            <p:cNvSpPr/>
            <p:nvPr/>
          </p:nvSpPr>
          <p:spPr bwMode="auto">
            <a:xfrm>
              <a:off x="5968977" y="738349"/>
              <a:ext cx="1585912" cy="1235075"/>
            </a:xfrm>
            <a:custGeom>
              <a:avLst/>
              <a:gdLst>
                <a:gd name="T0" fmla="*/ 999 w 999"/>
                <a:gd name="T1" fmla="*/ 301 h 778"/>
                <a:gd name="T2" fmla="*/ 502 w 999"/>
                <a:gd name="T3" fmla="*/ 554 h 778"/>
                <a:gd name="T4" fmla="*/ 0 w 999"/>
                <a:gd name="T5" fmla="*/ 778 h 778"/>
                <a:gd name="T6" fmla="*/ 0 w 999"/>
                <a:gd name="T7" fmla="*/ 435 h 778"/>
                <a:gd name="T8" fmla="*/ 355 w 999"/>
                <a:gd name="T9" fmla="*/ 253 h 778"/>
                <a:gd name="T10" fmla="*/ 852 w 999"/>
                <a:gd name="T11" fmla="*/ 0 h 778"/>
                <a:gd name="T12" fmla="*/ 814 w 999"/>
                <a:gd name="T13" fmla="*/ 206 h 778"/>
                <a:gd name="T14" fmla="*/ 999 w 999"/>
                <a:gd name="T15" fmla="*/ 301 h 7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99" h="778">
                  <a:moveTo>
                    <a:pt x="999" y="301"/>
                  </a:moveTo>
                  <a:lnTo>
                    <a:pt x="502" y="554"/>
                  </a:lnTo>
                  <a:lnTo>
                    <a:pt x="0" y="778"/>
                  </a:lnTo>
                  <a:lnTo>
                    <a:pt x="0" y="435"/>
                  </a:lnTo>
                  <a:lnTo>
                    <a:pt x="355" y="253"/>
                  </a:lnTo>
                  <a:lnTo>
                    <a:pt x="852" y="0"/>
                  </a:lnTo>
                  <a:lnTo>
                    <a:pt x="814" y="206"/>
                  </a:lnTo>
                  <a:lnTo>
                    <a:pt x="999" y="301"/>
                  </a:lnTo>
                  <a:close/>
                </a:path>
              </a:pathLst>
            </a:custGeom>
            <a:solidFill>
              <a:srgbClr val="FFE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5" name="Freeform 70"/>
            <p:cNvSpPr/>
            <p:nvPr/>
          </p:nvSpPr>
          <p:spPr bwMode="auto">
            <a:xfrm>
              <a:off x="5968977" y="738349"/>
              <a:ext cx="1585912" cy="1235075"/>
            </a:xfrm>
            <a:custGeom>
              <a:avLst/>
              <a:gdLst>
                <a:gd name="T0" fmla="*/ 999 w 999"/>
                <a:gd name="T1" fmla="*/ 301 h 778"/>
                <a:gd name="T2" fmla="*/ 502 w 999"/>
                <a:gd name="T3" fmla="*/ 554 h 778"/>
                <a:gd name="T4" fmla="*/ 0 w 999"/>
                <a:gd name="T5" fmla="*/ 778 h 778"/>
                <a:gd name="T6" fmla="*/ 0 w 999"/>
                <a:gd name="T7" fmla="*/ 435 h 778"/>
                <a:gd name="T8" fmla="*/ 355 w 999"/>
                <a:gd name="T9" fmla="*/ 253 h 778"/>
                <a:gd name="T10" fmla="*/ 852 w 999"/>
                <a:gd name="T11" fmla="*/ 0 h 778"/>
                <a:gd name="T12" fmla="*/ 814 w 999"/>
                <a:gd name="T13" fmla="*/ 206 h 778"/>
                <a:gd name="T14" fmla="*/ 999 w 999"/>
                <a:gd name="T15" fmla="*/ 301 h 7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99" h="778">
                  <a:moveTo>
                    <a:pt x="999" y="301"/>
                  </a:moveTo>
                  <a:lnTo>
                    <a:pt x="502" y="554"/>
                  </a:lnTo>
                  <a:lnTo>
                    <a:pt x="0" y="778"/>
                  </a:lnTo>
                  <a:lnTo>
                    <a:pt x="0" y="435"/>
                  </a:lnTo>
                  <a:lnTo>
                    <a:pt x="355" y="253"/>
                  </a:lnTo>
                  <a:lnTo>
                    <a:pt x="852" y="0"/>
                  </a:lnTo>
                  <a:lnTo>
                    <a:pt x="814" y="206"/>
                  </a:lnTo>
                  <a:lnTo>
                    <a:pt x="999" y="301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6" name="Freeform 71"/>
            <p:cNvSpPr/>
            <p:nvPr/>
          </p:nvSpPr>
          <p:spPr bwMode="auto">
            <a:xfrm>
              <a:off x="5968977" y="738349"/>
              <a:ext cx="1585912" cy="1235075"/>
            </a:xfrm>
            <a:custGeom>
              <a:avLst/>
              <a:gdLst>
                <a:gd name="T0" fmla="*/ 852 w 999"/>
                <a:gd name="T1" fmla="*/ 0 h 778"/>
                <a:gd name="T2" fmla="*/ 355 w 999"/>
                <a:gd name="T3" fmla="*/ 253 h 778"/>
                <a:gd name="T4" fmla="*/ 0 w 999"/>
                <a:gd name="T5" fmla="*/ 435 h 778"/>
                <a:gd name="T6" fmla="*/ 0 w 999"/>
                <a:gd name="T7" fmla="*/ 778 h 778"/>
                <a:gd name="T8" fmla="*/ 502 w 999"/>
                <a:gd name="T9" fmla="*/ 554 h 778"/>
                <a:gd name="T10" fmla="*/ 999 w 999"/>
                <a:gd name="T11" fmla="*/ 301 h 778"/>
                <a:gd name="T12" fmla="*/ 999 w 999"/>
                <a:gd name="T13" fmla="*/ 301 h 778"/>
                <a:gd name="T14" fmla="*/ 814 w 999"/>
                <a:gd name="T15" fmla="*/ 206 h 778"/>
                <a:gd name="T16" fmla="*/ 852 w 999"/>
                <a:gd name="T17" fmla="*/ 0 h 7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99" h="778">
                  <a:moveTo>
                    <a:pt x="852" y="0"/>
                  </a:moveTo>
                  <a:lnTo>
                    <a:pt x="355" y="253"/>
                  </a:lnTo>
                  <a:lnTo>
                    <a:pt x="0" y="435"/>
                  </a:lnTo>
                  <a:lnTo>
                    <a:pt x="0" y="778"/>
                  </a:lnTo>
                  <a:lnTo>
                    <a:pt x="502" y="554"/>
                  </a:lnTo>
                  <a:lnTo>
                    <a:pt x="999" y="301"/>
                  </a:lnTo>
                  <a:lnTo>
                    <a:pt x="999" y="301"/>
                  </a:lnTo>
                  <a:lnTo>
                    <a:pt x="814" y="206"/>
                  </a:lnTo>
                  <a:lnTo>
                    <a:pt x="852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8D1919">
                    <a:shade val="30000"/>
                    <a:satMod val="115000"/>
                  </a:srgbClr>
                </a:gs>
                <a:gs pos="50000">
                  <a:srgbClr val="8D1919">
                    <a:shade val="67500"/>
                    <a:satMod val="115000"/>
                  </a:srgbClr>
                </a:gs>
                <a:gs pos="100000">
                  <a:srgbClr val="8D1919">
                    <a:shade val="100000"/>
                    <a:satMod val="11500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7" name="Freeform 72"/>
            <p:cNvSpPr/>
            <p:nvPr/>
          </p:nvSpPr>
          <p:spPr bwMode="auto">
            <a:xfrm>
              <a:off x="5968977" y="738349"/>
              <a:ext cx="1585912" cy="1235075"/>
            </a:xfrm>
            <a:custGeom>
              <a:avLst/>
              <a:gdLst>
                <a:gd name="T0" fmla="*/ 852 w 999"/>
                <a:gd name="T1" fmla="*/ 0 h 778"/>
                <a:gd name="T2" fmla="*/ 355 w 999"/>
                <a:gd name="T3" fmla="*/ 253 h 778"/>
                <a:gd name="T4" fmla="*/ 0 w 999"/>
                <a:gd name="T5" fmla="*/ 435 h 778"/>
                <a:gd name="T6" fmla="*/ 0 w 999"/>
                <a:gd name="T7" fmla="*/ 778 h 778"/>
                <a:gd name="T8" fmla="*/ 502 w 999"/>
                <a:gd name="T9" fmla="*/ 554 h 778"/>
                <a:gd name="T10" fmla="*/ 999 w 999"/>
                <a:gd name="T11" fmla="*/ 301 h 778"/>
                <a:gd name="T12" fmla="*/ 999 w 999"/>
                <a:gd name="T13" fmla="*/ 301 h 778"/>
                <a:gd name="T14" fmla="*/ 814 w 999"/>
                <a:gd name="T15" fmla="*/ 206 h 778"/>
                <a:gd name="T16" fmla="*/ 852 w 999"/>
                <a:gd name="T17" fmla="*/ 0 h 7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99" h="778">
                  <a:moveTo>
                    <a:pt x="852" y="0"/>
                  </a:moveTo>
                  <a:lnTo>
                    <a:pt x="355" y="253"/>
                  </a:lnTo>
                  <a:lnTo>
                    <a:pt x="0" y="435"/>
                  </a:lnTo>
                  <a:lnTo>
                    <a:pt x="0" y="778"/>
                  </a:lnTo>
                  <a:lnTo>
                    <a:pt x="502" y="554"/>
                  </a:lnTo>
                  <a:lnTo>
                    <a:pt x="999" y="301"/>
                  </a:lnTo>
                  <a:lnTo>
                    <a:pt x="999" y="301"/>
                  </a:lnTo>
                  <a:lnTo>
                    <a:pt x="814" y="206"/>
                  </a:lnTo>
                  <a:lnTo>
                    <a:pt x="85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8" name="Freeform 73"/>
            <p:cNvSpPr/>
            <p:nvPr/>
          </p:nvSpPr>
          <p:spPr bwMode="auto">
            <a:xfrm>
              <a:off x="5968977" y="1428912"/>
              <a:ext cx="1762125" cy="541338"/>
            </a:xfrm>
            <a:custGeom>
              <a:avLst/>
              <a:gdLst>
                <a:gd name="T0" fmla="*/ 1110 w 1110"/>
                <a:gd name="T1" fmla="*/ 341 h 341"/>
                <a:gd name="T2" fmla="*/ 556 w 1110"/>
                <a:gd name="T3" fmla="*/ 341 h 341"/>
                <a:gd name="T4" fmla="*/ 0 w 1110"/>
                <a:gd name="T5" fmla="*/ 341 h 341"/>
                <a:gd name="T6" fmla="*/ 0 w 1110"/>
                <a:gd name="T7" fmla="*/ 169 h 341"/>
                <a:gd name="T8" fmla="*/ 0 w 1110"/>
                <a:gd name="T9" fmla="*/ 0 h 341"/>
                <a:gd name="T10" fmla="*/ 556 w 1110"/>
                <a:gd name="T11" fmla="*/ 0 h 341"/>
                <a:gd name="T12" fmla="*/ 1110 w 1110"/>
                <a:gd name="T13" fmla="*/ 0 h 341"/>
                <a:gd name="T14" fmla="*/ 990 w 1110"/>
                <a:gd name="T15" fmla="*/ 169 h 341"/>
                <a:gd name="T16" fmla="*/ 1110 w 1110"/>
                <a:gd name="T17" fmla="*/ 341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10" h="341">
                  <a:moveTo>
                    <a:pt x="1110" y="341"/>
                  </a:moveTo>
                  <a:lnTo>
                    <a:pt x="556" y="341"/>
                  </a:lnTo>
                  <a:lnTo>
                    <a:pt x="0" y="341"/>
                  </a:lnTo>
                  <a:lnTo>
                    <a:pt x="0" y="169"/>
                  </a:lnTo>
                  <a:lnTo>
                    <a:pt x="0" y="0"/>
                  </a:lnTo>
                  <a:lnTo>
                    <a:pt x="556" y="0"/>
                  </a:lnTo>
                  <a:lnTo>
                    <a:pt x="1110" y="0"/>
                  </a:lnTo>
                  <a:lnTo>
                    <a:pt x="990" y="169"/>
                  </a:lnTo>
                  <a:lnTo>
                    <a:pt x="1110" y="341"/>
                  </a:lnTo>
                  <a:close/>
                </a:path>
              </a:pathLst>
            </a:custGeom>
            <a:solidFill>
              <a:srgbClr val="FA15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9" name="Freeform 74"/>
            <p:cNvSpPr/>
            <p:nvPr/>
          </p:nvSpPr>
          <p:spPr bwMode="auto">
            <a:xfrm>
              <a:off x="5968977" y="1428912"/>
              <a:ext cx="882650" cy="541338"/>
            </a:xfrm>
            <a:custGeom>
              <a:avLst/>
              <a:gdLst>
                <a:gd name="T0" fmla="*/ 556 w 556"/>
                <a:gd name="T1" fmla="*/ 341 h 341"/>
                <a:gd name="T2" fmla="*/ 0 w 556"/>
                <a:gd name="T3" fmla="*/ 341 h 341"/>
                <a:gd name="T4" fmla="*/ 0 w 556"/>
                <a:gd name="T5" fmla="*/ 169 h 341"/>
                <a:gd name="T6" fmla="*/ 0 w 556"/>
                <a:gd name="T7" fmla="*/ 0 h 341"/>
                <a:gd name="T8" fmla="*/ 556 w 556"/>
                <a:gd name="T9" fmla="*/ 0 h 341"/>
                <a:gd name="T10" fmla="*/ 556 w 556"/>
                <a:gd name="T11" fmla="*/ 341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56" h="341">
                  <a:moveTo>
                    <a:pt x="556" y="341"/>
                  </a:moveTo>
                  <a:lnTo>
                    <a:pt x="0" y="341"/>
                  </a:lnTo>
                  <a:lnTo>
                    <a:pt x="0" y="169"/>
                  </a:lnTo>
                  <a:lnTo>
                    <a:pt x="0" y="0"/>
                  </a:lnTo>
                  <a:lnTo>
                    <a:pt x="556" y="0"/>
                  </a:lnTo>
                  <a:lnTo>
                    <a:pt x="556" y="341"/>
                  </a:lnTo>
                  <a:close/>
                </a:path>
              </a:pathLst>
            </a:custGeom>
            <a:solidFill>
              <a:srgbClr val="F025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0" name="Freeform 75"/>
            <p:cNvSpPr/>
            <p:nvPr/>
          </p:nvSpPr>
          <p:spPr bwMode="auto">
            <a:xfrm>
              <a:off x="5968977" y="1428912"/>
              <a:ext cx="882650" cy="541338"/>
            </a:xfrm>
            <a:custGeom>
              <a:avLst/>
              <a:gdLst>
                <a:gd name="T0" fmla="*/ 556 w 556"/>
                <a:gd name="T1" fmla="*/ 341 h 341"/>
                <a:gd name="T2" fmla="*/ 0 w 556"/>
                <a:gd name="T3" fmla="*/ 341 h 341"/>
                <a:gd name="T4" fmla="*/ 0 w 556"/>
                <a:gd name="T5" fmla="*/ 169 h 341"/>
                <a:gd name="T6" fmla="*/ 0 w 556"/>
                <a:gd name="T7" fmla="*/ 0 h 341"/>
                <a:gd name="T8" fmla="*/ 556 w 556"/>
                <a:gd name="T9" fmla="*/ 0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6" h="341">
                  <a:moveTo>
                    <a:pt x="556" y="341"/>
                  </a:moveTo>
                  <a:lnTo>
                    <a:pt x="0" y="341"/>
                  </a:lnTo>
                  <a:lnTo>
                    <a:pt x="0" y="169"/>
                  </a:lnTo>
                  <a:lnTo>
                    <a:pt x="0" y="0"/>
                  </a:lnTo>
                  <a:lnTo>
                    <a:pt x="55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2" name="Group 4"/>
          <p:cNvGrpSpPr>
            <a:grpSpLocks noChangeAspect="1"/>
          </p:cNvGrpSpPr>
          <p:nvPr/>
        </p:nvGrpSpPr>
        <p:grpSpPr bwMode="auto">
          <a:xfrm>
            <a:off x="347134" y="-2177902"/>
            <a:ext cx="845692" cy="3199616"/>
            <a:chOff x="381" y="478"/>
            <a:chExt cx="531" cy="2009"/>
          </a:xfrm>
          <a:effectLst>
            <a:outerShdw blurRad="88900" dist="635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" name="AutoShape 3"/>
            <p:cNvSpPr>
              <a:spLocks noChangeAspect="1" noChangeArrowheads="1" noTextEdit="1"/>
            </p:cNvSpPr>
            <p:nvPr/>
          </p:nvSpPr>
          <p:spPr bwMode="auto">
            <a:xfrm>
              <a:off x="381" y="480"/>
              <a:ext cx="531" cy="20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" name="Freeform 5"/>
            <p:cNvSpPr/>
            <p:nvPr/>
          </p:nvSpPr>
          <p:spPr bwMode="auto">
            <a:xfrm>
              <a:off x="383" y="478"/>
              <a:ext cx="529" cy="2009"/>
            </a:xfrm>
            <a:custGeom>
              <a:avLst/>
              <a:gdLst>
                <a:gd name="T0" fmla="*/ 529 w 529"/>
                <a:gd name="T1" fmla="*/ 2009 h 2009"/>
                <a:gd name="T2" fmla="*/ 261 w 529"/>
                <a:gd name="T3" fmla="*/ 1879 h 2009"/>
                <a:gd name="T4" fmla="*/ 0 w 529"/>
                <a:gd name="T5" fmla="*/ 2009 h 2009"/>
                <a:gd name="T6" fmla="*/ 0 w 529"/>
                <a:gd name="T7" fmla="*/ 0 h 2009"/>
                <a:gd name="T8" fmla="*/ 529 w 529"/>
                <a:gd name="T9" fmla="*/ 0 h 2009"/>
                <a:gd name="T10" fmla="*/ 529 w 529"/>
                <a:gd name="T11" fmla="*/ 2009 h 20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29" h="2009">
                  <a:moveTo>
                    <a:pt x="529" y="2009"/>
                  </a:moveTo>
                  <a:lnTo>
                    <a:pt x="261" y="1879"/>
                  </a:lnTo>
                  <a:lnTo>
                    <a:pt x="0" y="2009"/>
                  </a:lnTo>
                  <a:lnTo>
                    <a:pt x="0" y="0"/>
                  </a:lnTo>
                  <a:lnTo>
                    <a:pt x="529" y="0"/>
                  </a:lnTo>
                  <a:lnTo>
                    <a:pt x="529" y="2009"/>
                  </a:lnTo>
                  <a:close/>
                </a:path>
              </a:pathLst>
            </a:custGeom>
            <a:solidFill>
              <a:srgbClr val="F025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" name="Freeform 6"/>
            <p:cNvSpPr/>
            <p:nvPr/>
          </p:nvSpPr>
          <p:spPr bwMode="auto">
            <a:xfrm>
              <a:off x="426" y="537"/>
              <a:ext cx="443" cy="1877"/>
            </a:xfrm>
            <a:custGeom>
              <a:avLst/>
              <a:gdLst>
                <a:gd name="T0" fmla="*/ 443 w 443"/>
                <a:gd name="T1" fmla="*/ 1877 h 1877"/>
                <a:gd name="T2" fmla="*/ 218 w 443"/>
                <a:gd name="T3" fmla="*/ 1756 h 1877"/>
                <a:gd name="T4" fmla="*/ 0 w 443"/>
                <a:gd name="T5" fmla="*/ 1877 h 1877"/>
                <a:gd name="T6" fmla="*/ 0 w 443"/>
                <a:gd name="T7" fmla="*/ 0 h 1877"/>
                <a:gd name="T8" fmla="*/ 443 w 443"/>
                <a:gd name="T9" fmla="*/ 0 h 1877"/>
                <a:gd name="T10" fmla="*/ 443 w 443"/>
                <a:gd name="T11" fmla="*/ 1877 h 18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43" h="1877">
                  <a:moveTo>
                    <a:pt x="443" y="1877"/>
                  </a:moveTo>
                  <a:lnTo>
                    <a:pt x="218" y="1756"/>
                  </a:lnTo>
                  <a:lnTo>
                    <a:pt x="0" y="1877"/>
                  </a:lnTo>
                  <a:lnTo>
                    <a:pt x="0" y="0"/>
                  </a:lnTo>
                  <a:lnTo>
                    <a:pt x="443" y="0"/>
                  </a:lnTo>
                  <a:lnTo>
                    <a:pt x="443" y="1877"/>
                  </a:lnTo>
                  <a:close/>
                </a:path>
              </a:pathLst>
            </a:custGeom>
            <a:noFill/>
            <a:ln w="19050" cap="flat">
              <a:solidFill>
                <a:srgbClr val="FFFFFF"/>
              </a:solidFill>
              <a:prstDash val="dash"/>
              <a:miter lim="800000"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7" name="文本框 6"/>
          <p:cNvSpPr txBox="1"/>
          <p:nvPr/>
        </p:nvSpPr>
        <p:spPr>
          <a:xfrm flipH="1">
            <a:off x="1318512" y="171011"/>
            <a:ext cx="2265664" cy="5791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latin typeface="汉仪综艺体简" pitchFamily="49" charset="-122"/>
                <a:ea typeface="汉仪综艺体简" pitchFamily="49" charset="-122"/>
              </a:rPr>
              <a:t>Contents</a:t>
            </a:r>
          </a:p>
        </p:txBody>
      </p:sp>
      <p:grpSp>
        <p:nvGrpSpPr>
          <p:cNvPr id="12" name="组合 11"/>
          <p:cNvGrpSpPr/>
          <p:nvPr/>
        </p:nvGrpSpPr>
        <p:grpSpPr>
          <a:xfrm rot="19957823">
            <a:off x="8557895" y="1157605"/>
            <a:ext cx="453390" cy="236220"/>
            <a:chOff x="5968977" y="738349"/>
            <a:chExt cx="1762125" cy="1235075"/>
          </a:xfrm>
          <a:effectLst>
            <a:outerShdw blurRad="127000" dist="1016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3" name="Freeform 69"/>
            <p:cNvSpPr/>
            <p:nvPr/>
          </p:nvSpPr>
          <p:spPr bwMode="auto">
            <a:xfrm>
              <a:off x="5968977" y="738349"/>
              <a:ext cx="1585912" cy="1235075"/>
            </a:xfrm>
            <a:custGeom>
              <a:avLst/>
              <a:gdLst>
                <a:gd name="T0" fmla="*/ 999 w 999"/>
                <a:gd name="T1" fmla="*/ 301 h 778"/>
                <a:gd name="T2" fmla="*/ 502 w 999"/>
                <a:gd name="T3" fmla="*/ 554 h 778"/>
                <a:gd name="T4" fmla="*/ 0 w 999"/>
                <a:gd name="T5" fmla="*/ 778 h 778"/>
                <a:gd name="T6" fmla="*/ 0 w 999"/>
                <a:gd name="T7" fmla="*/ 435 h 778"/>
                <a:gd name="T8" fmla="*/ 355 w 999"/>
                <a:gd name="T9" fmla="*/ 253 h 778"/>
                <a:gd name="T10" fmla="*/ 852 w 999"/>
                <a:gd name="T11" fmla="*/ 0 h 778"/>
                <a:gd name="T12" fmla="*/ 814 w 999"/>
                <a:gd name="T13" fmla="*/ 206 h 778"/>
                <a:gd name="T14" fmla="*/ 999 w 999"/>
                <a:gd name="T15" fmla="*/ 301 h 7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99" h="778">
                  <a:moveTo>
                    <a:pt x="999" y="301"/>
                  </a:moveTo>
                  <a:lnTo>
                    <a:pt x="502" y="554"/>
                  </a:lnTo>
                  <a:lnTo>
                    <a:pt x="0" y="778"/>
                  </a:lnTo>
                  <a:lnTo>
                    <a:pt x="0" y="435"/>
                  </a:lnTo>
                  <a:lnTo>
                    <a:pt x="355" y="253"/>
                  </a:lnTo>
                  <a:lnTo>
                    <a:pt x="852" y="0"/>
                  </a:lnTo>
                  <a:lnTo>
                    <a:pt x="814" y="206"/>
                  </a:lnTo>
                  <a:lnTo>
                    <a:pt x="999" y="301"/>
                  </a:lnTo>
                  <a:close/>
                </a:path>
              </a:pathLst>
            </a:custGeom>
            <a:solidFill>
              <a:srgbClr val="FFE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" name="Freeform 70"/>
            <p:cNvSpPr/>
            <p:nvPr/>
          </p:nvSpPr>
          <p:spPr bwMode="auto">
            <a:xfrm>
              <a:off x="5968977" y="738349"/>
              <a:ext cx="1585912" cy="1235075"/>
            </a:xfrm>
            <a:custGeom>
              <a:avLst/>
              <a:gdLst>
                <a:gd name="T0" fmla="*/ 999 w 999"/>
                <a:gd name="T1" fmla="*/ 301 h 778"/>
                <a:gd name="T2" fmla="*/ 502 w 999"/>
                <a:gd name="T3" fmla="*/ 554 h 778"/>
                <a:gd name="T4" fmla="*/ 0 w 999"/>
                <a:gd name="T5" fmla="*/ 778 h 778"/>
                <a:gd name="T6" fmla="*/ 0 w 999"/>
                <a:gd name="T7" fmla="*/ 435 h 778"/>
                <a:gd name="T8" fmla="*/ 355 w 999"/>
                <a:gd name="T9" fmla="*/ 253 h 778"/>
                <a:gd name="T10" fmla="*/ 852 w 999"/>
                <a:gd name="T11" fmla="*/ 0 h 778"/>
                <a:gd name="T12" fmla="*/ 814 w 999"/>
                <a:gd name="T13" fmla="*/ 206 h 778"/>
                <a:gd name="T14" fmla="*/ 999 w 999"/>
                <a:gd name="T15" fmla="*/ 301 h 7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99" h="778">
                  <a:moveTo>
                    <a:pt x="999" y="301"/>
                  </a:moveTo>
                  <a:lnTo>
                    <a:pt x="502" y="554"/>
                  </a:lnTo>
                  <a:lnTo>
                    <a:pt x="0" y="778"/>
                  </a:lnTo>
                  <a:lnTo>
                    <a:pt x="0" y="435"/>
                  </a:lnTo>
                  <a:lnTo>
                    <a:pt x="355" y="253"/>
                  </a:lnTo>
                  <a:lnTo>
                    <a:pt x="852" y="0"/>
                  </a:lnTo>
                  <a:lnTo>
                    <a:pt x="814" y="206"/>
                  </a:lnTo>
                  <a:lnTo>
                    <a:pt x="999" y="301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" name="Freeform 71"/>
            <p:cNvSpPr/>
            <p:nvPr/>
          </p:nvSpPr>
          <p:spPr bwMode="auto">
            <a:xfrm>
              <a:off x="5968977" y="738349"/>
              <a:ext cx="1585912" cy="1235075"/>
            </a:xfrm>
            <a:custGeom>
              <a:avLst/>
              <a:gdLst>
                <a:gd name="T0" fmla="*/ 852 w 999"/>
                <a:gd name="T1" fmla="*/ 0 h 778"/>
                <a:gd name="T2" fmla="*/ 355 w 999"/>
                <a:gd name="T3" fmla="*/ 253 h 778"/>
                <a:gd name="T4" fmla="*/ 0 w 999"/>
                <a:gd name="T5" fmla="*/ 435 h 778"/>
                <a:gd name="T6" fmla="*/ 0 w 999"/>
                <a:gd name="T7" fmla="*/ 778 h 778"/>
                <a:gd name="T8" fmla="*/ 502 w 999"/>
                <a:gd name="T9" fmla="*/ 554 h 778"/>
                <a:gd name="T10" fmla="*/ 999 w 999"/>
                <a:gd name="T11" fmla="*/ 301 h 778"/>
                <a:gd name="T12" fmla="*/ 999 w 999"/>
                <a:gd name="T13" fmla="*/ 301 h 778"/>
                <a:gd name="T14" fmla="*/ 814 w 999"/>
                <a:gd name="T15" fmla="*/ 206 h 778"/>
                <a:gd name="T16" fmla="*/ 852 w 999"/>
                <a:gd name="T17" fmla="*/ 0 h 7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99" h="778">
                  <a:moveTo>
                    <a:pt x="852" y="0"/>
                  </a:moveTo>
                  <a:lnTo>
                    <a:pt x="355" y="253"/>
                  </a:lnTo>
                  <a:lnTo>
                    <a:pt x="0" y="435"/>
                  </a:lnTo>
                  <a:lnTo>
                    <a:pt x="0" y="778"/>
                  </a:lnTo>
                  <a:lnTo>
                    <a:pt x="502" y="554"/>
                  </a:lnTo>
                  <a:lnTo>
                    <a:pt x="999" y="301"/>
                  </a:lnTo>
                  <a:lnTo>
                    <a:pt x="999" y="301"/>
                  </a:lnTo>
                  <a:lnTo>
                    <a:pt x="814" y="206"/>
                  </a:lnTo>
                  <a:lnTo>
                    <a:pt x="852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8D1919">
                    <a:shade val="30000"/>
                    <a:satMod val="115000"/>
                  </a:srgbClr>
                </a:gs>
                <a:gs pos="50000">
                  <a:srgbClr val="8D1919">
                    <a:shade val="67500"/>
                    <a:satMod val="115000"/>
                  </a:srgbClr>
                </a:gs>
                <a:gs pos="100000">
                  <a:srgbClr val="8D1919">
                    <a:shade val="100000"/>
                    <a:satMod val="11500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" name="Freeform 72"/>
            <p:cNvSpPr/>
            <p:nvPr/>
          </p:nvSpPr>
          <p:spPr bwMode="auto">
            <a:xfrm>
              <a:off x="5968977" y="738349"/>
              <a:ext cx="1585912" cy="1235075"/>
            </a:xfrm>
            <a:custGeom>
              <a:avLst/>
              <a:gdLst>
                <a:gd name="T0" fmla="*/ 852 w 999"/>
                <a:gd name="T1" fmla="*/ 0 h 778"/>
                <a:gd name="T2" fmla="*/ 355 w 999"/>
                <a:gd name="T3" fmla="*/ 253 h 778"/>
                <a:gd name="T4" fmla="*/ 0 w 999"/>
                <a:gd name="T5" fmla="*/ 435 h 778"/>
                <a:gd name="T6" fmla="*/ 0 w 999"/>
                <a:gd name="T7" fmla="*/ 778 h 778"/>
                <a:gd name="T8" fmla="*/ 502 w 999"/>
                <a:gd name="T9" fmla="*/ 554 h 778"/>
                <a:gd name="T10" fmla="*/ 999 w 999"/>
                <a:gd name="T11" fmla="*/ 301 h 778"/>
                <a:gd name="T12" fmla="*/ 999 w 999"/>
                <a:gd name="T13" fmla="*/ 301 h 778"/>
                <a:gd name="T14" fmla="*/ 814 w 999"/>
                <a:gd name="T15" fmla="*/ 206 h 778"/>
                <a:gd name="T16" fmla="*/ 852 w 999"/>
                <a:gd name="T17" fmla="*/ 0 h 7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99" h="778">
                  <a:moveTo>
                    <a:pt x="852" y="0"/>
                  </a:moveTo>
                  <a:lnTo>
                    <a:pt x="355" y="253"/>
                  </a:lnTo>
                  <a:lnTo>
                    <a:pt x="0" y="435"/>
                  </a:lnTo>
                  <a:lnTo>
                    <a:pt x="0" y="778"/>
                  </a:lnTo>
                  <a:lnTo>
                    <a:pt x="502" y="554"/>
                  </a:lnTo>
                  <a:lnTo>
                    <a:pt x="999" y="301"/>
                  </a:lnTo>
                  <a:lnTo>
                    <a:pt x="999" y="301"/>
                  </a:lnTo>
                  <a:lnTo>
                    <a:pt x="814" y="206"/>
                  </a:lnTo>
                  <a:lnTo>
                    <a:pt x="85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" name="Freeform 73"/>
            <p:cNvSpPr/>
            <p:nvPr/>
          </p:nvSpPr>
          <p:spPr bwMode="auto">
            <a:xfrm>
              <a:off x="5968977" y="1428912"/>
              <a:ext cx="1762125" cy="541338"/>
            </a:xfrm>
            <a:custGeom>
              <a:avLst/>
              <a:gdLst>
                <a:gd name="T0" fmla="*/ 1110 w 1110"/>
                <a:gd name="T1" fmla="*/ 341 h 341"/>
                <a:gd name="T2" fmla="*/ 556 w 1110"/>
                <a:gd name="T3" fmla="*/ 341 h 341"/>
                <a:gd name="T4" fmla="*/ 0 w 1110"/>
                <a:gd name="T5" fmla="*/ 341 h 341"/>
                <a:gd name="T6" fmla="*/ 0 w 1110"/>
                <a:gd name="T7" fmla="*/ 169 h 341"/>
                <a:gd name="T8" fmla="*/ 0 w 1110"/>
                <a:gd name="T9" fmla="*/ 0 h 341"/>
                <a:gd name="T10" fmla="*/ 556 w 1110"/>
                <a:gd name="T11" fmla="*/ 0 h 341"/>
                <a:gd name="T12" fmla="*/ 1110 w 1110"/>
                <a:gd name="T13" fmla="*/ 0 h 341"/>
                <a:gd name="T14" fmla="*/ 990 w 1110"/>
                <a:gd name="T15" fmla="*/ 169 h 341"/>
                <a:gd name="T16" fmla="*/ 1110 w 1110"/>
                <a:gd name="T17" fmla="*/ 341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10" h="341">
                  <a:moveTo>
                    <a:pt x="1110" y="341"/>
                  </a:moveTo>
                  <a:lnTo>
                    <a:pt x="556" y="341"/>
                  </a:lnTo>
                  <a:lnTo>
                    <a:pt x="0" y="341"/>
                  </a:lnTo>
                  <a:lnTo>
                    <a:pt x="0" y="169"/>
                  </a:lnTo>
                  <a:lnTo>
                    <a:pt x="0" y="0"/>
                  </a:lnTo>
                  <a:lnTo>
                    <a:pt x="556" y="0"/>
                  </a:lnTo>
                  <a:lnTo>
                    <a:pt x="1110" y="0"/>
                  </a:lnTo>
                  <a:lnTo>
                    <a:pt x="990" y="169"/>
                  </a:lnTo>
                  <a:lnTo>
                    <a:pt x="1110" y="341"/>
                  </a:lnTo>
                  <a:close/>
                </a:path>
              </a:pathLst>
            </a:custGeom>
            <a:solidFill>
              <a:srgbClr val="FA15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" name="Freeform 74"/>
            <p:cNvSpPr/>
            <p:nvPr/>
          </p:nvSpPr>
          <p:spPr bwMode="auto">
            <a:xfrm>
              <a:off x="5968977" y="1428912"/>
              <a:ext cx="882650" cy="541338"/>
            </a:xfrm>
            <a:custGeom>
              <a:avLst/>
              <a:gdLst>
                <a:gd name="T0" fmla="*/ 556 w 556"/>
                <a:gd name="T1" fmla="*/ 341 h 341"/>
                <a:gd name="T2" fmla="*/ 0 w 556"/>
                <a:gd name="T3" fmla="*/ 341 h 341"/>
                <a:gd name="T4" fmla="*/ 0 w 556"/>
                <a:gd name="T5" fmla="*/ 169 h 341"/>
                <a:gd name="T6" fmla="*/ 0 w 556"/>
                <a:gd name="T7" fmla="*/ 0 h 341"/>
                <a:gd name="T8" fmla="*/ 556 w 556"/>
                <a:gd name="T9" fmla="*/ 0 h 341"/>
                <a:gd name="T10" fmla="*/ 556 w 556"/>
                <a:gd name="T11" fmla="*/ 341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56" h="341">
                  <a:moveTo>
                    <a:pt x="556" y="341"/>
                  </a:moveTo>
                  <a:lnTo>
                    <a:pt x="0" y="341"/>
                  </a:lnTo>
                  <a:lnTo>
                    <a:pt x="0" y="169"/>
                  </a:lnTo>
                  <a:lnTo>
                    <a:pt x="0" y="0"/>
                  </a:lnTo>
                  <a:lnTo>
                    <a:pt x="556" y="0"/>
                  </a:lnTo>
                  <a:lnTo>
                    <a:pt x="556" y="341"/>
                  </a:lnTo>
                  <a:close/>
                </a:path>
              </a:pathLst>
            </a:custGeom>
            <a:solidFill>
              <a:srgbClr val="F025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" name="Freeform 75"/>
            <p:cNvSpPr/>
            <p:nvPr/>
          </p:nvSpPr>
          <p:spPr bwMode="auto">
            <a:xfrm>
              <a:off x="5968977" y="1428912"/>
              <a:ext cx="882650" cy="541338"/>
            </a:xfrm>
            <a:custGeom>
              <a:avLst/>
              <a:gdLst>
                <a:gd name="T0" fmla="*/ 556 w 556"/>
                <a:gd name="T1" fmla="*/ 341 h 341"/>
                <a:gd name="T2" fmla="*/ 0 w 556"/>
                <a:gd name="T3" fmla="*/ 341 h 341"/>
                <a:gd name="T4" fmla="*/ 0 w 556"/>
                <a:gd name="T5" fmla="*/ 169 h 341"/>
                <a:gd name="T6" fmla="*/ 0 w 556"/>
                <a:gd name="T7" fmla="*/ 0 h 341"/>
                <a:gd name="T8" fmla="*/ 556 w 556"/>
                <a:gd name="T9" fmla="*/ 0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6" h="341">
                  <a:moveTo>
                    <a:pt x="556" y="341"/>
                  </a:moveTo>
                  <a:lnTo>
                    <a:pt x="0" y="341"/>
                  </a:lnTo>
                  <a:lnTo>
                    <a:pt x="0" y="169"/>
                  </a:lnTo>
                  <a:lnTo>
                    <a:pt x="0" y="0"/>
                  </a:lnTo>
                  <a:lnTo>
                    <a:pt x="55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0" name="椭圆 9"/>
          <p:cNvSpPr/>
          <p:nvPr/>
        </p:nvSpPr>
        <p:spPr>
          <a:xfrm>
            <a:off x="2016760" y="1334135"/>
            <a:ext cx="565150" cy="542925"/>
          </a:xfrm>
          <a:prstGeom prst="ellipse">
            <a:avLst/>
          </a:prstGeom>
          <a:noFill/>
          <a:ln>
            <a:solidFill>
              <a:srgbClr val="F22424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圆角矩形 8"/>
          <p:cNvSpPr/>
          <p:nvPr/>
        </p:nvSpPr>
        <p:spPr>
          <a:xfrm>
            <a:off x="2370455" y="1320800"/>
            <a:ext cx="6303645" cy="553720"/>
          </a:xfrm>
          <a:prstGeom prst="roundRect">
            <a:avLst/>
          </a:prstGeom>
          <a:gradFill>
            <a:gsLst>
              <a:gs pos="0">
                <a:srgbClr val="E4E4E4"/>
              </a:gs>
              <a:gs pos="100000">
                <a:schemeClr val="bg1"/>
              </a:gs>
            </a:gsLst>
            <a:lin ang="2700000" scaled="0"/>
          </a:gradFill>
          <a:ln w="19050">
            <a:gradFill>
              <a:gsLst>
                <a:gs pos="0">
                  <a:schemeClr val="bg1">
                    <a:lumMod val="65000"/>
                  </a:schemeClr>
                </a:gs>
                <a:gs pos="100000">
                  <a:schemeClr val="bg1"/>
                </a:gs>
              </a:gsLst>
              <a:lin ang="13500000" scaled="0"/>
            </a:gradFill>
          </a:ln>
          <a:effectLst>
            <a:outerShdw blurRad="177800" dist="1143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0" name="椭圆 59"/>
          <p:cNvSpPr/>
          <p:nvPr/>
        </p:nvSpPr>
        <p:spPr>
          <a:xfrm>
            <a:off x="2091690" y="2160270"/>
            <a:ext cx="565150" cy="542925"/>
          </a:xfrm>
          <a:prstGeom prst="ellipse">
            <a:avLst/>
          </a:prstGeom>
          <a:noFill/>
          <a:ln>
            <a:solidFill>
              <a:srgbClr val="F22424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2" name="圆角矩形 61"/>
          <p:cNvSpPr/>
          <p:nvPr/>
        </p:nvSpPr>
        <p:spPr>
          <a:xfrm>
            <a:off x="2381885" y="2157730"/>
            <a:ext cx="6303645" cy="553720"/>
          </a:xfrm>
          <a:prstGeom prst="roundRect">
            <a:avLst/>
          </a:prstGeom>
          <a:gradFill>
            <a:gsLst>
              <a:gs pos="0">
                <a:srgbClr val="E4E4E4"/>
              </a:gs>
              <a:gs pos="100000">
                <a:schemeClr val="bg1"/>
              </a:gs>
            </a:gsLst>
            <a:lin ang="2700000" scaled="0"/>
          </a:gradFill>
          <a:ln w="19050">
            <a:gradFill>
              <a:gsLst>
                <a:gs pos="0">
                  <a:schemeClr val="bg1">
                    <a:lumMod val="65000"/>
                  </a:schemeClr>
                </a:gs>
                <a:gs pos="100000">
                  <a:schemeClr val="bg1"/>
                </a:gs>
              </a:gsLst>
              <a:lin ang="13500000" scaled="0"/>
            </a:gradFill>
          </a:ln>
          <a:effectLst>
            <a:outerShdw blurRad="177800" dist="1143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71" name="组合 70"/>
          <p:cNvGrpSpPr/>
          <p:nvPr/>
        </p:nvGrpSpPr>
        <p:grpSpPr>
          <a:xfrm rot="19957823">
            <a:off x="8611870" y="2828925"/>
            <a:ext cx="453390" cy="236220"/>
            <a:chOff x="5968977" y="738349"/>
            <a:chExt cx="1762125" cy="1235075"/>
          </a:xfrm>
          <a:effectLst>
            <a:outerShdw blurRad="127000" dist="1016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72" name="Freeform 69"/>
            <p:cNvSpPr/>
            <p:nvPr/>
          </p:nvSpPr>
          <p:spPr bwMode="auto">
            <a:xfrm>
              <a:off x="5968977" y="738349"/>
              <a:ext cx="1585912" cy="1235075"/>
            </a:xfrm>
            <a:custGeom>
              <a:avLst/>
              <a:gdLst>
                <a:gd name="T0" fmla="*/ 999 w 999"/>
                <a:gd name="T1" fmla="*/ 301 h 778"/>
                <a:gd name="T2" fmla="*/ 502 w 999"/>
                <a:gd name="T3" fmla="*/ 554 h 778"/>
                <a:gd name="T4" fmla="*/ 0 w 999"/>
                <a:gd name="T5" fmla="*/ 778 h 778"/>
                <a:gd name="T6" fmla="*/ 0 w 999"/>
                <a:gd name="T7" fmla="*/ 435 h 778"/>
                <a:gd name="T8" fmla="*/ 355 w 999"/>
                <a:gd name="T9" fmla="*/ 253 h 778"/>
                <a:gd name="T10" fmla="*/ 852 w 999"/>
                <a:gd name="T11" fmla="*/ 0 h 778"/>
                <a:gd name="T12" fmla="*/ 814 w 999"/>
                <a:gd name="T13" fmla="*/ 206 h 778"/>
                <a:gd name="T14" fmla="*/ 999 w 999"/>
                <a:gd name="T15" fmla="*/ 301 h 7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99" h="778">
                  <a:moveTo>
                    <a:pt x="999" y="301"/>
                  </a:moveTo>
                  <a:lnTo>
                    <a:pt x="502" y="554"/>
                  </a:lnTo>
                  <a:lnTo>
                    <a:pt x="0" y="778"/>
                  </a:lnTo>
                  <a:lnTo>
                    <a:pt x="0" y="435"/>
                  </a:lnTo>
                  <a:lnTo>
                    <a:pt x="355" y="253"/>
                  </a:lnTo>
                  <a:lnTo>
                    <a:pt x="852" y="0"/>
                  </a:lnTo>
                  <a:lnTo>
                    <a:pt x="814" y="206"/>
                  </a:lnTo>
                  <a:lnTo>
                    <a:pt x="999" y="301"/>
                  </a:lnTo>
                  <a:close/>
                </a:path>
              </a:pathLst>
            </a:custGeom>
            <a:solidFill>
              <a:srgbClr val="FFE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3" name="Freeform 70"/>
            <p:cNvSpPr/>
            <p:nvPr/>
          </p:nvSpPr>
          <p:spPr bwMode="auto">
            <a:xfrm>
              <a:off x="5968977" y="738349"/>
              <a:ext cx="1585912" cy="1235075"/>
            </a:xfrm>
            <a:custGeom>
              <a:avLst/>
              <a:gdLst>
                <a:gd name="T0" fmla="*/ 999 w 999"/>
                <a:gd name="T1" fmla="*/ 301 h 778"/>
                <a:gd name="T2" fmla="*/ 502 w 999"/>
                <a:gd name="T3" fmla="*/ 554 h 778"/>
                <a:gd name="T4" fmla="*/ 0 w 999"/>
                <a:gd name="T5" fmla="*/ 778 h 778"/>
                <a:gd name="T6" fmla="*/ 0 w 999"/>
                <a:gd name="T7" fmla="*/ 435 h 778"/>
                <a:gd name="T8" fmla="*/ 355 w 999"/>
                <a:gd name="T9" fmla="*/ 253 h 778"/>
                <a:gd name="T10" fmla="*/ 852 w 999"/>
                <a:gd name="T11" fmla="*/ 0 h 778"/>
                <a:gd name="T12" fmla="*/ 814 w 999"/>
                <a:gd name="T13" fmla="*/ 206 h 778"/>
                <a:gd name="T14" fmla="*/ 999 w 999"/>
                <a:gd name="T15" fmla="*/ 301 h 7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99" h="778">
                  <a:moveTo>
                    <a:pt x="999" y="301"/>
                  </a:moveTo>
                  <a:lnTo>
                    <a:pt x="502" y="554"/>
                  </a:lnTo>
                  <a:lnTo>
                    <a:pt x="0" y="778"/>
                  </a:lnTo>
                  <a:lnTo>
                    <a:pt x="0" y="435"/>
                  </a:lnTo>
                  <a:lnTo>
                    <a:pt x="355" y="253"/>
                  </a:lnTo>
                  <a:lnTo>
                    <a:pt x="852" y="0"/>
                  </a:lnTo>
                  <a:lnTo>
                    <a:pt x="814" y="206"/>
                  </a:lnTo>
                  <a:lnTo>
                    <a:pt x="999" y="301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4" name="Freeform 71"/>
            <p:cNvSpPr/>
            <p:nvPr/>
          </p:nvSpPr>
          <p:spPr bwMode="auto">
            <a:xfrm>
              <a:off x="5968977" y="738349"/>
              <a:ext cx="1585912" cy="1235075"/>
            </a:xfrm>
            <a:custGeom>
              <a:avLst/>
              <a:gdLst>
                <a:gd name="T0" fmla="*/ 852 w 999"/>
                <a:gd name="T1" fmla="*/ 0 h 778"/>
                <a:gd name="T2" fmla="*/ 355 w 999"/>
                <a:gd name="T3" fmla="*/ 253 h 778"/>
                <a:gd name="T4" fmla="*/ 0 w 999"/>
                <a:gd name="T5" fmla="*/ 435 h 778"/>
                <a:gd name="T6" fmla="*/ 0 w 999"/>
                <a:gd name="T7" fmla="*/ 778 h 778"/>
                <a:gd name="T8" fmla="*/ 502 w 999"/>
                <a:gd name="T9" fmla="*/ 554 h 778"/>
                <a:gd name="T10" fmla="*/ 999 w 999"/>
                <a:gd name="T11" fmla="*/ 301 h 778"/>
                <a:gd name="T12" fmla="*/ 999 w 999"/>
                <a:gd name="T13" fmla="*/ 301 h 778"/>
                <a:gd name="T14" fmla="*/ 814 w 999"/>
                <a:gd name="T15" fmla="*/ 206 h 778"/>
                <a:gd name="T16" fmla="*/ 852 w 999"/>
                <a:gd name="T17" fmla="*/ 0 h 7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99" h="778">
                  <a:moveTo>
                    <a:pt x="852" y="0"/>
                  </a:moveTo>
                  <a:lnTo>
                    <a:pt x="355" y="253"/>
                  </a:lnTo>
                  <a:lnTo>
                    <a:pt x="0" y="435"/>
                  </a:lnTo>
                  <a:lnTo>
                    <a:pt x="0" y="778"/>
                  </a:lnTo>
                  <a:lnTo>
                    <a:pt x="502" y="554"/>
                  </a:lnTo>
                  <a:lnTo>
                    <a:pt x="999" y="301"/>
                  </a:lnTo>
                  <a:lnTo>
                    <a:pt x="999" y="301"/>
                  </a:lnTo>
                  <a:lnTo>
                    <a:pt x="814" y="206"/>
                  </a:lnTo>
                  <a:lnTo>
                    <a:pt x="852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8D1919">
                    <a:shade val="30000"/>
                    <a:satMod val="115000"/>
                  </a:srgbClr>
                </a:gs>
                <a:gs pos="50000">
                  <a:srgbClr val="8D1919">
                    <a:shade val="67500"/>
                    <a:satMod val="115000"/>
                  </a:srgbClr>
                </a:gs>
                <a:gs pos="100000">
                  <a:srgbClr val="8D1919">
                    <a:shade val="100000"/>
                    <a:satMod val="11500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5" name="Freeform 72"/>
            <p:cNvSpPr/>
            <p:nvPr/>
          </p:nvSpPr>
          <p:spPr bwMode="auto">
            <a:xfrm>
              <a:off x="5968977" y="738349"/>
              <a:ext cx="1585912" cy="1235075"/>
            </a:xfrm>
            <a:custGeom>
              <a:avLst/>
              <a:gdLst>
                <a:gd name="T0" fmla="*/ 852 w 999"/>
                <a:gd name="T1" fmla="*/ 0 h 778"/>
                <a:gd name="T2" fmla="*/ 355 w 999"/>
                <a:gd name="T3" fmla="*/ 253 h 778"/>
                <a:gd name="T4" fmla="*/ 0 w 999"/>
                <a:gd name="T5" fmla="*/ 435 h 778"/>
                <a:gd name="T6" fmla="*/ 0 w 999"/>
                <a:gd name="T7" fmla="*/ 778 h 778"/>
                <a:gd name="T8" fmla="*/ 502 w 999"/>
                <a:gd name="T9" fmla="*/ 554 h 778"/>
                <a:gd name="T10" fmla="*/ 999 w 999"/>
                <a:gd name="T11" fmla="*/ 301 h 778"/>
                <a:gd name="T12" fmla="*/ 999 w 999"/>
                <a:gd name="T13" fmla="*/ 301 h 778"/>
                <a:gd name="T14" fmla="*/ 814 w 999"/>
                <a:gd name="T15" fmla="*/ 206 h 778"/>
                <a:gd name="T16" fmla="*/ 852 w 999"/>
                <a:gd name="T17" fmla="*/ 0 h 7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99" h="778">
                  <a:moveTo>
                    <a:pt x="852" y="0"/>
                  </a:moveTo>
                  <a:lnTo>
                    <a:pt x="355" y="253"/>
                  </a:lnTo>
                  <a:lnTo>
                    <a:pt x="0" y="435"/>
                  </a:lnTo>
                  <a:lnTo>
                    <a:pt x="0" y="778"/>
                  </a:lnTo>
                  <a:lnTo>
                    <a:pt x="502" y="554"/>
                  </a:lnTo>
                  <a:lnTo>
                    <a:pt x="999" y="301"/>
                  </a:lnTo>
                  <a:lnTo>
                    <a:pt x="999" y="301"/>
                  </a:lnTo>
                  <a:lnTo>
                    <a:pt x="814" y="206"/>
                  </a:lnTo>
                  <a:lnTo>
                    <a:pt x="85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6" name="Freeform 73"/>
            <p:cNvSpPr/>
            <p:nvPr/>
          </p:nvSpPr>
          <p:spPr bwMode="auto">
            <a:xfrm>
              <a:off x="5968977" y="1428912"/>
              <a:ext cx="1762125" cy="541338"/>
            </a:xfrm>
            <a:custGeom>
              <a:avLst/>
              <a:gdLst>
                <a:gd name="T0" fmla="*/ 1110 w 1110"/>
                <a:gd name="T1" fmla="*/ 341 h 341"/>
                <a:gd name="T2" fmla="*/ 556 w 1110"/>
                <a:gd name="T3" fmla="*/ 341 h 341"/>
                <a:gd name="T4" fmla="*/ 0 w 1110"/>
                <a:gd name="T5" fmla="*/ 341 h 341"/>
                <a:gd name="T6" fmla="*/ 0 w 1110"/>
                <a:gd name="T7" fmla="*/ 169 h 341"/>
                <a:gd name="T8" fmla="*/ 0 w 1110"/>
                <a:gd name="T9" fmla="*/ 0 h 341"/>
                <a:gd name="T10" fmla="*/ 556 w 1110"/>
                <a:gd name="T11" fmla="*/ 0 h 341"/>
                <a:gd name="T12" fmla="*/ 1110 w 1110"/>
                <a:gd name="T13" fmla="*/ 0 h 341"/>
                <a:gd name="T14" fmla="*/ 990 w 1110"/>
                <a:gd name="T15" fmla="*/ 169 h 341"/>
                <a:gd name="T16" fmla="*/ 1110 w 1110"/>
                <a:gd name="T17" fmla="*/ 341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10" h="341">
                  <a:moveTo>
                    <a:pt x="1110" y="341"/>
                  </a:moveTo>
                  <a:lnTo>
                    <a:pt x="556" y="341"/>
                  </a:lnTo>
                  <a:lnTo>
                    <a:pt x="0" y="341"/>
                  </a:lnTo>
                  <a:lnTo>
                    <a:pt x="0" y="169"/>
                  </a:lnTo>
                  <a:lnTo>
                    <a:pt x="0" y="0"/>
                  </a:lnTo>
                  <a:lnTo>
                    <a:pt x="556" y="0"/>
                  </a:lnTo>
                  <a:lnTo>
                    <a:pt x="1110" y="0"/>
                  </a:lnTo>
                  <a:lnTo>
                    <a:pt x="990" y="169"/>
                  </a:lnTo>
                  <a:lnTo>
                    <a:pt x="1110" y="341"/>
                  </a:lnTo>
                  <a:close/>
                </a:path>
              </a:pathLst>
            </a:custGeom>
            <a:solidFill>
              <a:srgbClr val="FA15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7" name="Freeform 74"/>
            <p:cNvSpPr/>
            <p:nvPr/>
          </p:nvSpPr>
          <p:spPr bwMode="auto">
            <a:xfrm>
              <a:off x="5968977" y="1428912"/>
              <a:ext cx="882650" cy="541338"/>
            </a:xfrm>
            <a:custGeom>
              <a:avLst/>
              <a:gdLst>
                <a:gd name="T0" fmla="*/ 556 w 556"/>
                <a:gd name="T1" fmla="*/ 341 h 341"/>
                <a:gd name="T2" fmla="*/ 0 w 556"/>
                <a:gd name="T3" fmla="*/ 341 h 341"/>
                <a:gd name="T4" fmla="*/ 0 w 556"/>
                <a:gd name="T5" fmla="*/ 169 h 341"/>
                <a:gd name="T6" fmla="*/ 0 w 556"/>
                <a:gd name="T7" fmla="*/ 0 h 341"/>
                <a:gd name="T8" fmla="*/ 556 w 556"/>
                <a:gd name="T9" fmla="*/ 0 h 341"/>
                <a:gd name="T10" fmla="*/ 556 w 556"/>
                <a:gd name="T11" fmla="*/ 341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56" h="341">
                  <a:moveTo>
                    <a:pt x="556" y="341"/>
                  </a:moveTo>
                  <a:lnTo>
                    <a:pt x="0" y="341"/>
                  </a:lnTo>
                  <a:lnTo>
                    <a:pt x="0" y="169"/>
                  </a:lnTo>
                  <a:lnTo>
                    <a:pt x="0" y="0"/>
                  </a:lnTo>
                  <a:lnTo>
                    <a:pt x="556" y="0"/>
                  </a:lnTo>
                  <a:lnTo>
                    <a:pt x="556" y="341"/>
                  </a:lnTo>
                  <a:close/>
                </a:path>
              </a:pathLst>
            </a:custGeom>
            <a:solidFill>
              <a:srgbClr val="F025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8" name="Freeform 75"/>
            <p:cNvSpPr/>
            <p:nvPr/>
          </p:nvSpPr>
          <p:spPr bwMode="auto">
            <a:xfrm>
              <a:off x="5968977" y="1428912"/>
              <a:ext cx="882650" cy="541338"/>
            </a:xfrm>
            <a:custGeom>
              <a:avLst/>
              <a:gdLst>
                <a:gd name="T0" fmla="*/ 556 w 556"/>
                <a:gd name="T1" fmla="*/ 341 h 341"/>
                <a:gd name="T2" fmla="*/ 0 w 556"/>
                <a:gd name="T3" fmla="*/ 341 h 341"/>
                <a:gd name="T4" fmla="*/ 0 w 556"/>
                <a:gd name="T5" fmla="*/ 169 h 341"/>
                <a:gd name="T6" fmla="*/ 0 w 556"/>
                <a:gd name="T7" fmla="*/ 0 h 341"/>
                <a:gd name="T8" fmla="*/ 556 w 556"/>
                <a:gd name="T9" fmla="*/ 0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6" h="341">
                  <a:moveTo>
                    <a:pt x="556" y="341"/>
                  </a:moveTo>
                  <a:lnTo>
                    <a:pt x="0" y="341"/>
                  </a:lnTo>
                  <a:lnTo>
                    <a:pt x="0" y="169"/>
                  </a:lnTo>
                  <a:lnTo>
                    <a:pt x="0" y="0"/>
                  </a:lnTo>
                  <a:lnTo>
                    <a:pt x="55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79" name="椭圆 78"/>
          <p:cNvSpPr/>
          <p:nvPr/>
        </p:nvSpPr>
        <p:spPr>
          <a:xfrm>
            <a:off x="2070735" y="3005455"/>
            <a:ext cx="565150" cy="542925"/>
          </a:xfrm>
          <a:prstGeom prst="ellipse">
            <a:avLst/>
          </a:prstGeom>
          <a:noFill/>
          <a:ln>
            <a:solidFill>
              <a:srgbClr val="F22424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0" name="圆角矩形 79"/>
          <p:cNvSpPr/>
          <p:nvPr/>
        </p:nvSpPr>
        <p:spPr>
          <a:xfrm>
            <a:off x="2424430" y="2992120"/>
            <a:ext cx="6303645" cy="553720"/>
          </a:xfrm>
          <a:prstGeom prst="roundRect">
            <a:avLst/>
          </a:prstGeom>
          <a:gradFill>
            <a:gsLst>
              <a:gs pos="0">
                <a:srgbClr val="E4E4E4"/>
              </a:gs>
              <a:gs pos="100000">
                <a:schemeClr val="bg1"/>
              </a:gs>
            </a:gsLst>
            <a:lin ang="2700000" scaled="0"/>
          </a:gradFill>
          <a:ln w="19050">
            <a:gradFill>
              <a:gsLst>
                <a:gs pos="0">
                  <a:schemeClr val="bg1">
                    <a:lumMod val="65000"/>
                  </a:schemeClr>
                </a:gs>
                <a:gs pos="100000">
                  <a:schemeClr val="bg1"/>
                </a:gs>
              </a:gsLst>
              <a:lin ang="13500000" scaled="0"/>
            </a:gradFill>
          </a:ln>
          <a:effectLst>
            <a:outerShdw blurRad="177800" dist="1143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81" name="组合 80"/>
          <p:cNvGrpSpPr/>
          <p:nvPr/>
        </p:nvGrpSpPr>
        <p:grpSpPr>
          <a:xfrm rot="19957823">
            <a:off x="8663940" y="3716655"/>
            <a:ext cx="453390" cy="236220"/>
            <a:chOff x="5968977" y="738349"/>
            <a:chExt cx="1762125" cy="1235075"/>
          </a:xfrm>
          <a:effectLst>
            <a:outerShdw blurRad="127000" dist="1016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82" name="Freeform 69"/>
            <p:cNvSpPr/>
            <p:nvPr/>
          </p:nvSpPr>
          <p:spPr bwMode="auto">
            <a:xfrm>
              <a:off x="5968977" y="738349"/>
              <a:ext cx="1585912" cy="1235075"/>
            </a:xfrm>
            <a:custGeom>
              <a:avLst/>
              <a:gdLst>
                <a:gd name="T0" fmla="*/ 999 w 999"/>
                <a:gd name="T1" fmla="*/ 301 h 778"/>
                <a:gd name="T2" fmla="*/ 502 w 999"/>
                <a:gd name="T3" fmla="*/ 554 h 778"/>
                <a:gd name="T4" fmla="*/ 0 w 999"/>
                <a:gd name="T5" fmla="*/ 778 h 778"/>
                <a:gd name="T6" fmla="*/ 0 w 999"/>
                <a:gd name="T7" fmla="*/ 435 h 778"/>
                <a:gd name="T8" fmla="*/ 355 w 999"/>
                <a:gd name="T9" fmla="*/ 253 h 778"/>
                <a:gd name="T10" fmla="*/ 852 w 999"/>
                <a:gd name="T11" fmla="*/ 0 h 778"/>
                <a:gd name="T12" fmla="*/ 814 w 999"/>
                <a:gd name="T13" fmla="*/ 206 h 778"/>
                <a:gd name="T14" fmla="*/ 999 w 999"/>
                <a:gd name="T15" fmla="*/ 301 h 7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99" h="778">
                  <a:moveTo>
                    <a:pt x="999" y="301"/>
                  </a:moveTo>
                  <a:lnTo>
                    <a:pt x="502" y="554"/>
                  </a:lnTo>
                  <a:lnTo>
                    <a:pt x="0" y="778"/>
                  </a:lnTo>
                  <a:lnTo>
                    <a:pt x="0" y="435"/>
                  </a:lnTo>
                  <a:lnTo>
                    <a:pt x="355" y="253"/>
                  </a:lnTo>
                  <a:lnTo>
                    <a:pt x="852" y="0"/>
                  </a:lnTo>
                  <a:lnTo>
                    <a:pt x="814" y="206"/>
                  </a:lnTo>
                  <a:lnTo>
                    <a:pt x="999" y="301"/>
                  </a:lnTo>
                  <a:close/>
                </a:path>
              </a:pathLst>
            </a:custGeom>
            <a:solidFill>
              <a:srgbClr val="FFE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3" name="Freeform 70"/>
            <p:cNvSpPr/>
            <p:nvPr/>
          </p:nvSpPr>
          <p:spPr bwMode="auto">
            <a:xfrm>
              <a:off x="5968977" y="738349"/>
              <a:ext cx="1585912" cy="1235075"/>
            </a:xfrm>
            <a:custGeom>
              <a:avLst/>
              <a:gdLst>
                <a:gd name="T0" fmla="*/ 999 w 999"/>
                <a:gd name="T1" fmla="*/ 301 h 778"/>
                <a:gd name="T2" fmla="*/ 502 w 999"/>
                <a:gd name="T3" fmla="*/ 554 h 778"/>
                <a:gd name="T4" fmla="*/ 0 w 999"/>
                <a:gd name="T5" fmla="*/ 778 h 778"/>
                <a:gd name="T6" fmla="*/ 0 w 999"/>
                <a:gd name="T7" fmla="*/ 435 h 778"/>
                <a:gd name="T8" fmla="*/ 355 w 999"/>
                <a:gd name="T9" fmla="*/ 253 h 778"/>
                <a:gd name="T10" fmla="*/ 852 w 999"/>
                <a:gd name="T11" fmla="*/ 0 h 778"/>
                <a:gd name="T12" fmla="*/ 814 w 999"/>
                <a:gd name="T13" fmla="*/ 206 h 778"/>
                <a:gd name="T14" fmla="*/ 999 w 999"/>
                <a:gd name="T15" fmla="*/ 301 h 7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99" h="778">
                  <a:moveTo>
                    <a:pt x="999" y="301"/>
                  </a:moveTo>
                  <a:lnTo>
                    <a:pt x="502" y="554"/>
                  </a:lnTo>
                  <a:lnTo>
                    <a:pt x="0" y="778"/>
                  </a:lnTo>
                  <a:lnTo>
                    <a:pt x="0" y="435"/>
                  </a:lnTo>
                  <a:lnTo>
                    <a:pt x="355" y="253"/>
                  </a:lnTo>
                  <a:lnTo>
                    <a:pt x="852" y="0"/>
                  </a:lnTo>
                  <a:lnTo>
                    <a:pt x="814" y="206"/>
                  </a:lnTo>
                  <a:lnTo>
                    <a:pt x="999" y="301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4" name="Freeform 71"/>
            <p:cNvSpPr/>
            <p:nvPr/>
          </p:nvSpPr>
          <p:spPr bwMode="auto">
            <a:xfrm>
              <a:off x="5968977" y="738349"/>
              <a:ext cx="1585912" cy="1235075"/>
            </a:xfrm>
            <a:custGeom>
              <a:avLst/>
              <a:gdLst>
                <a:gd name="T0" fmla="*/ 852 w 999"/>
                <a:gd name="T1" fmla="*/ 0 h 778"/>
                <a:gd name="T2" fmla="*/ 355 w 999"/>
                <a:gd name="T3" fmla="*/ 253 h 778"/>
                <a:gd name="T4" fmla="*/ 0 w 999"/>
                <a:gd name="T5" fmla="*/ 435 h 778"/>
                <a:gd name="T6" fmla="*/ 0 w 999"/>
                <a:gd name="T7" fmla="*/ 778 h 778"/>
                <a:gd name="T8" fmla="*/ 502 w 999"/>
                <a:gd name="T9" fmla="*/ 554 h 778"/>
                <a:gd name="T10" fmla="*/ 999 w 999"/>
                <a:gd name="T11" fmla="*/ 301 h 778"/>
                <a:gd name="T12" fmla="*/ 999 w 999"/>
                <a:gd name="T13" fmla="*/ 301 h 778"/>
                <a:gd name="T14" fmla="*/ 814 w 999"/>
                <a:gd name="T15" fmla="*/ 206 h 778"/>
                <a:gd name="T16" fmla="*/ 852 w 999"/>
                <a:gd name="T17" fmla="*/ 0 h 7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99" h="778">
                  <a:moveTo>
                    <a:pt x="852" y="0"/>
                  </a:moveTo>
                  <a:lnTo>
                    <a:pt x="355" y="253"/>
                  </a:lnTo>
                  <a:lnTo>
                    <a:pt x="0" y="435"/>
                  </a:lnTo>
                  <a:lnTo>
                    <a:pt x="0" y="778"/>
                  </a:lnTo>
                  <a:lnTo>
                    <a:pt x="502" y="554"/>
                  </a:lnTo>
                  <a:lnTo>
                    <a:pt x="999" y="301"/>
                  </a:lnTo>
                  <a:lnTo>
                    <a:pt x="999" y="301"/>
                  </a:lnTo>
                  <a:lnTo>
                    <a:pt x="814" y="206"/>
                  </a:lnTo>
                  <a:lnTo>
                    <a:pt x="852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8D1919">
                    <a:shade val="30000"/>
                    <a:satMod val="115000"/>
                  </a:srgbClr>
                </a:gs>
                <a:gs pos="50000">
                  <a:srgbClr val="8D1919">
                    <a:shade val="67500"/>
                    <a:satMod val="115000"/>
                  </a:srgbClr>
                </a:gs>
                <a:gs pos="100000">
                  <a:srgbClr val="8D1919">
                    <a:shade val="100000"/>
                    <a:satMod val="11500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5" name="Freeform 72"/>
            <p:cNvSpPr/>
            <p:nvPr/>
          </p:nvSpPr>
          <p:spPr bwMode="auto">
            <a:xfrm>
              <a:off x="5968977" y="738349"/>
              <a:ext cx="1585912" cy="1235075"/>
            </a:xfrm>
            <a:custGeom>
              <a:avLst/>
              <a:gdLst>
                <a:gd name="T0" fmla="*/ 852 w 999"/>
                <a:gd name="T1" fmla="*/ 0 h 778"/>
                <a:gd name="T2" fmla="*/ 355 w 999"/>
                <a:gd name="T3" fmla="*/ 253 h 778"/>
                <a:gd name="T4" fmla="*/ 0 w 999"/>
                <a:gd name="T5" fmla="*/ 435 h 778"/>
                <a:gd name="T6" fmla="*/ 0 w 999"/>
                <a:gd name="T7" fmla="*/ 778 h 778"/>
                <a:gd name="T8" fmla="*/ 502 w 999"/>
                <a:gd name="T9" fmla="*/ 554 h 778"/>
                <a:gd name="T10" fmla="*/ 999 w 999"/>
                <a:gd name="T11" fmla="*/ 301 h 778"/>
                <a:gd name="T12" fmla="*/ 999 w 999"/>
                <a:gd name="T13" fmla="*/ 301 h 778"/>
                <a:gd name="T14" fmla="*/ 814 w 999"/>
                <a:gd name="T15" fmla="*/ 206 h 778"/>
                <a:gd name="T16" fmla="*/ 852 w 999"/>
                <a:gd name="T17" fmla="*/ 0 h 7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99" h="778">
                  <a:moveTo>
                    <a:pt x="852" y="0"/>
                  </a:moveTo>
                  <a:lnTo>
                    <a:pt x="355" y="253"/>
                  </a:lnTo>
                  <a:lnTo>
                    <a:pt x="0" y="435"/>
                  </a:lnTo>
                  <a:lnTo>
                    <a:pt x="0" y="778"/>
                  </a:lnTo>
                  <a:lnTo>
                    <a:pt x="502" y="554"/>
                  </a:lnTo>
                  <a:lnTo>
                    <a:pt x="999" y="301"/>
                  </a:lnTo>
                  <a:lnTo>
                    <a:pt x="999" y="301"/>
                  </a:lnTo>
                  <a:lnTo>
                    <a:pt x="814" y="206"/>
                  </a:lnTo>
                  <a:lnTo>
                    <a:pt x="85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6" name="Freeform 73"/>
            <p:cNvSpPr/>
            <p:nvPr/>
          </p:nvSpPr>
          <p:spPr bwMode="auto">
            <a:xfrm>
              <a:off x="5968977" y="1428912"/>
              <a:ext cx="1762125" cy="541338"/>
            </a:xfrm>
            <a:custGeom>
              <a:avLst/>
              <a:gdLst>
                <a:gd name="T0" fmla="*/ 1110 w 1110"/>
                <a:gd name="T1" fmla="*/ 341 h 341"/>
                <a:gd name="T2" fmla="*/ 556 w 1110"/>
                <a:gd name="T3" fmla="*/ 341 h 341"/>
                <a:gd name="T4" fmla="*/ 0 w 1110"/>
                <a:gd name="T5" fmla="*/ 341 h 341"/>
                <a:gd name="T6" fmla="*/ 0 w 1110"/>
                <a:gd name="T7" fmla="*/ 169 h 341"/>
                <a:gd name="T8" fmla="*/ 0 w 1110"/>
                <a:gd name="T9" fmla="*/ 0 h 341"/>
                <a:gd name="T10" fmla="*/ 556 w 1110"/>
                <a:gd name="T11" fmla="*/ 0 h 341"/>
                <a:gd name="T12" fmla="*/ 1110 w 1110"/>
                <a:gd name="T13" fmla="*/ 0 h 341"/>
                <a:gd name="T14" fmla="*/ 990 w 1110"/>
                <a:gd name="T15" fmla="*/ 169 h 341"/>
                <a:gd name="T16" fmla="*/ 1110 w 1110"/>
                <a:gd name="T17" fmla="*/ 341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10" h="341">
                  <a:moveTo>
                    <a:pt x="1110" y="341"/>
                  </a:moveTo>
                  <a:lnTo>
                    <a:pt x="556" y="341"/>
                  </a:lnTo>
                  <a:lnTo>
                    <a:pt x="0" y="341"/>
                  </a:lnTo>
                  <a:lnTo>
                    <a:pt x="0" y="169"/>
                  </a:lnTo>
                  <a:lnTo>
                    <a:pt x="0" y="0"/>
                  </a:lnTo>
                  <a:lnTo>
                    <a:pt x="556" y="0"/>
                  </a:lnTo>
                  <a:lnTo>
                    <a:pt x="1110" y="0"/>
                  </a:lnTo>
                  <a:lnTo>
                    <a:pt x="990" y="169"/>
                  </a:lnTo>
                  <a:lnTo>
                    <a:pt x="1110" y="341"/>
                  </a:lnTo>
                  <a:close/>
                </a:path>
              </a:pathLst>
            </a:custGeom>
            <a:solidFill>
              <a:srgbClr val="FA15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7" name="Freeform 74"/>
            <p:cNvSpPr/>
            <p:nvPr/>
          </p:nvSpPr>
          <p:spPr bwMode="auto">
            <a:xfrm>
              <a:off x="5968977" y="1428912"/>
              <a:ext cx="882650" cy="541338"/>
            </a:xfrm>
            <a:custGeom>
              <a:avLst/>
              <a:gdLst>
                <a:gd name="T0" fmla="*/ 556 w 556"/>
                <a:gd name="T1" fmla="*/ 341 h 341"/>
                <a:gd name="T2" fmla="*/ 0 w 556"/>
                <a:gd name="T3" fmla="*/ 341 h 341"/>
                <a:gd name="T4" fmla="*/ 0 w 556"/>
                <a:gd name="T5" fmla="*/ 169 h 341"/>
                <a:gd name="T6" fmla="*/ 0 w 556"/>
                <a:gd name="T7" fmla="*/ 0 h 341"/>
                <a:gd name="T8" fmla="*/ 556 w 556"/>
                <a:gd name="T9" fmla="*/ 0 h 341"/>
                <a:gd name="T10" fmla="*/ 556 w 556"/>
                <a:gd name="T11" fmla="*/ 341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56" h="341">
                  <a:moveTo>
                    <a:pt x="556" y="341"/>
                  </a:moveTo>
                  <a:lnTo>
                    <a:pt x="0" y="341"/>
                  </a:lnTo>
                  <a:lnTo>
                    <a:pt x="0" y="169"/>
                  </a:lnTo>
                  <a:lnTo>
                    <a:pt x="0" y="0"/>
                  </a:lnTo>
                  <a:lnTo>
                    <a:pt x="556" y="0"/>
                  </a:lnTo>
                  <a:lnTo>
                    <a:pt x="556" y="341"/>
                  </a:lnTo>
                  <a:close/>
                </a:path>
              </a:pathLst>
            </a:custGeom>
            <a:solidFill>
              <a:srgbClr val="F025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8" name="Freeform 75"/>
            <p:cNvSpPr/>
            <p:nvPr/>
          </p:nvSpPr>
          <p:spPr bwMode="auto">
            <a:xfrm>
              <a:off x="5968977" y="1428912"/>
              <a:ext cx="882650" cy="541338"/>
            </a:xfrm>
            <a:custGeom>
              <a:avLst/>
              <a:gdLst>
                <a:gd name="T0" fmla="*/ 556 w 556"/>
                <a:gd name="T1" fmla="*/ 341 h 341"/>
                <a:gd name="T2" fmla="*/ 0 w 556"/>
                <a:gd name="T3" fmla="*/ 341 h 341"/>
                <a:gd name="T4" fmla="*/ 0 w 556"/>
                <a:gd name="T5" fmla="*/ 169 h 341"/>
                <a:gd name="T6" fmla="*/ 0 w 556"/>
                <a:gd name="T7" fmla="*/ 0 h 341"/>
                <a:gd name="T8" fmla="*/ 556 w 556"/>
                <a:gd name="T9" fmla="*/ 0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6" h="341">
                  <a:moveTo>
                    <a:pt x="556" y="341"/>
                  </a:moveTo>
                  <a:lnTo>
                    <a:pt x="0" y="341"/>
                  </a:lnTo>
                  <a:lnTo>
                    <a:pt x="0" y="169"/>
                  </a:lnTo>
                  <a:lnTo>
                    <a:pt x="0" y="0"/>
                  </a:lnTo>
                  <a:lnTo>
                    <a:pt x="55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89" name="椭圆 88"/>
          <p:cNvSpPr/>
          <p:nvPr/>
        </p:nvSpPr>
        <p:spPr>
          <a:xfrm>
            <a:off x="2081530" y="3903980"/>
            <a:ext cx="565150" cy="542925"/>
          </a:xfrm>
          <a:prstGeom prst="ellipse">
            <a:avLst/>
          </a:prstGeom>
          <a:noFill/>
          <a:ln>
            <a:solidFill>
              <a:srgbClr val="F22424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0" name="圆角矩形 89"/>
          <p:cNvSpPr/>
          <p:nvPr/>
        </p:nvSpPr>
        <p:spPr>
          <a:xfrm>
            <a:off x="2435225" y="3890645"/>
            <a:ext cx="6303645" cy="553720"/>
          </a:xfrm>
          <a:prstGeom prst="roundRect">
            <a:avLst/>
          </a:prstGeom>
          <a:gradFill>
            <a:gsLst>
              <a:gs pos="0">
                <a:srgbClr val="E4E4E4"/>
              </a:gs>
              <a:gs pos="100000">
                <a:schemeClr val="bg1"/>
              </a:gs>
            </a:gsLst>
            <a:lin ang="2700000" scaled="0"/>
          </a:gradFill>
          <a:ln w="19050">
            <a:gradFill>
              <a:gsLst>
                <a:gs pos="0">
                  <a:schemeClr val="bg1">
                    <a:lumMod val="65000"/>
                  </a:schemeClr>
                </a:gs>
                <a:gs pos="100000">
                  <a:schemeClr val="bg1"/>
                </a:gs>
              </a:gsLst>
              <a:lin ang="13500000" scaled="0"/>
            </a:gradFill>
          </a:ln>
          <a:effectLst>
            <a:outerShdw blurRad="177800" dist="1143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1" name="文本框 90"/>
          <p:cNvSpPr txBox="1"/>
          <p:nvPr/>
        </p:nvSpPr>
        <p:spPr>
          <a:xfrm flipH="1">
            <a:off x="475639" y="189240"/>
            <a:ext cx="596119" cy="483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3</a:t>
            </a:r>
            <a:endParaRPr lang="zh-CN" altLang="en-US" sz="2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2" name="文本框 91"/>
          <p:cNvSpPr txBox="1"/>
          <p:nvPr/>
        </p:nvSpPr>
        <p:spPr>
          <a:xfrm>
            <a:off x="2906395" y="1354455"/>
            <a:ext cx="356997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/>
              <a:t>Abstract</a:t>
            </a:r>
          </a:p>
        </p:txBody>
      </p:sp>
      <p:sp>
        <p:nvSpPr>
          <p:cNvPr id="94" name="文本框 93"/>
          <p:cNvSpPr txBox="1"/>
          <p:nvPr/>
        </p:nvSpPr>
        <p:spPr>
          <a:xfrm>
            <a:off x="2905760" y="2154555"/>
            <a:ext cx="356997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/>
              <a:t>Introduction</a:t>
            </a:r>
          </a:p>
        </p:txBody>
      </p:sp>
      <p:sp>
        <p:nvSpPr>
          <p:cNvPr id="95" name="文本框 94"/>
          <p:cNvSpPr txBox="1"/>
          <p:nvPr/>
        </p:nvSpPr>
        <p:spPr>
          <a:xfrm>
            <a:off x="2823210" y="3049270"/>
            <a:ext cx="560959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/>
              <a:t> </a:t>
            </a:r>
            <a:r>
              <a:rPr lang="en-US" altLang="zh-CN" sz="2800" b="1"/>
              <a:t>linear stability analysis</a:t>
            </a:r>
          </a:p>
        </p:txBody>
      </p:sp>
      <p:sp>
        <p:nvSpPr>
          <p:cNvPr id="96" name="文本框 95"/>
          <p:cNvSpPr txBox="1"/>
          <p:nvPr/>
        </p:nvSpPr>
        <p:spPr>
          <a:xfrm>
            <a:off x="2893060" y="3923665"/>
            <a:ext cx="560959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/>
              <a:t>TDGL equaion and mKdV equation</a:t>
            </a:r>
          </a:p>
        </p:txBody>
      </p:sp>
      <p:grpSp>
        <p:nvGrpSpPr>
          <p:cNvPr id="97" name="组合 96"/>
          <p:cNvGrpSpPr/>
          <p:nvPr/>
        </p:nvGrpSpPr>
        <p:grpSpPr>
          <a:xfrm rot="19957823">
            <a:off x="8674735" y="4653280"/>
            <a:ext cx="453390" cy="236220"/>
            <a:chOff x="5968977" y="738349"/>
            <a:chExt cx="1762125" cy="1235075"/>
          </a:xfrm>
          <a:effectLst>
            <a:outerShdw blurRad="127000" dist="1016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98" name="Freeform 69"/>
            <p:cNvSpPr/>
            <p:nvPr/>
          </p:nvSpPr>
          <p:spPr bwMode="auto">
            <a:xfrm>
              <a:off x="5968977" y="738349"/>
              <a:ext cx="1585912" cy="1235075"/>
            </a:xfrm>
            <a:custGeom>
              <a:avLst/>
              <a:gdLst>
                <a:gd name="T0" fmla="*/ 999 w 999"/>
                <a:gd name="T1" fmla="*/ 301 h 778"/>
                <a:gd name="T2" fmla="*/ 502 w 999"/>
                <a:gd name="T3" fmla="*/ 554 h 778"/>
                <a:gd name="T4" fmla="*/ 0 w 999"/>
                <a:gd name="T5" fmla="*/ 778 h 778"/>
                <a:gd name="T6" fmla="*/ 0 w 999"/>
                <a:gd name="T7" fmla="*/ 435 h 778"/>
                <a:gd name="T8" fmla="*/ 355 w 999"/>
                <a:gd name="T9" fmla="*/ 253 h 778"/>
                <a:gd name="T10" fmla="*/ 852 w 999"/>
                <a:gd name="T11" fmla="*/ 0 h 778"/>
                <a:gd name="T12" fmla="*/ 814 w 999"/>
                <a:gd name="T13" fmla="*/ 206 h 778"/>
                <a:gd name="T14" fmla="*/ 999 w 999"/>
                <a:gd name="T15" fmla="*/ 301 h 7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99" h="778">
                  <a:moveTo>
                    <a:pt x="999" y="301"/>
                  </a:moveTo>
                  <a:lnTo>
                    <a:pt x="502" y="554"/>
                  </a:lnTo>
                  <a:lnTo>
                    <a:pt x="0" y="778"/>
                  </a:lnTo>
                  <a:lnTo>
                    <a:pt x="0" y="435"/>
                  </a:lnTo>
                  <a:lnTo>
                    <a:pt x="355" y="253"/>
                  </a:lnTo>
                  <a:lnTo>
                    <a:pt x="852" y="0"/>
                  </a:lnTo>
                  <a:lnTo>
                    <a:pt x="814" y="206"/>
                  </a:lnTo>
                  <a:lnTo>
                    <a:pt x="999" y="301"/>
                  </a:lnTo>
                  <a:close/>
                </a:path>
              </a:pathLst>
            </a:custGeom>
            <a:solidFill>
              <a:srgbClr val="FFE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" name="Freeform 70"/>
            <p:cNvSpPr/>
            <p:nvPr/>
          </p:nvSpPr>
          <p:spPr bwMode="auto">
            <a:xfrm>
              <a:off x="5968977" y="738349"/>
              <a:ext cx="1585912" cy="1235075"/>
            </a:xfrm>
            <a:custGeom>
              <a:avLst/>
              <a:gdLst>
                <a:gd name="T0" fmla="*/ 999 w 999"/>
                <a:gd name="T1" fmla="*/ 301 h 778"/>
                <a:gd name="T2" fmla="*/ 502 w 999"/>
                <a:gd name="T3" fmla="*/ 554 h 778"/>
                <a:gd name="T4" fmla="*/ 0 w 999"/>
                <a:gd name="T5" fmla="*/ 778 h 778"/>
                <a:gd name="T6" fmla="*/ 0 w 999"/>
                <a:gd name="T7" fmla="*/ 435 h 778"/>
                <a:gd name="T8" fmla="*/ 355 w 999"/>
                <a:gd name="T9" fmla="*/ 253 h 778"/>
                <a:gd name="T10" fmla="*/ 852 w 999"/>
                <a:gd name="T11" fmla="*/ 0 h 778"/>
                <a:gd name="T12" fmla="*/ 814 w 999"/>
                <a:gd name="T13" fmla="*/ 206 h 778"/>
                <a:gd name="T14" fmla="*/ 999 w 999"/>
                <a:gd name="T15" fmla="*/ 301 h 7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99" h="778">
                  <a:moveTo>
                    <a:pt x="999" y="301"/>
                  </a:moveTo>
                  <a:lnTo>
                    <a:pt x="502" y="554"/>
                  </a:lnTo>
                  <a:lnTo>
                    <a:pt x="0" y="778"/>
                  </a:lnTo>
                  <a:lnTo>
                    <a:pt x="0" y="435"/>
                  </a:lnTo>
                  <a:lnTo>
                    <a:pt x="355" y="253"/>
                  </a:lnTo>
                  <a:lnTo>
                    <a:pt x="852" y="0"/>
                  </a:lnTo>
                  <a:lnTo>
                    <a:pt x="814" y="206"/>
                  </a:lnTo>
                  <a:lnTo>
                    <a:pt x="999" y="301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0" name="Freeform 71"/>
            <p:cNvSpPr/>
            <p:nvPr/>
          </p:nvSpPr>
          <p:spPr bwMode="auto">
            <a:xfrm>
              <a:off x="5968977" y="738349"/>
              <a:ext cx="1585912" cy="1235075"/>
            </a:xfrm>
            <a:custGeom>
              <a:avLst/>
              <a:gdLst>
                <a:gd name="T0" fmla="*/ 852 w 999"/>
                <a:gd name="T1" fmla="*/ 0 h 778"/>
                <a:gd name="T2" fmla="*/ 355 w 999"/>
                <a:gd name="T3" fmla="*/ 253 h 778"/>
                <a:gd name="T4" fmla="*/ 0 w 999"/>
                <a:gd name="T5" fmla="*/ 435 h 778"/>
                <a:gd name="T6" fmla="*/ 0 w 999"/>
                <a:gd name="T7" fmla="*/ 778 h 778"/>
                <a:gd name="T8" fmla="*/ 502 w 999"/>
                <a:gd name="T9" fmla="*/ 554 h 778"/>
                <a:gd name="T10" fmla="*/ 999 w 999"/>
                <a:gd name="T11" fmla="*/ 301 h 778"/>
                <a:gd name="T12" fmla="*/ 999 w 999"/>
                <a:gd name="T13" fmla="*/ 301 h 778"/>
                <a:gd name="T14" fmla="*/ 814 w 999"/>
                <a:gd name="T15" fmla="*/ 206 h 778"/>
                <a:gd name="T16" fmla="*/ 852 w 999"/>
                <a:gd name="T17" fmla="*/ 0 h 7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99" h="778">
                  <a:moveTo>
                    <a:pt x="852" y="0"/>
                  </a:moveTo>
                  <a:lnTo>
                    <a:pt x="355" y="253"/>
                  </a:lnTo>
                  <a:lnTo>
                    <a:pt x="0" y="435"/>
                  </a:lnTo>
                  <a:lnTo>
                    <a:pt x="0" y="778"/>
                  </a:lnTo>
                  <a:lnTo>
                    <a:pt x="502" y="554"/>
                  </a:lnTo>
                  <a:lnTo>
                    <a:pt x="999" y="301"/>
                  </a:lnTo>
                  <a:lnTo>
                    <a:pt x="999" y="301"/>
                  </a:lnTo>
                  <a:lnTo>
                    <a:pt x="814" y="206"/>
                  </a:lnTo>
                  <a:lnTo>
                    <a:pt x="852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8D1919">
                    <a:shade val="30000"/>
                    <a:satMod val="115000"/>
                  </a:srgbClr>
                </a:gs>
                <a:gs pos="50000">
                  <a:srgbClr val="8D1919">
                    <a:shade val="67500"/>
                    <a:satMod val="115000"/>
                  </a:srgbClr>
                </a:gs>
                <a:gs pos="100000">
                  <a:srgbClr val="8D1919">
                    <a:shade val="100000"/>
                    <a:satMod val="11500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1" name="Freeform 72"/>
            <p:cNvSpPr/>
            <p:nvPr/>
          </p:nvSpPr>
          <p:spPr bwMode="auto">
            <a:xfrm>
              <a:off x="5968977" y="738349"/>
              <a:ext cx="1585912" cy="1235075"/>
            </a:xfrm>
            <a:custGeom>
              <a:avLst/>
              <a:gdLst>
                <a:gd name="T0" fmla="*/ 852 w 999"/>
                <a:gd name="T1" fmla="*/ 0 h 778"/>
                <a:gd name="T2" fmla="*/ 355 w 999"/>
                <a:gd name="T3" fmla="*/ 253 h 778"/>
                <a:gd name="T4" fmla="*/ 0 w 999"/>
                <a:gd name="T5" fmla="*/ 435 h 778"/>
                <a:gd name="T6" fmla="*/ 0 w 999"/>
                <a:gd name="T7" fmla="*/ 778 h 778"/>
                <a:gd name="T8" fmla="*/ 502 w 999"/>
                <a:gd name="T9" fmla="*/ 554 h 778"/>
                <a:gd name="T10" fmla="*/ 999 w 999"/>
                <a:gd name="T11" fmla="*/ 301 h 778"/>
                <a:gd name="T12" fmla="*/ 999 w 999"/>
                <a:gd name="T13" fmla="*/ 301 h 778"/>
                <a:gd name="T14" fmla="*/ 814 w 999"/>
                <a:gd name="T15" fmla="*/ 206 h 778"/>
                <a:gd name="T16" fmla="*/ 852 w 999"/>
                <a:gd name="T17" fmla="*/ 0 h 7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99" h="778">
                  <a:moveTo>
                    <a:pt x="852" y="0"/>
                  </a:moveTo>
                  <a:lnTo>
                    <a:pt x="355" y="253"/>
                  </a:lnTo>
                  <a:lnTo>
                    <a:pt x="0" y="435"/>
                  </a:lnTo>
                  <a:lnTo>
                    <a:pt x="0" y="778"/>
                  </a:lnTo>
                  <a:lnTo>
                    <a:pt x="502" y="554"/>
                  </a:lnTo>
                  <a:lnTo>
                    <a:pt x="999" y="301"/>
                  </a:lnTo>
                  <a:lnTo>
                    <a:pt x="999" y="301"/>
                  </a:lnTo>
                  <a:lnTo>
                    <a:pt x="814" y="206"/>
                  </a:lnTo>
                  <a:lnTo>
                    <a:pt x="85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2" name="Freeform 73"/>
            <p:cNvSpPr/>
            <p:nvPr/>
          </p:nvSpPr>
          <p:spPr bwMode="auto">
            <a:xfrm>
              <a:off x="5968977" y="1428912"/>
              <a:ext cx="1762125" cy="541338"/>
            </a:xfrm>
            <a:custGeom>
              <a:avLst/>
              <a:gdLst>
                <a:gd name="T0" fmla="*/ 1110 w 1110"/>
                <a:gd name="T1" fmla="*/ 341 h 341"/>
                <a:gd name="T2" fmla="*/ 556 w 1110"/>
                <a:gd name="T3" fmla="*/ 341 h 341"/>
                <a:gd name="T4" fmla="*/ 0 w 1110"/>
                <a:gd name="T5" fmla="*/ 341 h 341"/>
                <a:gd name="T6" fmla="*/ 0 w 1110"/>
                <a:gd name="T7" fmla="*/ 169 h 341"/>
                <a:gd name="T8" fmla="*/ 0 w 1110"/>
                <a:gd name="T9" fmla="*/ 0 h 341"/>
                <a:gd name="T10" fmla="*/ 556 w 1110"/>
                <a:gd name="T11" fmla="*/ 0 h 341"/>
                <a:gd name="T12" fmla="*/ 1110 w 1110"/>
                <a:gd name="T13" fmla="*/ 0 h 341"/>
                <a:gd name="T14" fmla="*/ 990 w 1110"/>
                <a:gd name="T15" fmla="*/ 169 h 341"/>
                <a:gd name="T16" fmla="*/ 1110 w 1110"/>
                <a:gd name="T17" fmla="*/ 341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10" h="341">
                  <a:moveTo>
                    <a:pt x="1110" y="341"/>
                  </a:moveTo>
                  <a:lnTo>
                    <a:pt x="556" y="341"/>
                  </a:lnTo>
                  <a:lnTo>
                    <a:pt x="0" y="341"/>
                  </a:lnTo>
                  <a:lnTo>
                    <a:pt x="0" y="169"/>
                  </a:lnTo>
                  <a:lnTo>
                    <a:pt x="0" y="0"/>
                  </a:lnTo>
                  <a:lnTo>
                    <a:pt x="556" y="0"/>
                  </a:lnTo>
                  <a:lnTo>
                    <a:pt x="1110" y="0"/>
                  </a:lnTo>
                  <a:lnTo>
                    <a:pt x="990" y="169"/>
                  </a:lnTo>
                  <a:lnTo>
                    <a:pt x="1110" y="341"/>
                  </a:lnTo>
                  <a:close/>
                </a:path>
              </a:pathLst>
            </a:custGeom>
            <a:solidFill>
              <a:srgbClr val="FA15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3" name="Freeform 74"/>
            <p:cNvSpPr/>
            <p:nvPr/>
          </p:nvSpPr>
          <p:spPr bwMode="auto">
            <a:xfrm>
              <a:off x="5968977" y="1428912"/>
              <a:ext cx="882650" cy="541338"/>
            </a:xfrm>
            <a:custGeom>
              <a:avLst/>
              <a:gdLst>
                <a:gd name="T0" fmla="*/ 556 w 556"/>
                <a:gd name="T1" fmla="*/ 341 h 341"/>
                <a:gd name="T2" fmla="*/ 0 w 556"/>
                <a:gd name="T3" fmla="*/ 341 h 341"/>
                <a:gd name="T4" fmla="*/ 0 w 556"/>
                <a:gd name="T5" fmla="*/ 169 h 341"/>
                <a:gd name="T6" fmla="*/ 0 w 556"/>
                <a:gd name="T7" fmla="*/ 0 h 341"/>
                <a:gd name="T8" fmla="*/ 556 w 556"/>
                <a:gd name="T9" fmla="*/ 0 h 341"/>
                <a:gd name="T10" fmla="*/ 556 w 556"/>
                <a:gd name="T11" fmla="*/ 341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56" h="341">
                  <a:moveTo>
                    <a:pt x="556" y="341"/>
                  </a:moveTo>
                  <a:lnTo>
                    <a:pt x="0" y="341"/>
                  </a:lnTo>
                  <a:lnTo>
                    <a:pt x="0" y="169"/>
                  </a:lnTo>
                  <a:lnTo>
                    <a:pt x="0" y="0"/>
                  </a:lnTo>
                  <a:lnTo>
                    <a:pt x="556" y="0"/>
                  </a:lnTo>
                  <a:lnTo>
                    <a:pt x="556" y="341"/>
                  </a:lnTo>
                  <a:close/>
                </a:path>
              </a:pathLst>
            </a:custGeom>
            <a:solidFill>
              <a:srgbClr val="F025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4" name="Freeform 75"/>
            <p:cNvSpPr/>
            <p:nvPr/>
          </p:nvSpPr>
          <p:spPr bwMode="auto">
            <a:xfrm>
              <a:off x="5968977" y="1428912"/>
              <a:ext cx="882650" cy="541338"/>
            </a:xfrm>
            <a:custGeom>
              <a:avLst/>
              <a:gdLst>
                <a:gd name="T0" fmla="*/ 556 w 556"/>
                <a:gd name="T1" fmla="*/ 341 h 341"/>
                <a:gd name="T2" fmla="*/ 0 w 556"/>
                <a:gd name="T3" fmla="*/ 341 h 341"/>
                <a:gd name="T4" fmla="*/ 0 w 556"/>
                <a:gd name="T5" fmla="*/ 169 h 341"/>
                <a:gd name="T6" fmla="*/ 0 w 556"/>
                <a:gd name="T7" fmla="*/ 0 h 341"/>
                <a:gd name="T8" fmla="*/ 556 w 556"/>
                <a:gd name="T9" fmla="*/ 0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6" h="341">
                  <a:moveTo>
                    <a:pt x="556" y="341"/>
                  </a:moveTo>
                  <a:lnTo>
                    <a:pt x="0" y="341"/>
                  </a:lnTo>
                  <a:lnTo>
                    <a:pt x="0" y="169"/>
                  </a:lnTo>
                  <a:lnTo>
                    <a:pt x="0" y="0"/>
                  </a:lnTo>
                  <a:lnTo>
                    <a:pt x="55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05" name="椭圆 104"/>
          <p:cNvSpPr/>
          <p:nvPr/>
        </p:nvSpPr>
        <p:spPr>
          <a:xfrm>
            <a:off x="2092325" y="4840605"/>
            <a:ext cx="565150" cy="542925"/>
          </a:xfrm>
          <a:prstGeom prst="ellipse">
            <a:avLst/>
          </a:prstGeom>
          <a:noFill/>
          <a:ln>
            <a:solidFill>
              <a:srgbClr val="F22424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6" name="圆角矩形 105"/>
          <p:cNvSpPr/>
          <p:nvPr/>
        </p:nvSpPr>
        <p:spPr>
          <a:xfrm>
            <a:off x="2446020" y="4827270"/>
            <a:ext cx="6303645" cy="553720"/>
          </a:xfrm>
          <a:prstGeom prst="roundRect">
            <a:avLst/>
          </a:prstGeom>
          <a:gradFill>
            <a:gsLst>
              <a:gs pos="0">
                <a:srgbClr val="E4E4E4"/>
              </a:gs>
              <a:gs pos="100000">
                <a:schemeClr val="bg1"/>
              </a:gs>
            </a:gsLst>
            <a:lin ang="2700000" scaled="0"/>
          </a:gradFill>
          <a:ln w="19050">
            <a:gradFill>
              <a:gsLst>
                <a:gs pos="0">
                  <a:schemeClr val="bg1">
                    <a:lumMod val="65000"/>
                  </a:schemeClr>
                </a:gs>
                <a:gs pos="100000">
                  <a:schemeClr val="bg1"/>
                </a:gs>
              </a:gsLst>
              <a:lin ang="13500000" scaled="0"/>
            </a:gradFill>
          </a:ln>
          <a:effectLst>
            <a:outerShdw blurRad="177800" dist="1143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7" name="文本框 106"/>
          <p:cNvSpPr txBox="1"/>
          <p:nvPr/>
        </p:nvSpPr>
        <p:spPr>
          <a:xfrm>
            <a:off x="2977515" y="4891405"/>
            <a:ext cx="560959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/>
              <a:t>Numerical simulation</a:t>
            </a:r>
          </a:p>
        </p:txBody>
      </p:sp>
      <p:sp>
        <p:nvSpPr>
          <p:cNvPr id="6" name="圆角矩形 5"/>
          <p:cNvSpPr/>
          <p:nvPr/>
        </p:nvSpPr>
        <p:spPr>
          <a:xfrm>
            <a:off x="2419985" y="3905885"/>
            <a:ext cx="6303645" cy="553720"/>
          </a:xfrm>
          <a:prstGeom prst="roundRect">
            <a:avLst/>
          </a:prstGeom>
          <a:gradFill>
            <a:gsLst>
              <a:gs pos="0">
                <a:srgbClr val="E4E4E4"/>
              </a:gs>
              <a:gs pos="100000">
                <a:schemeClr val="bg1"/>
              </a:gs>
            </a:gsLst>
            <a:lin ang="2700000" scaled="0"/>
          </a:gradFill>
          <a:ln w="19050">
            <a:gradFill>
              <a:gsLst>
                <a:gs pos="0">
                  <a:schemeClr val="bg1">
                    <a:lumMod val="65000"/>
                  </a:schemeClr>
                </a:gs>
                <a:gs pos="100000">
                  <a:schemeClr val="bg1"/>
                </a:gs>
              </a:gsLst>
              <a:lin ang="13500000" scaled="0"/>
            </a:gradFill>
          </a:ln>
          <a:effectLst>
            <a:outerShdw blurRad="177800" dist="1143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2877820" y="3938905"/>
            <a:ext cx="560959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/>
              <a:t>TDGL equation and mKdV equation</a:t>
            </a:r>
          </a:p>
        </p:txBody>
      </p:sp>
      <p:grpSp>
        <p:nvGrpSpPr>
          <p:cNvPr id="11" name="组合 10"/>
          <p:cNvGrpSpPr/>
          <p:nvPr/>
        </p:nvGrpSpPr>
        <p:grpSpPr>
          <a:xfrm rot="19957823">
            <a:off x="8728075" y="5529580"/>
            <a:ext cx="453390" cy="236220"/>
            <a:chOff x="5968977" y="738349"/>
            <a:chExt cx="1762125" cy="1235075"/>
          </a:xfrm>
          <a:effectLst>
            <a:outerShdw blurRad="127000" dist="1016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0" name="Freeform 69"/>
            <p:cNvSpPr/>
            <p:nvPr/>
          </p:nvSpPr>
          <p:spPr bwMode="auto">
            <a:xfrm>
              <a:off x="5968977" y="738349"/>
              <a:ext cx="1585912" cy="1235075"/>
            </a:xfrm>
            <a:custGeom>
              <a:avLst/>
              <a:gdLst>
                <a:gd name="T0" fmla="*/ 999 w 999"/>
                <a:gd name="T1" fmla="*/ 301 h 778"/>
                <a:gd name="T2" fmla="*/ 502 w 999"/>
                <a:gd name="T3" fmla="*/ 554 h 778"/>
                <a:gd name="T4" fmla="*/ 0 w 999"/>
                <a:gd name="T5" fmla="*/ 778 h 778"/>
                <a:gd name="T6" fmla="*/ 0 w 999"/>
                <a:gd name="T7" fmla="*/ 435 h 778"/>
                <a:gd name="T8" fmla="*/ 355 w 999"/>
                <a:gd name="T9" fmla="*/ 253 h 778"/>
                <a:gd name="T10" fmla="*/ 852 w 999"/>
                <a:gd name="T11" fmla="*/ 0 h 778"/>
                <a:gd name="T12" fmla="*/ 814 w 999"/>
                <a:gd name="T13" fmla="*/ 206 h 778"/>
                <a:gd name="T14" fmla="*/ 999 w 999"/>
                <a:gd name="T15" fmla="*/ 301 h 7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99" h="778">
                  <a:moveTo>
                    <a:pt x="999" y="301"/>
                  </a:moveTo>
                  <a:lnTo>
                    <a:pt x="502" y="554"/>
                  </a:lnTo>
                  <a:lnTo>
                    <a:pt x="0" y="778"/>
                  </a:lnTo>
                  <a:lnTo>
                    <a:pt x="0" y="435"/>
                  </a:lnTo>
                  <a:lnTo>
                    <a:pt x="355" y="253"/>
                  </a:lnTo>
                  <a:lnTo>
                    <a:pt x="852" y="0"/>
                  </a:lnTo>
                  <a:lnTo>
                    <a:pt x="814" y="206"/>
                  </a:lnTo>
                  <a:lnTo>
                    <a:pt x="999" y="301"/>
                  </a:lnTo>
                  <a:close/>
                </a:path>
              </a:pathLst>
            </a:custGeom>
            <a:solidFill>
              <a:srgbClr val="FFE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" name="Freeform 70"/>
            <p:cNvSpPr/>
            <p:nvPr/>
          </p:nvSpPr>
          <p:spPr bwMode="auto">
            <a:xfrm>
              <a:off x="5968977" y="738349"/>
              <a:ext cx="1585912" cy="1235075"/>
            </a:xfrm>
            <a:custGeom>
              <a:avLst/>
              <a:gdLst>
                <a:gd name="T0" fmla="*/ 999 w 999"/>
                <a:gd name="T1" fmla="*/ 301 h 778"/>
                <a:gd name="T2" fmla="*/ 502 w 999"/>
                <a:gd name="T3" fmla="*/ 554 h 778"/>
                <a:gd name="T4" fmla="*/ 0 w 999"/>
                <a:gd name="T5" fmla="*/ 778 h 778"/>
                <a:gd name="T6" fmla="*/ 0 w 999"/>
                <a:gd name="T7" fmla="*/ 435 h 778"/>
                <a:gd name="T8" fmla="*/ 355 w 999"/>
                <a:gd name="T9" fmla="*/ 253 h 778"/>
                <a:gd name="T10" fmla="*/ 852 w 999"/>
                <a:gd name="T11" fmla="*/ 0 h 778"/>
                <a:gd name="T12" fmla="*/ 814 w 999"/>
                <a:gd name="T13" fmla="*/ 206 h 778"/>
                <a:gd name="T14" fmla="*/ 999 w 999"/>
                <a:gd name="T15" fmla="*/ 301 h 7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99" h="778">
                  <a:moveTo>
                    <a:pt x="999" y="301"/>
                  </a:moveTo>
                  <a:lnTo>
                    <a:pt x="502" y="554"/>
                  </a:lnTo>
                  <a:lnTo>
                    <a:pt x="0" y="778"/>
                  </a:lnTo>
                  <a:lnTo>
                    <a:pt x="0" y="435"/>
                  </a:lnTo>
                  <a:lnTo>
                    <a:pt x="355" y="253"/>
                  </a:lnTo>
                  <a:lnTo>
                    <a:pt x="852" y="0"/>
                  </a:lnTo>
                  <a:lnTo>
                    <a:pt x="814" y="206"/>
                  </a:lnTo>
                  <a:lnTo>
                    <a:pt x="999" y="301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" name="Freeform 71"/>
            <p:cNvSpPr/>
            <p:nvPr/>
          </p:nvSpPr>
          <p:spPr bwMode="auto">
            <a:xfrm>
              <a:off x="5968977" y="738349"/>
              <a:ext cx="1585912" cy="1235075"/>
            </a:xfrm>
            <a:custGeom>
              <a:avLst/>
              <a:gdLst>
                <a:gd name="T0" fmla="*/ 852 w 999"/>
                <a:gd name="T1" fmla="*/ 0 h 778"/>
                <a:gd name="T2" fmla="*/ 355 w 999"/>
                <a:gd name="T3" fmla="*/ 253 h 778"/>
                <a:gd name="T4" fmla="*/ 0 w 999"/>
                <a:gd name="T5" fmla="*/ 435 h 778"/>
                <a:gd name="T6" fmla="*/ 0 w 999"/>
                <a:gd name="T7" fmla="*/ 778 h 778"/>
                <a:gd name="T8" fmla="*/ 502 w 999"/>
                <a:gd name="T9" fmla="*/ 554 h 778"/>
                <a:gd name="T10" fmla="*/ 999 w 999"/>
                <a:gd name="T11" fmla="*/ 301 h 778"/>
                <a:gd name="T12" fmla="*/ 999 w 999"/>
                <a:gd name="T13" fmla="*/ 301 h 778"/>
                <a:gd name="T14" fmla="*/ 814 w 999"/>
                <a:gd name="T15" fmla="*/ 206 h 778"/>
                <a:gd name="T16" fmla="*/ 852 w 999"/>
                <a:gd name="T17" fmla="*/ 0 h 7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99" h="778">
                  <a:moveTo>
                    <a:pt x="852" y="0"/>
                  </a:moveTo>
                  <a:lnTo>
                    <a:pt x="355" y="253"/>
                  </a:lnTo>
                  <a:lnTo>
                    <a:pt x="0" y="435"/>
                  </a:lnTo>
                  <a:lnTo>
                    <a:pt x="0" y="778"/>
                  </a:lnTo>
                  <a:lnTo>
                    <a:pt x="502" y="554"/>
                  </a:lnTo>
                  <a:lnTo>
                    <a:pt x="999" y="301"/>
                  </a:lnTo>
                  <a:lnTo>
                    <a:pt x="999" y="301"/>
                  </a:lnTo>
                  <a:lnTo>
                    <a:pt x="814" y="206"/>
                  </a:lnTo>
                  <a:lnTo>
                    <a:pt x="852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8D1919">
                    <a:shade val="30000"/>
                    <a:satMod val="115000"/>
                  </a:srgbClr>
                </a:gs>
                <a:gs pos="50000">
                  <a:srgbClr val="8D1919">
                    <a:shade val="67500"/>
                    <a:satMod val="115000"/>
                  </a:srgbClr>
                </a:gs>
                <a:gs pos="100000">
                  <a:srgbClr val="8D1919">
                    <a:shade val="100000"/>
                    <a:satMod val="11500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" name="Freeform 72"/>
            <p:cNvSpPr/>
            <p:nvPr/>
          </p:nvSpPr>
          <p:spPr bwMode="auto">
            <a:xfrm>
              <a:off x="5968977" y="738349"/>
              <a:ext cx="1585912" cy="1235075"/>
            </a:xfrm>
            <a:custGeom>
              <a:avLst/>
              <a:gdLst>
                <a:gd name="T0" fmla="*/ 852 w 999"/>
                <a:gd name="T1" fmla="*/ 0 h 778"/>
                <a:gd name="T2" fmla="*/ 355 w 999"/>
                <a:gd name="T3" fmla="*/ 253 h 778"/>
                <a:gd name="T4" fmla="*/ 0 w 999"/>
                <a:gd name="T5" fmla="*/ 435 h 778"/>
                <a:gd name="T6" fmla="*/ 0 w 999"/>
                <a:gd name="T7" fmla="*/ 778 h 778"/>
                <a:gd name="T8" fmla="*/ 502 w 999"/>
                <a:gd name="T9" fmla="*/ 554 h 778"/>
                <a:gd name="T10" fmla="*/ 999 w 999"/>
                <a:gd name="T11" fmla="*/ 301 h 778"/>
                <a:gd name="T12" fmla="*/ 999 w 999"/>
                <a:gd name="T13" fmla="*/ 301 h 778"/>
                <a:gd name="T14" fmla="*/ 814 w 999"/>
                <a:gd name="T15" fmla="*/ 206 h 778"/>
                <a:gd name="T16" fmla="*/ 852 w 999"/>
                <a:gd name="T17" fmla="*/ 0 h 7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99" h="778">
                  <a:moveTo>
                    <a:pt x="852" y="0"/>
                  </a:moveTo>
                  <a:lnTo>
                    <a:pt x="355" y="253"/>
                  </a:lnTo>
                  <a:lnTo>
                    <a:pt x="0" y="435"/>
                  </a:lnTo>
                  <a:lnTo>
                    <a:pt x="0" y="778"/>
                  </a:lnTo>
                  <a:lnTo>
                    <a:pt x="502" y="554"/>
                  </a:lnTo>
                  <a:lnTo>
                    <a:pt x="999" y="301"/>
                  </a:lnTo>
                  <a:lnTo>
                    <a:pt x="999" y="301"/>
                  </a:lnTo>
                  <a:lnTo>
                    <a:pt x="814" y="206"/>
                  </a:lnTo>
                  <a:lnTo>
                    <a:pt x="85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" name="Freeform 73"/>
            <p:cNvSpPr/>
            <p:nvPr/>
          </p:nvSpPr>
          <p:spPr bwMode="auto">
            <a:xfrm>
              <a:off x="5968977" y="1428912"/>
              <a:ext cx="1762125" cy="541338"/>
            </a:xfrm>
            <a:custGeom>
              <a:avLst/>
              <a:gdLst>
                <a:gd name="T0" fmla="*/ 1110 w 1110"/>
                <a:gd name="T1" fmla="*/ 341 h 341"/>
                <a:gd name="T2" fmla="*/ 556 w 1110"/>
                <a:gd name="T3" fmla="*/ 341 h 341"/>
                <a:gd name="T4" fmla="*/ 0 w 1110"/>
                <a:gd name="T5" fmla="*/ 341 h 341"/>
                <a:gd name="T6" fmla="*/ 0 w 1110"/>
                <a:gd name="T7" fmla="*/ 169 h 341"/>
                <a:gd name="T8" fmla="*/ 0 w 1110"/>
                <a:gd name="T9" fmla="*/ 0 h 341"/>
                <a:gd name="T10" fmla="*/ 556 w 1110"/>
                <a:gd name="T11" fmla="*/ 0 h 341"/>
                <a:gd name="T12" fmla="*/ 1110 w 1110"/>
                <a:gd name="T13" fmla="*/ 0 h 341"/>
                <a:gd name="T14" fmla="*/ 990 w 1110"/>
                <a:gd name="T15" fmla="*/ 169 h 341"/>
                <a:gd name="T16" fmla="*/ 1110 w 1110"/>
                <a:gd name="T17" fmla="*/ 341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10" h="341">
                  <a:moveTo>
                    <a:pt x="1110" y="341"/>
                  </a:moveTo>
                  <a:lnTo>
                    <a:pt x="556" y="341"/>
                  </a:lnTo>
                  <a:lnTo>
                    <a:pt x="0" y="341"/>
                  </a:lnTo>
                  <a:lnTo>
                    <a:pt x="0" y="169"/>
                  </a:lnTo>
                  <a:lnTo>
                    <a:pt x="0" y="0"/>
                  </a:lnTo>
                  <a:lnTo>
                    <a:pt x="556" y="0"/>
                  </a:lnTo>
                  <a:lnTo>
                    <a:pt x="1110" y="0"/>
                  </a:lnTo>
                  <a:lnTo>
                    <a:pt x="990" y="169"/>
                  </a:lnTo>
                  <a:lnTo>
                    <a:pt x="1110" y="341"/>
                  </a:lnTo>
                  <a:close/>
                </a:path>
              </a:pathLst>
            </a:custGeom>
            <a:solidFill>
              <a:srgbClr val="FA15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" name="Freeform 74"/>
            <p:cNvSpPr/>
            <p:nvPr/>
          </p:nvSpPr>
          <p:spPr bwMode="auto">
            <a:xfrm>
              <a:off x="5968977" y="1428912"/>
              <a:ext cx="882650" cy="541338"/>
            </a:xfrm>
            <a:custGeom>
              <a:avLst/>
              <a:gdLst>
                <a:gd name="T0" fmla="*/ 556 w 556"/>
                <a:gd name="T1" fmla="*/ 341 h 341"/>
                <a:gd name="T2" fmla="*/ 0 w 556"/>
                <a:gd name="T3" fmla="*/ 341 h 341"/>
                <a:gd name="T4" fmla="*/ 0 w 556"/>
                <a:gd name="T5" fmla="*/ 169 h 341"/>
                <a:gd name="T6" fmla="*/ 0 w 556"/>
                <a:gd name="T7" fmla="*/ 0 h 341"/>
                <a:gd name="T8" fmla="*/ 556 w 556"/>
                <a:gd name="T9" fmla="*/ 0 h 341"/>
                <a:gd name="T10" fmla="*/ 556 w 556"/>
                <a:gd name="T11" fmla="*/ 341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56" h="341">
                  <a:moveTo>
                    <a:pt x="556" y="341"/>
                  </a:moveTo>
                  <a:lnTo>
                    <a:pt x="0" y="341"/>
                  </a:lnTo>
                  <a:lnTo>
                    <a:pt x="0" y="169"/>
                  </a:lnTo>
                  <a:lnTo>
                    <a:pt x="0" y="0"/>
                  </a:lnTo>
                  <a:lnTo>
                    <a:pt x="556" y="0"/>
                  </a:lnTo>
                  <a:lnTo>
                    <a:pt x="556" y="341"/>
                  </a:lnTo>
                  <a:close/>
                </a:path>
              </a:pathLst>
            </a:custGeom>
            <a:solidFill>
              <a:srgbClr val="F025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" name="Freeform 75"/>
            <p:cNvSpPr/>
            <p:nvPr/>
          </p:nvSpPr>
          <p:spPr bwMode="auto">
            <a:xfrm>
              <a:off x="5968977" y="1428912"/>
              <a:ext cx="882650" cy="541338"/>
            </a:xfrm>
            <a:custGeom>
              <a:avLst/>
              <a:gdLst>
                <a:gd name="T0" fmla="*/ 556 w 556"/>
                <a:gd name="T1" fmla="*/ 341 h 341"/>
                <a:gd name="T2" fmla="*/ 0 w 556"/>
                <a:gd name="T3" fmla="*/ 341 h 341"/>
                <a:gd name="T4" fmla="*/ 0 w 556"/>
                <a:gd name="T5" fmla="*/ 169 h 341"/>
                <a:gd name="T6" fmla="*/ 0 w 556"/>
                <a:gd name="T7" fmla="*/ 0 h 341"/>
                <a:gd name="T8" fmla="*/ 556 w 556"/>
                <a:gd name="T9" fmla="*/ 0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6" h="341">
                  <a:moveTo>
                    <a:pt x="556" y="341"/>
                  </a:moveTo>
                  <a:lnTo>
                    <a:pt x="0" y="341"/>
                  </a:lnTo>
                  <a:lnTo>
                    <a:pt x="0" y="169"/>
                  </a:lnTo>
                  <a:lnTo>
                    <a:pt x="0" y="0"/>
                  </a:lnTo>
                  <a:lnTo>
                    <a:pt x="55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27" name="椭圆 26"/>
          <p:cNvSpPr/>
          <p:nvPr/>
        </p:nvSpPr>
        <p:spPr>
          <a:xfrm>
            <a:off x="2145665" y="5716905"/>
            <a:ext cx="565150" cy="542925"/>
          </a:xfrm>
          <a:prstGeom prst="ellipse">
            <a:avLst/>
          </a:prstGeom>
          <a:noFill/>
          <a:ln>
            <a:solidFill>
              <a:srgbClr val="F22424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圆角矩形 27"/>
          <p:cNvSpPr/>
          <p:nvPr/>
        </p:nvSpPr>
        <p:spPr>
          <a:xfrm>
            <a:off x="2484120" y="5718810"/>
            <a:ext cx="6303645" cy="553720"/>
          </a:xfrm>
          <a:prstGeom prst="roundRect">
            <a:avLst/>
          </a:prstGeom>
          <a:gradFill>
            <a:gsLst>
              <a:gs pos="0">
                <a:srgbClr val="E4E4E4"/>
              </a:gs>
              <a:gs pos="100000">
                <a:schemeClr val="bg1"/>
              </a:gs>
            </a:gsLst>
            <a:lin ang="2700000" scaled="0"/>
          </a:gradFill>
          <a:ln w="19050">
            <a:gradFill>
              <a:gsLst>
                <a:gs pos="0">
                  <a:schemeClr val="bg1">
                    <a:lumMod val="65000"/>
                  </a:schemeClr>
                </a:gs>
                <a:gs pos="100000">
                  <a:schemeClr val="bg1"/>
                </a:gs>
              </a:gsLst>
              <a:lin ang="13500000" scaled="0"/>
            </a:gradFill>
          </a:ln>
          <a:effectLst>
            <a:outerShdw blurRad="177800" dist="1143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文本框 28"/>
          <p:cNvSpPr txBox="1"/>
          <p:nvPr/>
        </p:nvSpPr>
        <p:spPr>
          <a:xfrm>
            <a:off x="2941955" y="5751830"/>
            <a:ext cx="560959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/>
              <a:t>Conclusion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02525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椭圆 45"/>
          <p:cNvSpPr/>
          <p:nvPr/>
        </p:nvSpPr>
        <p:spPr>
          <a:xfrm>
            <a:off x="9438640" y="5738495"/>
            <a:ext cx="768985" cy="732155"/>
          </a:xfrm>
          <a:prstGeom prst="ellipse">
            <a:avLst/>
          </a:prstGeom>
          <a:gradFill>
            <a:gsLst>
              <a:gs pos="0">
                <a:srgbClr val="E4E4E4"/>
              </a:gs>
              <a:gs pos="100000">
                <a:schemeClr val="bg1"/>
              </a:gs>
            </a:gsLst>
            <a:lin ang="2700000" scaled="0"/>
          </a:gradFill>
          <a:ln w="38100">
            <a:gradFill>
              <a:gsLst>
                <a:gs pos="0">
                  <a:schemeClr val="bg1">
                    <a:lumMod val="65000"/>
                  </a:schemeClr>
                </a:gs>
                <a:gs pos="100000">
                  <a:schemeClr val="bg1"/>
                </a:gs>
              </a:gsLst>
              <a:lin ang="13500000" scaled="0"/>
            </a:gradFill>
          </a:ln>
          <a:effectLst>
            <a:outerShdw blurRad="177800" dist="1143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椭圆 39"/>
          <p:cNvSpPr/>
          <p:nvPr/>
        </p:nvSpPr>
        <p:spPr>
          <a:xfrm>
            <a:off x="4318635" y="5743575"/>
            <a:ext cx="768985" cy="732155"/>
          </a:xfrm>
          <a:prstGeom prst="ellipse">
            <a:avLst/>
          </a:prstGeom>
          <a:gradFill>
            <a:gsLst>
              <a:gs pos="0">
                <a:srgbClr val="E4E4E4"/>
              </a:gs>
              <a:gs pos="100000">
                <a:schemeClr val="bg1"/>
              </a:gs>
            </a:gsLst>
            <a:lin ang="2700000" scaled="0"/>
          </a:gradFill>
          <a:ln w="38100">
            <a:gradFill>
              <a:gsLst>
                <a:gs pos="0">
                  <a:schemeClr val="bg1">
                    <a:lumMod val="65000"/>
                  </a:schemeClr>
                </a:gs>
                <a:gs pos="100000">
                  <a:schemeClr val="bg1"/>
                </a:gs>
              </a:gsLst>
              <a:lin ang="13500000" scaled="0"/>
            </a:gradFill>
          </a:ln>
          <a:effectLst>
            <a:outerShdw blurRad="177800" dist="1143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椭圆 17"/>
          <p:cNvSpPr/>
          <p:nvPr/>
        </p:nvSpPr>
        <p:spPr>
          <a:xfrm>
            <a:off x="11421745" y="2962275"/>
            <a:ext cx="756920" cy="743585"/>
          </a:xfrm>
          <a:prstGeom prst="ellipse">
            <a:avLst/>
          </a:prstGeom>
          <a:gradFill>
            <a:gsLst>
              <a:gs pos="0">
                <a:srgbClr val="E4E4E4"/>
              </a:gs>
              <a:gs pos="100000">
                <a:schemeClr val="bg1"/>
              </a:gs>
            </a:gsLst>
            <a:lin ang="2700000" scaled="0"/>
          </a:gradFill>
          <a:ln w="38100">
            <a:gradFill>
              <a:gsLst>
                <a:gs pos="0">
                  <a:schemeClr val="bg1">
                    <a:lumMod val="65000"/>
                  </a:schemeClr>
                </a:gs>
                <a:gs pos="100000">
                  <a:schemeClr val="bg1"/>
                </a:gs>
              </a:gsLst>
              <a:lin ang="13500000" scaled="0"/>
            </a:gradFill>
          </a:ln>
          <a:effectLst>
            <a:outerShdw blurRad="177800" dist="1143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椭圆 23"/>
          <p:cNvSpPr/>
          <p:nvPr/>
        </p:nvSpPr>
        <p:spPr>
          <a:xfrm>
            <a:off x="7169150" y="2961640"/>
            <a:ext cx="745490" cy="667385"/>
          </a:xfrm>
          <a:prstGeom prst="ellipse">
            <a:avLst/>
          </a:prstGeom>
          <a:gradFill>
            <a:gsLst>
              <a:gs pos="0">
                <a:srgbClr val="E4E4E4"/>
              </a:gs>
              <a:gs pos="100000">
                <a:schemeClr val="bg1"/>
              </a:gs>
            </a:gsLst>
            <a:lin ang="2700000" scaled="0"/>
          </a:gradFill>
          <a:ln w="38100">
            <a:gradFill>
              <a:gsLst>
                <a:gs pos="0">
                  <a:schemeClr val="bg1">
                    <a:lumMod val="65000"/>
                  </a:schemeClr>
                </a:gs>
                <a:gs pos="100000">
                  <a:schemeClr val="bg1"/>
                </a:gs>
              </a:gsLst>
              <a:lin ang="13500000" scaled="0"/>
            </a:gradFill>
          </a:ln>
          <a:effectLst>
            <a:outerShdw blurRad="177800" dist="1143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3493135" y="3027680"/>
            <a:ext cx="768985" cy="732155"/>
          </a:xfrm>
          <a:prstGeom prst="ellipse">
            <a:avLst/>
          </a:prstGeom>
          <a:gradFill>
            <a:gsLst>
              <a:gs pos="0">
                <a:srgbClr val="E4E4E4"/>
              </a:gs>
              <a:gs pos="100000">
                <a:schemeClr val="bg1"/>
              </a:gs>
            </a:gsLst>
            <a:lin ang="2700000" scaled="0"/>
          </a:gradFill>
          <a:ln w="38100">
            <a:gradFill>
              <a:gsLst>
                <a:gs pos="0">
                  <a:schemeClr val="bg1">
                    <a:lumMod val="65000"/>
                  </a:schemeClr>
                </a:gs>
                <a:gs pos="100000">
                  <a:schemeClr val="bg1"/>
                </a:gs>
              </a:gsLst>
              <a:lin ang="13500000" scaled="0"/>
            </a:gradFill>
          </a:ln>
          <a:effectLst>
            <a:outerShdw blurRad="177800" dist="1143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Group 4"/>
          <p:cNvGrpSpPr>
            <a:grpSpLocks noChangeAspect="1"/>
          </p:cNvGrpSpPr>
          <p:nvPr/>
        </p:nvGrpSpPr>
        <p:grpSpPr bwMode="auto">
          <a:xfrm>
            <a:off x="347134" y="-2177902"/>
            <a:ext cx="845692" cy="3199616"/>
            <a:chOff x="381" y="478"/>
            <a:chExt cx="531" cy="2009"/>
          </a:xfrm>
          <a:effectLst>
            <a:outerShdw blurRad="88900" dist="635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" name="AutoShape 3"/>
            <p:cNvSpPr>
              <a:spLocks noChangeAspect="1" noChangeArrowheads="1" noTextEdit="1"/>
            </p:cNvSpPr>
            <p:nvPr/>
          </p:nvSpPr>
          <p:spPr bwMode="auto">
            <a:xfrm>
              <a:off x="381" y="480"/>
              <a:ext cx="531" cy="20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" name="Freeform 5"/>
            <p:cNvSpPr/>
            <p:nvPr/>
          </p:nvSpPr>
          <p:spPr bwMode="auto">
            <a:xfrm>
              <a:off x="383" y="478"/>
              <a:ext cx="529" cy="2009"/>
            </a:xfrm>
            <a:custGeom>
              <a:avLst/>
              <a:gdLst>
                <a:gd name="T0" fmla="*/ 529 w 529"/>
                <a:gd name="T1" fmla="*/ 2009 h 2009"/>
                <a:gd name="T2" fmla="*/ 261 w 529"/>
                <a:gd name="T3" fmla="*/ 1879 h 2009"/>
                <a:gd name="T4" fmla="*/ 0 w 529"/>
                <a:gd name="T5" fmla="*/ 2009 h 2009"/>
                <a:gd name="T6" fmla="*/ 0 w 529"/>
                <a:gd name="T7" fmla="*/ 0 h 2009"/>
                <a:gd name="T8" fmla="*/ 529 w 529"/>
                <a:gd name="T9" fmla="*/ 0 h 2009"/>
                <a:gd name="T10" fmla="*/ 529 w 529"/>
                <a:gd name="T11" fmla="*/ 2009 h 20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29" h="2009">
                  <a:moveTo>
                    <a:pt x="529" y="2009"/>
                  </a:moveTo>
                  <a:lnTo>
                    <a:pt x="261" y="1879"/>
                  </a:lnTo>
                  <a:lnTo>
                    <a:pt x="0" y="2009"/>
                  </a:lnTo>
                  <a:lnTo>
                    <a:pt x="0" y="0"/>
                  </a:lnTo>
                  <a:lnTo>
                    <a:pt x="529" y="0"/>
                  </a:lnTo>
                  <a:lnTo>
                    <a:pt x="529" y="2009"/>
                  </a:lnTo>
                  <a:close/>
                </a:path>
              </a:pathLst>
            </a:custGeom>
            <a:solidFill>
              <a:srgbClr val="F025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" name="Freeform 6"/>
            <p:cNvSpPr/>
            <p:nvPr/>
          </p:nvSpPr>
          <p:spPr bwMode="auto">
            <a:xfrm>
              <a:off x="426" y="537"/>
              <a:ext cx="443" cy="1877"/>
            </a:xfrm>
            <a:custGeom>
              <a:avLst/>
              <a:gdLst>
                <a:gd name="T0" fmla="*/ 443 w 443"/>
                <a:gd name="T1" fmla="*/ 1877 h 1877"/>
                <a:gd name="T2" fmla="*/ 218 w 443"/>
                <a:gd name="T3" fmla="*/ 1756 h 1877"/>
                <a:gd name="T4" fmla="*/ 0 w 443"/>
                <a:gd name="T5" fmla="*/ 1877 h 1877"/>
                <a:gd name="T6" fmla="*/ 0 w 443"/>
                <a:gd name="T7" fmla="*/ 0 h 1877"/>
                <a:gd name="T8" fmla="*/ 443 w 443"/>
                <a:gd name="T9" fmla="*/ 0 h 1877"/>
                <a:gd name="T10" fmla="*/ 443 w 443"/>
                <a:gd name="T11" fmla="*/ 1877 h 18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43" h="1877">
                  <a:moveTo>
                    <a:pt x="443" y="1877"/>
                  </a:moveTo>
                  <a:lnTo>
                    <a:pt x="218" y="1756"/>
                  </a:lnTo>
                  <a:lnTo>
                    <a:pt x="0" y="1877"/>
                  </a:lnTo>
                  <a:lnTo>
                    <a:pt x="0" y="0"/>
                  </a:lnTo>
                  <a:lnTo>
                    <a:pt x="443" y="0"/>
                  </a:lnTo>
                  <a:lnTo>
                    <a:pt x="443" y="1877"/>
                  </a:lnTo>
                  <a:close/>
                </a:path>
              </a:pathLst>
            </a:custGeom>
            <a:noFill/>
            <a:ln w="19050" cap="flat">
              <a:solidFill>
                <a:srgbClr val="FFFFFF"/>
              </a:solidFill>
              <a:prstDash val="dash"/>
              <a:miter lim="800000"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6" name="文本框 5"/>
          <p:cNvSpPr txBox="1"/>
          <p:nvPr/>
        </p:nvSpPr>
        <p:spPr>
          <a:xfrm flipH="1">
            <a:off x="486434" y="200035"/>
            <a:ext cx="596119" cy="483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4</a:t>
            </a:r>
            <a:endParaRPr lang="zh-CN" altLang="en-US" sz="2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 flipH="1">
            <a:off x="1318512" y="171011"/>
            <a:ext cx="2265664" cy="51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>
                <a:latin typeface="汉仪综艺体简" pitchFamily="49" charset="-122"/>
                <a:ea typeface="汉仪综艺体简" pitchFamily="49" charset="-122"/>
                <a:sym typeface="+mn-ea"/>
              </a:rPr>
              <a:t>Introduction</a:t>
            </a:r>
            <a:endParaRPr lang="en-US" altLang="zh-CN" sz="2800" dirty="0">
              <a:latin typeface="汉仪综艺体简" pitchFamily="49" charset="-122"/>
              <a:ea typeface="汉仪综艺体简" pitchFamily="49" charset="-122"/>
            </a:endParaRPr>
          </a:p>
        </p:txBody>
      </p:sp>
      <p:sp>
        <p:nvSpPr>
          <p:cNvPr id="25" name="AutoShape 67"/>
          <p:cNvSpPr>
            <a:spLocks noChangeAspect="1" noChangeArrowheads="1" noTextEdit="1"/>
          </p:cNvSpPr>
          <p:nvPr/>
        </p:nvSpPr>
        <p:spPr bwMode="auto">
          <a:xfrm>
            <a:off x="6282667" y="-221771"/>
            <a:ext cx="4151312" cy="1238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" name="圆角矩形 8"/>
          <p:cNvSpPr/>
          <p:nvPr/>
        </p:nvSpPr>
        <p:spPr>
          <a:xfrm>
            <a:off x="973455" y="1305560"/>
            <a:ext cx="2970530" cy="2204085"/>
          </a:xfrm>
          <a:prstGeom prst="roundRect">
            <a:avLst/>
          </a:prstGeom>
          <a:gradFill>
            <a:gsLst>
              <a:gs pos="0">
                <a:srgbClr val="E4E4E4"/>
              </a:gs>
              <a:gs pos="100000">
                <a:schemeClr val="bg1"/>
              </a:gs>
            </a:gsLst>
            <a:lin ang="2700000" scaled="0"/>
          </a:gradFill>
          <a:ln w="19050">
            <a:gradFill>
              <a:gsLst>
                <a:gs pos="0">
                  <a:schemeClr val="bg1">
                    <a:lumMod val="65000"/>
                  </a:schemeClr>
                </a:gs>
                <a:gs pos="100000">
                  <a:schemeClr val="bg1"/>
                </a:gs>
              </a:gsLst>
              <a:lin ang="13500000" scaled="0"/>
            </a:gradFill>
          </a:ln>
          <a:effectLst>
            <a:outerShdw blurRad="177800" dist="1143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圆角矩形 10"/>
          <p:cNvSpPr/>
          <p:nvPr/>
        </p:nvSpPr>
        <p:spPr>
          <a:xfrm>
            <a:off x="1040765" y="1470025"/>
            <a:ext cx="2734945" cy="1906905"/>
          </a:xfrm>
          <a:prstGeom prst="roundRect">
            <a:avLst/>
          </a:prstGeom>
          <a:noFill/>
          <a:ln>
            <a:solidFill>
              <a:srgbClr val="FC1515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 flipH="1">
            <a:off x="1089025" y="1443990"/>
            <a:ext cx="2738120" cy="19202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000" dirty="0">
                <a:latin typeface="微软雅黑" pitchFamily="34" charset="-122"/>
                <a:ea typeface="微软雅黑" pitchFamily="34" charset="-122"/>
              </a:rPr>
              <a:t>T</a:t>
            </a:r>
            <a:r>
              <a:rPr lang="zh-CN" altLang="en-US" sz="2000" dirty="0">
                <a:latin typeface="微软雅黑" pitchFamily="34" charset="-122"/>
                <a:ea typeface="微软雅黑" pitchFamily="34" charset="-122"/>
              </a:rPr>
              <a:t>he optimal velocity model(</a:t>
            </a:r>
            <a:r>
              <a:rPr lang="zh-CN" altLang="en-US" sz="2000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OVM</a:t>
            </a:r>
            <a:r>
              <a:rPr lang="zh-CN" altLang="en-US" sz="2000" dirty="0">
                <a:latin typeface="微软雅黑" pitchFamily="34" charset="-122"/>
                <a:ea typeface="微软雅黑" pitchFamily="34" charset="-122"/>
              </a:rPr>
              <a:t>) proposed</a:t>
            </a: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微软雅黑" pitchFamily="34" charset="-122"/>
                <a:ea typeface="微软雅黑" pitchFamily="34" charset="-122"/>
              </a:rPr>
              <a:t>by Bando et al.</a:t>
            </a:r>
          </a:p>
        </p:txBody>
      </p:sp>
      <p:sp>
        <p:nvSpPr>
          <p:cNvPr id="16" name="圆角矩形 15"/>
          <p:cNvSpPr/>
          <p:nvPr/>
        </p:nvSpPr>
        <p:spPr>
          <a:xfrm>
            <a:off x="8639810" y="1304925"/>
            <a:ext cx="3345815" cy="2150110"/>
          </a:xfrm>
          <a:prstGeom prst="roundRect">
            <a:avLst/>
          </a:prstGeom>
          <a:gradFill>
            <a:gsLst>
              <a:gs pos="0">
                <a:srgbClr val="E4E4E4"/>
              </a:gs>
              <a:gs pos="100000">
                <a:schemeClr val="bg1"/>
              </a:gs>
            </a:gsLst>
            <a:lin ang="2700000" scaled="0"/>
          </a:gradFill>
          <a:ln w="19050">
            <a:gradFill>
              <a:gsLst>
                <a:gs pos="0">
                  <a:schemeClr val="bg1">
                    <a:lumMod val="65000"/>
                  </a:schemeClr>
                </a:gs>
                <a:gs pos="100000">
                  <a:schemeClr val="bg1"/>
                </a:gs>
              </a:gsLst>
              <a:lin ang="13500000" scaled="0"/>
            </a:gradFill>
          </a:ln>
          <a:effectLst>
            <a:outerShdw blurRad="177800" dist="1143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圆角矩形 16"/>
          <p:cNvSpPr/>
          <p:nvPr/>
        </p:nvSpPr>
        <p:spPr>
          <a:xfrm>
            <a:off x="8803005" y="1417320"/>
            <a:ext cx="3033395" cy="1934210"/>
          </a:xfrm>
          <a:prstGeom prst="roundRect">
            <a:avLst/>
          </a:prstGeom>
          <a:noFill/>
          <a:ln>
            <a:solidFill>
              <a:srgbClr val="FC1515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文本框 18"/>
          <p:cNvSpPr txBox="1"/>
          <p:nvPr/>
        </p:nvSpPr>
        <p:spPr>
          <a:xfrm flipH="1">
            <a:off x="8808085" y="1394460"/>
            <a:ext cx="3037840" cy="19202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latin typeface="微软雅黑" pitchFamily="34" charset="-122"/>
                <a:ea typeface="微软雅黑" pitchFamily="34" charset="-122"/>
              </a:rPr>
              <a:t>Jiang et al. put forward</a:t>
            </a: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微软雅黑" pitchFamily="34" charset="-122"/>
                <a:ea typeface="微软雅黑" pitchFamily="34" charset="-122"/>
              </a:rPr>
              <a:t>the full velocity difference model(</a:t>
            </a:r>
            <a:r>
              <a:rPr lang="zh-CN" altLang="en-US" sz="2000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FVDM</a:t>
            </a:r>
            <a:r>
              <a:rPr lang="zh-CN" altLang="en-US" sz="2000" dirty="0">
                <a:latin typeface="微软雅黑" pitchFamily="34" charset="-122"/>
                <a:ea typeface="微软雅黑" pitchFamily="34" charset="-122"/>
              </a:rPr>
              <a:t>) </a:t>
            </a:r>
          </a:p>
        </p:txBody>
      </p:sp>
      <p:sp>
        <p:nvSpPr>
          <p:cNvPr id="22" name="圆角矩形 21"/>
          <p:cNvSpPr/>
          <p:nvPr/>
        </p:nvSpPr>
        <p:spPr>
          <a:xfrm>
            <a:off x="4959985" y="1343025"/>
            <a:ext cx="2646045" cy="2058670"/>
          </a:xfrm>
          <a:prstGeom prst="roundRect">
            <a:avLst/>
          </a:prstGeom>
          <a:gradFill>
            <a:gsLst>
              <a:gs pos="0">
                <a:srgbClr val="E4E4E4"/>
              </a:gs>
              <a:gs pos="100000">
                <a:schemeClr val="bg1"/>
              </a:gs>
            </a:gsLst>
            <a:lin ang="2700000" scaled="0"/>
          </a:gradFill>
          <a:ln w="19050">
            <a:gradFill>
              <a:gsLst>
                <a:gs pos="0">
                  <a:schemeClr val="bg1">
                    <a:lumMod val="65000"/>
                  </a:schemeClr>
                </a:gs>
                <a:gs pos="100000">
                  <a:schemeClr val="bg1"/>
                </a:gs>
              </a:gsLst>
              <a:lin ang="13500000" scaled="0"/>
            </a:gradFill>
          </a:ln>
          <a:effectLst>
            <a:outerShdw blurRad="177800" dist="1143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圆角矩形 22"/>
          <p:cNvSpPr/>
          <p:nvPr/>
        </p:nvSpPr>
        <p:spPr>
          <a:xfrm>
            <a:off x="5095240" y="1447165"/>
            <a:ext cx="2385060" cy="1868170"/>
          </a:xfrm>
          <a:prstGeom prst="roundRect">
            <a:avLst/>
          </a:prstGeom>
          <a:noFill/>
          <a:ln>
            <a:solidFill>
              <a:srgbClr val="FC1515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文本框 25"/>
          <p:cNvSpPr txBox="1"/>
          <p:nvPr/>
        </p:nvSpPr>
        <p:spPr>
          <a:xfrm flipH="1">
            <a:off x="5191125" y="1364615"/>
            <a:ext cx="2390140" cy="19202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2000" dirty="0">
                <a:latin typeface="微软雅黑" pitchFamily="34" charset="-122"/>
                <a:ea typeface="微软雅黑" pitchFamily="34" charset="-122"/>
              </a:rPr>
              <a:t>Helbing and Tilch developed a generalized force model(</a:t>
            </a:r>
            <a:r>
              <a:rPr lang="zh-CN" altLang="en-US" sz="2000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GFM</a:t>
            </a:r>
            <a:r>
              <a:rPr lang="zh-CN" altLang="en-US" sz="2000" dirty="0">
                <a:latin typeface="微软雅黑" pitchFamily="34" charset="-122"/>
                <a:ea typeface="微软雅黑" pitchFamily="34" charset="-122"/>
              </a:rPr>
              <a:t>)</a:t>
            </a:r>
          </a:p>
        </p:txBody>
      </p:sp>
      <p:sp>
        <p:nvSpPr>
          <p:cNvPr id="32" name="文本框 31"/>
          <p:cNvSpPr txBox="1"/>
          <p:nvPr/>
        </p:nvSpPr>
        <p:spPr>
          <a:xfrm flipH="1">
            <a:off x="4502094" y="901357"/>
            <a:ext cx="1194731" cy="8229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800" dirty="0" smtClean="0">
                <a:latin typeface="Stencil Std" panose="04020904080802020404" pitchFamily="82" charset="0"/>
              </a:rPr>
              <a:t>02</a:t>
            </a:r>
          </a:p>
        </p:txBody>
      </p:sp>
      <p:sp>
        <p:nvSpPr>
          <p:cNvPr id="31" name="文本框 30"/>
          <p:cNvSpPr txBox="1"/>
          <p:nvPr/>
        </p:nvSpPr>
        <p:spPr>
          <a:xfrm flipH="1">
            <a:off x="429260" y="3117215"/>
            <a:ext cx="925195" cy="8229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800" dirty="0" smtClean="0">
                <a:latin typeface="Stencil Std" panose="04020904080802020404" pitchFamily="82" charset="0"/>
              </a:rPr>
              <a:t>01</a:t>
            </a:r>
          </a:p>
        </p:txBody>
      </p:sp>
      <p:sp>
        <p:nvSpPr>
          <p:cNvPr id="33" name="文本框 32"/>
          <p:cNvSpPr txBox="1"/>
          <p:nvPr/>
        </p:nvSpPr>
        <p:spPr>
          <a:xfrm flipH="1">
            <a:off x="8433972" y="3262203"/>
            <a:ext cx="1194731" cy="8229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800" dirty="0" smtClean="0">
                <a:latin typeface="Stencil Std" panose="04020904080802020404" pitchFamily="82" charset="0"/>
              </a:rPr>
              <a:t>03</a:t>
            </a:r>
            <a:endParaRPr lang="zh-CN" altLang="en-US" sz="4800" dirty="0">
              <a:latin typeface="Stencil Std" panose="04020904080802020404" pitchFamily="82" charset="0"/>
            </a:endParaRPr>
          </a:p>
        </p:txBody>
      </p:sp>
      <p:sp>
        <p:nvSpPr>
          <p:cNvPr id="35" name="圆角矩形 34"/>
          <p:cNvSpPr/>
          <p:nvPr/>
        </p:nvSpPr>
        <p:spPr>
          <a:xfrm>
            <a:off x="1935480" y="4136390"/>
            <a:ext cx="2827655" cy="2149475"/>
          </a:xfrm>
          <a:prstGeom prst="roundRect">
            <a:avLst/>
          </a:prstGeom>
          <a:gradFill>
            <a:gsLst>
              <a:gs pos="0">
                <a:srgbClr val="E4E4E4"/>
              </a:gs>
              <a:gs pos="100000">
                <a:schemeClr val="bg1"/>
              </a:gs>
            </a:gsLst>
            <a:lin ang="2700000" scaled="0"/>
          </a:gradFill>
          <a:ln w="19050">
            <a:gradFill>
              <a:gsLst>
                <a:gs pos="0">
                  <a:schemeClr val="bg1">
                    <a:lumMod val="65000"/>
                  </a:schemeClr>
                </a:gs>
                <a:gs pos="100000">
                  <a:schemeClr val="bg1"/>
                </a:gs>
              </a:gsLst>
              <a:lin ang="13500000" scaled="0"/>
            </a:gradFill>
          </a:ln>
          <a:effectLst>
            <a:outerShdw blurRad="177800" dist="1143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圆角矩形 35"/>
          <p:cNvSpPr/>
          <p:nvPr/>
        </p:nvSpPr>
        <p:spPr>
          <a:xfrm>
            <a:off x="2029460" y="4210685"/>
            <a:ext cx="2579370" cy="1971040"/>
          </a:xfrm>
          <a:prstGeom prst="roundRect">
            <a:avLst/>
          </a:prstGeom>
          <a:noFill/>
          <a:ln>
            <a:solidFill>
              <a:srgbClr val="FC1515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文本框 36"/>
          <p:cNvSpPr txBox="1"/>
          <p:nvPr/>
        </p:nvSpPr>
        <p:spPr>
          <a:xfrm flipH="1">
            <a:off x="1054637" y="5576143"/>
            <a:ext cx="1194731" cy="8229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800" dirty="0" smtClean="0">
                <a:latin typeface="Stencil Std" panose="04020904080802020404" pitchFamily="82" charset="0"/>
              </a:rPr>
              <a:t>04</a:t>
            </a:r>
            <a:endParaRPr lang="zh-CN" altLang="en-US" sz="4800" dirty="0">
              <a:latin typeface="Stencil Std" panose="04020904080802020404" pitchFamily="82" charset="0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2134870" y="4270375"/>
            <a:ext cx="2540000" cy="192024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altLang="zh-CN" sz="2000" dirty="0">
                <a:latin typeface="微软雅黑" pitchFamily="34" charset="-122"/>
                <a:ea typeface="微软雅黑" pitchFamily="34" charset="-122"/>
              </a:rPr>
              <a:t>Ge et al.proposed the two velocity difference model (</a:t>
            </a:r>
            <a:r>
              <a:rPr lang="en-US" altLang="zh-CN" sz="2000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TVDM</a:t>
            </a:r>
            <a:r>
              <a:rPr lang="en-US" altLang="zh-CN" sz="2000" dirty="0">
                <a:latin typeface="微软雅黑" pitchFamily="34" charset="-122"/>
                <a:ea typeface="微软雅黑" pitchFamily="34" charset="-122"/>
              </a:rPr>
              <a:t>)</a:t>
            </a:r>
          </a:p>
        </p:txBody>
      </p:sp>
      <p:sp>
        <p:nvSpPr>
          <p:cNvPr id="42" name="圆角矩形 41"/>
          <p:cNvSpPr/>
          <p:nvPr/>
        </p:nvSpPr>
        <p:spPr>
          <a:xfrm>
            <a:off x="7045960" y="4121150"/>
            <a:ext cx="2827655" cy="2149475"/>
          </a:xfrm>
          <a:prstGeom prst="roundRect">
            <a:avLst/>
          </a:prstGeom>
          <a:gradFill>
            <a:gsLst>
              <a:gs pos="0">
                <a:srgbClr val="E4E4E4"/>
              </a:gs>
              <a:gs pos="100000">
                <a:schemeClr val="bg1"/>
              </a:gs>
            </a:gsLst>
            <a:lin ang="2700000" scaled="0"/>
          </a:gradFill>
          <a:ln w="19050">
            <a:gradFill>
              <a:gsLst>
                <a:gs pos="0">
                  <a:schemeClr val="bg1">
                    <a:lumMod val="65000"/>
                  </a:schemeClr>
                </a:gs>
                <a:gs pos="100000">
                  <a:schemeClr val="bg1"/>
                </a:gs>
              </a:gsLst>
              <a:lin ang="13500000" scaled="0"/>
            </a:gradFill>
          </a:ln>
          <a:effectLst>
            <a:outerShdw blurRad="177800" dist="1143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文本框 42"/>
          <p:cNvSpPr txBox="1"/>
          <p:nvPr/>
        </p:nvSpPr>
        <p:spPr>
          <a:xfrm flipH="1">
            <a:off x="6371492" y="3916888"/>
            <a:ext cx="1194731" cy="8229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800" dirty="0" smtClean="0">
                <a:latin typeface="Stencil Std" panose="04020904080802020404" pitchFamily="82" charset="0"/>
              </a:rPr>
              <a:t>0</a:t>
            </a:r>
            <a:r>
              <a:rPr lang="en-US" sz="4800" dirty="0" smtClean="0">
                <a:latin typeface="Stencil Std" panose="04020904080802020404" pitchFamily="82" charset="0"/>
              </a:rPr>
              <a:t>5</a:t>
            </a:r>
            <a:endParaRPr lang="en-US" sz="4800" dirty="0">
              <a:latin typeface="Stencil Std" panose="04020904080802020404" pitchFamily="82" charset="0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7269480" y="4372610"/>
            <a:ext cx="2540000" cy="146304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altLang="zh-CN" sz="200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Jerk</a:t>
            </a:r>
            <a:r>
              <a:rPr lang="en-US" altLang="zh-CN" sz="2000" smtClean="0"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000" dirty="0">
                <a:latin typeface="微软雅黑" pitchFamily="34" charset="-122"/>
                <a:ea typeface="微软雅黑" pitchFamily="34" charset="-122"/>
              </a:rPr>
              <a:t>on the car-following models are rare.</a:t>
            </a:r>
          </a:p>
        </p:txBody>
      </p:sp>
      <p:sp>
        <p:nvSpPr>
          <p:cNvPr id="45" name="圆角矩形 44"/>
          <p:cNvSpPr/>
          <p:nvPr/>
        </p:nvSpPr>
        <p:spPr>
          <a:xfrm>
            <a:off x="7178040" y="4207510"/>
            <a:ext cx="2579370" cy="1971040"/>
          </a:xfrm>
          <a:prstGeom prst="roundRect">
            <a:avLst/>
          </a:prstGeom>
          <a:noFill/>
          <a:ln>
            <a:solidFill>
              <a:srgbClr val="FC1515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4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"/>
                            </p:stCondLst>
                            <p:childTnLst>
                              <p:par>
                                <p:cTn id="54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56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500"/>
                            </p:stCondLst>
                            <p:childTnLst>
                              <p:par>
                                <p:cTn id="76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8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94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500"/>
                            </p:stCondLst>
                            <p:childTnLst>
                              <p:par>
                                <p:cTn id="9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14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4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16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500"/>
                            </p:stCondLst>
                            <p:childTnLst>
                              <p:par>
                                <p:cTn id="11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bldLvl="0" animBg="1"/>
      <p:bldP spid="40" grpId="0" bldLvl="0" animBg="1"/>
      <p:bldP spid="18" grpId="0" bldLvl="0" animBg="1"/>
      <p:bldP spid="24" grpId="0" bldLvl="0" animBg="1"/>
      <p:bldP spid="10" grpId="0" bldLvl="0" animBg="1"/>
      <p:bldP spid="6" grpId="0"/>
      <p:bldP spid="7" grpId="0"/>
      <p:bldP spid="9" grpId="0" bldLvl="0" animBg="1"/>
      <p:bldP spid="11" grpId="0" bldLvl="0" animBg="1"/>
      <p:bldP spid="12" grpId="0"/>
      <p:bldP spid="16" grpId="0" bldLvl="0" animBg="1"/>
      <p:bldP spid="17" grpId="0" bldLvl="0" animBg="1"/>
      <p:bldP spid="19" grpId="0"/>
      <p:bldP spid="22" grpId="0" bldLvl="0" animBg="1"/>
      <p:bldP spid="23" grpId="0" bldLvl="0" animBg="1"/>
      <p:bldP spid="26" grpId="0"/>
      <p:bldP spid="32" grpId="0"/>
      <p:bldP spid="31" grpId="0"/>
      <p:bldP spid="33" grpId="0"/>
      <p:bldP spid="35" grpId="0" bldLvl="0" animBg="1"/>
      <p:bldP spid="36" grpId="0" bldLvl="0" animBg="1"/>
      <p:bldP spid="37" grpId="0"/>
      <p:bldP spid="39" grpId="0"/>
      <p:bldP spid="39" grpId="1"/>
      <p:bldP spid="42" grpId="0" bldLvl="0" animBg="1"/>
      <p:bldP spid="43" grpId="0"/>
      <p:bldP spid="44" grpId="0"/>
      <p:bldP spid="45" grpId="0" bldLvl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3" name="组合 62"/>
          <p:cNvGrpSpPr/>
          <p:nvPr/>
        </p:nvGrpSpPr>
        <p:grpSpPr>
          <a:xfrm rot="19957823">
            <a:off x="8613775" y="1932940"/>
            <a:ext cx="453390" cy="236220"/>
            <a:chOff x="5968977" y="738349"/>
            <a:chExt cx="1762125" cy="1235075"/>
          </a:xfrm>
          <a:effectLst>
            <a:outerShdw blurRad="127000" dist="1016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64" name="Freeform 69"/>
            <p:cNvSpPr/>
            <p:nvPr/>
          </p:nvSpPr>
          <p:spPr bwMode="auto">
            <a:xfrm>
              <a:off x="5968977" y="738349"/>
              <a:ext cx="1585912" cy="1235075"/>
            </a:xfrm>
            <a:custGeom>
              <a:avLst/>
              <a:gdLst>
                <a:gd name="T0" fmla="*/ 999 w 999"/>
                <a:gd name="T1" fmla="*/ 301 h 778"/>
                <a:gd name="T2" fmla="*/ 502 w 999"/>
                <a:gd name="T3" fmla="*/ 554 h 778"/>
                <a:gd name="T4" fmla="*/ 0 w 999"/>
                <a:gd name="T5" fmla="*/ 778 h 778"/>
                <a:gd name="T6" fmla="*/ 0 w 999"/>
                <a:gd name="T7" fmla="*/ 435 h 778"/>
                <a:gd name="T8" fmla="*/ 355 w 999"/>
                <a:gd name="T9" fmla="*/ 253 h 778"/>
                <a:gd name="T10" fmla="*/ 852 w 999"/>
                <a:gd name="T11" fmla="*/ 0 h 778"/>
                <a:gd name="T12" fmla="*/ 814 w 999"/>
                <a:gd name="T13" fmla="*/ 206 h 778"/>
                <a:gd name="T14" fmla="*/ 999 w 999"/>
                <a:gd name="T15" fmla="*/ 301 h 7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99" h="778">
                  <a:moveTo>
                    <a:pt x="999" y="301"/>
                  </a:moveTo>
                  <a:lnTo>
                    <a:pt x="502" y="554"/>
                  </a:lnTo>
                  <a:lnTo>
                    <a:pt x="0" y="778"/>
                  </a:lnTo>
                  <a:lnTo>
                    <a:pt x="0" y="435"/>
                  </a:lnTo>
                  <a:lnTo>
                    <a:pt x="355" y="253"/>
                  </a:lnTo>
                  <a:lnTo>
                    <a:pt x="852" y="0"/>
                  </a:lnTo>
                  <a:lnTo>
                    <a:pt x="814" y="206"/>
                  </a:lnTo>
                  <a:lnTo>
                    <a:pt x="999" y="301"/>
                  </a:lnTo>
                  <a:close/>
                </a:path>
              </a:pathLst>
            </a:custGeom>
            <a:solidFill>
              <a:srgbClr val="FFE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5" name="Freeform 70"/>
            <p:cNvSpPr/>
            <p:nvPr/>
          </p:nvSpPr>
          <p:spPr bwMode="auto">
            <a:xfrm>
              <a:off x="5968977" y="738349"/>
              <a:ext cx="1585912" cy="1235075"/>
            </a:xfrm>
            <a:custGeom>
              <a:avLst/>
              <a:gdLst>
                <a:gd name="T0" fmla="*/ 999 w 999"/>
                <a:gd name="T1" fmla="*/ 301 h 778"/>
                <a:gd name="T2" fmla="*/ 502 w 999"/>
                <a:gd name="T3" fmla="*/ 554 h 778"/>
                <a:gd name="T4" fmla="*/ 0 w 999"/>
                <a:gd name="T5" fmla="*/ 778 h 778"/>
                <a:gd name="T6" fmla="*/ 0 w 999"/>
                <a:gd name="T7" fmla="*/ 435 h 778"/>
                <a:gd name="T8" fmla="*/ 355 w 999"/>
                <a:gd name="T9" fmla="*/ 253 h 778"/>
                <a:gd name="T10" fmla="*/ 852 w 999"/>
                <a:gd name="T11" fmla="*/ 0 h 778"/>
                <a:gd name="T12" fmla="*/ 814 w 999"/>
                <a:gd name="T13" fmla="*/ 206 h 778"/>
                <a:gd name="T14" fmla="*/ 999 w 999"/>
                <a:gd name="T15" fmla="*/ 301 h 7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99" h="778">
                  <a:moveTo>
                    <a:pt x="999" y="301"/>
                  </a:moveTo>
                  <a:lnTo>
                    <a:pt x="502" y="554"/>
                  </a:lnTo>
                  <a:lnTo>
                    <a:pt x="0" y="778"/>
                  </a:lnTo>
                  <a:lnTo>
                    <a:pt x="0" y="435"/>
                  </a:lnTo>
                  <a:lnTo>
                    <a:pt x="355" y="253"/>
                  </a:lnTo>
                  <a:lnTo>
                    <a:pt x="852" y="0"/>
                  </a:lnTo>
                  <a:lnTo>
                    <a:pt x="814" y="206"/>
                  </a:lnTo>
                  <a:lnTo>
                    <a:pt x="999" y="301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6" name="Freeform 71"/>
            <p:cNvSpPr/>
            <p:nvPr/>
          </p:nvSpPr>
          <p:spPr bwMode="auto">
            <a:xfrm>
              <a:off x="5968977" y="738349"/>
              <a:ext cx="1585912" cy="1235075"/>
            </a:xfrm>
            <a:custGeom>
              <a:avLst/>
              <a:gdLst>
                <a:gd name="T0" fmla="*/ 852 w 999"/>
                <a:gd name="T1" fmla="*/ 0 h 778"/>
                <a:gd name="T2" fmla="*/ 355 w 999"/>
                <a:gd name="T3" fmla="*/ 253 h 778"/>
                <a:gd name="T4" fmla="*/ 0 w 999"/>
                <a:gd name="T5" fmla="*/ 435 h 778"/>
                <a:gd name="T6" fmla="*/ 0 w 999"/>
                <a:gd name="T7" fmla="*/ 778 h 778"/>
                <a:gd name="T8" fmla="*/ 502 w 999"/>
                <a:gd name="T9" fmla="*/ 554 h 778"/>
                <a:gd name="T10" fmla="*/ 999 w 999"/>
                <a:gd name="T11" fmla="*/ 301 h 778"/>
                <a:gd name="T12" fmla="*/ 999 w 999"/>
                <a:gd name="T13" fmla="*/ 301 h 778"/>
                <a:gd name="T14" fmla="*/ 814 w 999"/>
                <a:gd name="T15" fmla="*/ 206 h 778"/>
                <a:gd name="T16" fmla="*/ 852 w 999"/>
                <a:gd name="T17" fmla="*/ 0 h 7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99" h="778">
                  <a:moveTo>
                    <a:pt x="852" y="0"/>
                  </a:moveTo>
                  <a:lnTo>
                    <a:pt x="355" y="253"/>
                  </a:lnTo>
                  <a:lnTo>
                    <a:pt x="0" y="435"/>
                  </a:lnTo>
                  <a:lnTo>
                    <a:pt x="0" y="778"/>
                  </a:lnTo>
                  <a:lnTo>
                    <a:pt x="502" y="554"/>
                  </a:lnTo>
                  <a:lnTo>
                    <a:pt x="999" y="301"/>
                  </a:lnTo>
                  <a:lnTo>
                    <a:pt x="999" y="301"/>
                  </a:lnTo>
                  <a:lnTo>
                    <a:pt x="814" y="206"/>
                  </a:lnTo>
                  <a:lnTo>
                    <a:pt x="852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8D1919">
                    <a:shade val="30000"/>
                    <a:satMod val="115000"/>
                  </a:srgbClr>
                </a:gs>
                <a:gs pos="50000">
                  <a:srgbClr val="8D1919">
                    <a:shade val="67500"/>
                    <a:satMod val="115000"/>
                  </a:srgbClr>
                </a:gs>
                <a:gs pos="100000">
                  <a:srgbClr val="8D1919">
                    <a:shade val="100000"/>
                    <a:satMod val="11500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7" name="Freeform 72"/>
            <p:cNvSpPr/>
            <p:nvPr/>
          </p:nvSpPr>
          <p:spPr bwMode="auto">
            <a:xfrm>
              <a:off x="5968977" y="738349"/>
              <a:ext cx="1585912" cy="1235075"/>
            </a:xfrm>
            <a:custGeom>
              <a:avLst/>
              <a:gdLst>
                <a:gd name="T0" fmla="*/ 852 w 999"/>
                <a:gd name="T1" fmla="*/ 0 h 778"/>
                <a:gd name="T2" fmla="*/ 355 w 999"/>
                <a:gd name="T3" fmla="*/ 253 h 778"/>
                <a:gd name="T4" fmla="*/ 0 w 999"/>
                <a:gd name="T5" fmla="*/ 435 h 778"/>
                <a:gd name="T6" fmla="*/ 0 w 999"/>
                <a:gd name="T7" fmla="*/ 778 h 778"/>
                <a:gd name="T8" fmla="*/ 502 w 999"/>
                <a:gd name="T9" fmla="*/ 554 h 778"/>
                <a:gd name="T10" fmla="*/ 999 w 999"/>
                <a:gd name="T11" fmla="*/ 301 h 778"/>
                <a:gd name="T12" fmla="*/ 999 w 999"/>
                <a:gd name="T13" fmla="*/ 301 h 778"/>
                <a:gd name="T14" fmla="*/ 814 w 999"/>
                <a:gd name="T15" fmla="*/ 206 h 778"/>
                <a:gd name="T16" fmla="*/ 852 w 999"/>
                <a:gd name="T17" fmla="*/ 0 h 7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99" h="778">
                  <a:moveTo>
                    <a:pt x="852" y="0"/>
                  </a:moveTo>
                  <a:lnTo>
                    <a:pt x="355" y="253"/>
                  </a:lnTo>
                  <a:lnTo>
                    <a:pt x="0" y="435"/>
                  </a:lnTo>
                  <a:lnTo>
                    <a:pt x="0" y="778"/>
                  </a:lnTo>
                  <a:lnTo>
                    <a:pt x="502" y="554"/>
                  </a:lnTo>
                  <a:lnTo>
                    <a:pt x="999" y="301"/>
                  </a:lnTo>
                  <a:lnTo>
                    <a:pt x="999" y="301"/>
                  </a:lnTo>
                  <a:lnTo>
                    <a:pt x="814" y="206"/>
                  </a:lnTo>
                  <a:lnTo>
                    <a:pt x="85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8" name="Freeform 73"/>
            <p:cNvSpPr/>
            <p:nvPr/>
          </p:nvSpPr>
          <p:spPr bwMode="auto">
            <a:xfrm>
              <a:off x="5968977" y="1428912"/>
              <a:ext cx="1762125" cy="541338"/>
            </a:xfrm>
            <a:custGeom>
              <a:avLst/>
              <a:gdLst>
                <a:gd name="T0" fmla="*/ 1110 w 1110"/>
                <a:gd name="T1" fmla="*/ 341 h 341"/>
                <a:gd name="T2" fmla="*/ 556 w 1110"/>
                <a:gd name="T3" fmla="*/ 341 h 341"/>
                <a:gd name="T4" fmla="*/ 0 w 1110"/>
                <a:gd name="T5" fmla="*/ 341 h 341"/>
                <a:gd name="T6" fmla="*/ 0 w 1110"/>
                <a:gd name="T7" fmla="*/ 169 h 341"/>
                <a:gd name="T8" fmla="*/ 0 w 1110"/>
                <a:gd name="T9" fmla="*/ 0 h 341"/>
                <a:gd name="T10" fmla="*/ 556 w 1110"/>
                <a:gd name="T11" fmla="*/ 0 h 341"/>
                <a:gd name="T12" fmla="*/ 1110 w 1110"/>
                <a:gd name="T13" fmla="*/ 0 h 341"/>
                <a:gd name="T14" fmla="*/ 990 w 1110"/>
                <a:gd name="T15" fmla="*/ 169 h 341"/>
                <a:gd name="T16" fmla="*/ 1110 w 1110"/>
                <a:gd name="T17" fmla="*/ 341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10" h="341">
                  <a:moveTo>
                    <a:pt x="1110" y="341"/>
                  </a:moveTo>
                  <a:lnTo>
                    <a:pt x="556" y="341"/>
                  </a:lnTo>
                  <a:lnTo>
                    <a:pt x="0" y="341"/>
                  </a:lnTo>
                  <a:lnTo>
                    <a:pt x="0" y="169"/>
                  </a:lnTo>
                  <a:lnTo>
                    <a:pt x="0" y="0"/>
                  </a:lnTo>
                  <a:lnTo>
                    <a:pt x="556" y="0"/>
                  </a:lnTo>
                  <a:lnTo>
                    <a:pt x="1110" y="0"/>
                  </a:lnTo>
                  <a:lnTo>
                    <a:pt x="990" y="169"/>
                  </a:lnTo>
                  <a:lnTo>
                    <a:pt x="1110" y="341"/>
                  </a:lnTo>
                  <a:close/>
                </a:path>
              </a:pathLst>
            </a:custGeom>
            <a:solidFill>
              <a:srgbClr val="FA15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9" name="Freeform 74"/>
            <p:cNvSpPr/>
            <p:nvPr/>
          </p:nvSpPr>
          <p:spPr bwMode="auto">
            <a:xfrm>
              <a:off x="5968977" y="1428912"/>
              <a:ext cx="882650" cy="541338"/>
            </a:xfrm>
            <a:custGeom>
              <a:avLst/>
              <a:gdLst>
                <a:gd name="T0" fmla="*/ 556 w 556"/>
                <a:gd name="T1" fmla="*/ 341 h 341"/>
                <a:gd name="T2" fmla="*/ 0 w 556"/>
                <a:gd name="T3" fmla="*/ 341 h 341"/>
                <a:gd name="T4" fmla="*/ 0 w 556"/>
                <a:gd name="T5" fmla="*/ 169 h 341"/>
                <a:gd name="T6" fmla="*/ 0 w 556"/>
                <a:gd name="T7" fmla="*/ 0 h 341"/>
                <a:gd name="T8" fmla="*/ 556 w 556"/>
                <a:gd name="T9" fmla="*/ 0 h 341"/>
                <a:gd name="T10" fmla="*/ 556 w 556"/>
                <a:gd name="T11" fmla="*/ 341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56" h="341">
                  <a:moveTo>
                    <a:pt x="556" y="341"/>
                  </a:moveTo>
                  <a:lnTo>
                    <a:pt x="0" y="341"/>
                  </a:lnTo>
                  <a:lnTo>
                    <a:pt x="0" y="169"/>
                  </a:lnTo>
                  <a:lnTo>
                    <a:pt x="0" y="0"/>
                  </a:lnTo>
                  <a:lnTo>
                    <a:pt x="556" y="0"/>
                  </a:lnTo>
                  <a:lnTo>
                    <a:pt x="556" y="341"/>
                  </a:lnTo>
                  <a:close/>
                </a:path>
              </a:pathLst>
            </a:custGeom>
            <a:solidFill>
              <a:srgbClr val="F025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0" name="Freeform 75"/>
            <p:cNvSpPr/>
            <p:nvPr/>
          </p:nvSpPr>
          <p:spPr bwMode="auto">
            <a:xfrm>
              <a:off x="5968977" y="1428912"/>
              <a:ext cx="882650" cy="541338"/>
            </a:xfrm>
            <a:custGeom>
              <a:avLst/>
              <a:gdLst>
                <a:gd name="T0" fmla="*/ 556 w 556"/>
                <a:gd name="T1" fmla="*/ 341 h 341"/>
                <a:gd name="T2" fmla="*/ 0 w 556"/>
                <a:gd name="T3" fmla="*/ 341 h 341"/>
                <a:gd name="T4" fmla="*/ 0 w 556"/>
                <a:gd name="T5" fmla="*/ 169 h 341"/>
                <a:gd name="T6" fmla="*/ 0 w 556"/>
                <a:gd name="T7" fmla="*/ 0 h 341"/>
                <a:gd name="T8" fmla="*/ 556 w 556"/>
                <a:gd name="T9" fmla="*/ 0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6" h="341">
                  <a:moveTo>
                    <a:pt x="556" y="341"/>
                  </a:moveTo>
                  <a:lnTo>
                    <a:pt x="0" y="341"/>
                  </a:lnTo>
                  <a:lnTo>
                    <a:pt x="0" y="169"/>
                  </a:lnTo>
                  <a:lnTo>
                    <a:pt x="0" y="0"/>
                  </a:lnTo>
                  <a:lnTo>
                    <a:pt x="55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2" name="Group 4"/>
          <p:cNvGrpSpPr>
            <a:grpSpLocks noChangeAspect="1"/>
          </p:cNvGrpSpPr>
          <p:nvPr/>
        </p:nvGrpSpPr>
        <p:grpSpPr bwMode="auto">
          <a:xfrm>
            <a:off x="347134" y="-2177902"/>
            <a:ext cx="845692" cy="3199616"/>
            <a:chOff x="381" y="478"/>
            <a:chExt cx="531" cy="2009"/>
          </a:xfrm>
          <a:effectLst>
            <a:outerShdw blurRad="88900" dist="635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" name="AutoShape 3"/>
            <p:cNvSpPr>
              <a:spLocks noChangeAspect="1" noChangeArrowheads="1" noTextEdit="1"/>
            </p:cNvSpPr>
            <p:nvPr/>
          </p:nvSpPr>
          <p:spPr bwMode="auto">
            <a:xfrm>
              <a:off x="381" y="480"/>
              <a:ext cx="531" cy="20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" name="Freeform 5"/>
            <p:cNvSpPr/>
            <p:nvPr/>
          </p:nvSpPr>
          <p:spPr bwMode="auto">
            <a:xfrm>
              <a:off x="383" y="478"/>
              <a:ext cx="529" cy="2009"/>
            </a:xfrm>
            <a:custGeom>
              <a:avLst/>
              <a:gdLst>
                <a:gd name="T0" fmla="*/ 529 w 529"/>
                <a:gd name="T1" fmla="*/ 2009 h 2009"/>
                <a:gd name="T2" fmla="*/ 261 w 529"/>
                <a:gd name="T3" fmla="*/ 1879 h 2009"/>
                <a:gd name="T4" fmla="*/ 0 w 529"/>
                <a:gd name="T5" fmla="*/ 2009 h 2009"/>
                <a:gd name="T6" fmla="*/ 0 w 529"/>
                <a:gd name="T7" fmla="*/ 0 h 2009"/>
                <a:gd name="T8" fmla="*/ 529 w 529"/>
                <a:gd name="T9" fmla="*/ 0 h 2009"/>
                <a:gd name="T10" fmla="*/ 529 w 529"/>
                <a:gd name="T11" fmla="*/ 2009 h 20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29" h="2009">
                  <a:moveTo>
                    <a:pt x="529" y="2009"/>
                  </a:moveTo>
                  <a:lnTo>
                    <a:pt x="261" y="1879"/>
                  </a:lnTo>
                  <a:lnTo>
                    <a:pt x="0" y="2009"/>
                  </a:lnTo>
                  <a:lnTo>
                    <a:pt x="0" y="0"/>
                  </a:lnTo>
                  <a:lnTo>
                    <a:pt x="529" y="0"/>
                  </a:lnTo>
                  <a:lnTo>
                    <a:pt x="529" y="2009"/>
                  </a:lnTo>
                  <a:close/>
                </a:path>
              </a:pathLst>
            </a:custGeom>
            <a:solidFill>
              <a:srgbClr val="F025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" name="Freeform 6"/>
            <p:cNvSpPr/>
            <p:nvPr/>
          </p:nvSpPr>
          <p:spPr bwMode="auto">
            <a:xfrm>
              <a:off x="426" y="537"/>
              <a:ext cx="443" cy="1877"/>
            </a:xfrm>
            <a:custGeom>
              <a:avLst/>
              <a:gdLst>
                <a:gd name="T0" fmla="*/ 443 w 443"/>
                <a:gd name="T1" fmla="*/ 1877 h 1877"/>
                <a:gd name="T2" fmla="*/ 218 w 443"/>
                <a:gd name="T3" fmla="*/ 1756 h 1877"/>
                <a:gd name="T4" fmla="*/ 0 w 443"/>
                <a:gd name="T5" fmla="*/ 1877 h 1877"/>
                <a:gd name="T6" fmla="*/ 0 w 443"/>
                <a:gd name="T7" fmla="*/ 0 h 1877"/>
                <a:gd name="T8" fmla="*/ 443 w 443"/>
                <a:gd name="T9" fmla="*/ 0 h 1877"/>
                <a:gd name="T10" fmla="*/ 443 w 443"/>
                <a:gd name="T11" fmla="*/ 1877 h 18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43" h="1877">
                  <a:moveTo>
                    <a:pt x="443" y="1877"/>
                  </a:moveTo>
                  <a:lnTo>
                    <a:pt x="218" y="1756"/>
                  </a:lnTo>
                  <a:lnTo>
                    <a:pt x="0" y="1877"/>
                  </a:lnTo>
                  <a:lnTo>
                    <a:pt x="0" y="0"/>
                  </a:lnTo>
                  <a:lnTo>
                    <a:pt x="443" y="0"/>
                  </a:lnTo>
                  <a:lnTo>
                    <a:pt x="443" y="1877"/>
                  </a:lnTo>
                  <a:close/>
                </a:path>
              </a:pathLst>
            </a:custGeom>
            <a:noFill/>
            <a:ln w="19050" cap="flat">
              <a:solidFill>
                <a:srgbClr val="FFFFFF"/>
              </a:solidFill>
              <a:prstDash val="dash"/>
              <a:miter lim="800000"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7" name="文本框 6"/>
          <p:cNvSpPr txBox="1"/>
          <p:nvPr/>
        </p:nvSpPr>
        <p:spPr>
          <a:xfrm flipH="1">
            <a:off x="1318512" y="171011"/>
            <a:ext cx="2265664" cy="5791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latin typeface="汉仪综艺体简" pitchFamily="49" charset="-122"/>
                <a:ea typeface="汉仪综艺体简" pitchFamily="49" charset="-122"/>
              </a:rPr>
              <a:t>Contents</a:t>
            </a:r>
          </a:p>
        </p:txBody>
      </p:sp>
      <p:grpSp>
        <p:nvGrpSpPr>
          <p:cNvPr id="12" name="组合 11"/>
          <p:cNvGrpSpPr/>
          <p:nvPr/>
        </p:nvGrpSpPr>
        <p:grpSpPr>
          <a:xfrm rot="19957823">
            <a:off x="8557895" y="1157605"/>
            <a:ext cx="453390" cy="236220"/>
            <a:chOff x="5968977" y="738349"/>
            <a:chExt cx="1762125" cy="1235075"/>
          </a:xfrm>
          <a:effectLst>
            <a:outerShdw blurRad="127000" dist="1016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3" name="Freeform 69"/>
            <p:cNvSpPr/>
            <p:nvPr/>
          </p:nvSpPr>
          <p:spPr bwMode="auto">
            <a:xfrm>
              <a:off x="5968977" y="738349"/>
              <a:ext cx="1585912" cy="1235075"/>
            </a:xfrm>
            <a:custGeom>
              <a:avLst/>
              <a:gdLst>
                <a:gd name="T0" fmla="*/ 999 w 999"/>
                <a:gd name="T1" fmla="*/ 301 h 778"/>
                <a:gd name="T2" fmla="*/ 502 w 999"/>
                <a:gd name="T3" fmla="*/ 554 h 778"/>
                <a:gd name="T4" fmla="*/ 0 w 999"/>
                <a:gd name="T5" fmla="*/ 778 h 778"/>
                <a:gd name="T6" fmla="*/ 0 w 999"/>
                <a:gd name="T7" fmla="*/ 435 h 778"/>
                <a:gd name="T8" fmla="*/ 355 w 999"/>
                <a:gd name="T9" fmla="*/ 253 h 778"/>
                <a:gd name="T10" fmla="*/ 852 w 999"/>
                <a:gd name="T11" fmla="*/ 0 h 778"/>
                <a:gd name="T12" fmla="*/ 814 w 999"/>
                <a:gd name="T13" fmla="*/ 206 h 778"/>
                <a:gd name="T14" fmla="*/ 999 w 999"/>
                <a:gd name="T15" fmla="*/ 301 h 7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99" h="778">
                  <a:moveTo>
                    <a:pt x="999" y="301"/>
                  </a:moveTo>
                  <a:lnTo>
                    <a:pt x="502" y="554"/>
                  </a:lnTo>
                  <a:lnTo>
                    <a:pt x="0" y="778"/>
                  </a:lnTo>
                  <a:lnTo>
                    <a:pt x="0" y="435"/>
                  </a:lnTo>
                  <a:lnTo>
                    <a:pt x="355" y="253"/>
                  </a:lnTo>
                  <a:lnTo>
                    <a:pt x="852" y="0"/>
                  </a:lnTo>
                  <a:lnTo>
                    <a:pt x="814" y="206"/>
                  </a:lnTo>
                  <a:lnTo>
                    <a:pt x="999" y="301"/>
                  </a:lnTo>
                  <a:close/>
                </a:path>
              </a:pathLst>
            </a:custGeom>
            <a:solidFill>
              <a:srgbClr val="FFE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" name="Freeform 70"/>
            <p:cNvSpPr/>
            <p:nvPr/>
          </p:nvSpPr>
          <p:spPr bwMode="auto">
            <a:xfrm>
              <a:off x="5968977" y="738349"/>
              <a:ext cx="1585912" cy="1235075"/>
            </a:xfrm>
            <a:custGeom>
              <a:avLst/>
              <a:gdLst>
                <a:gd name="T0" fmla="*/ 999 w 999"/>
                <a:gd name="T1" fmla="*/ 301 h 778"/>
                <a:gd name="T2" fmla="*/ 502 w 999"/>
                <a:gd name="T3" fmla="*/ 554 h 778"/>
                <a:gd name="T4" fmla="*/ 0 w 999"/>
                <a:gd name="T5" fmla="*/ 778 h 778"/>
                <a:gd name="T6" fmla="*/ 0 w 999"/>
                <a:gd name="T7" fmla="*/ 435 h 778"/>
                <a:gd name="T8" fmla="*/ 355 w 999"/>
                <a:gd name="T9" fmla="*/ 253 h 778"/>
                <a:gd name="T10" fmla="*/ 852 w 999"/>
                <a:gd name="T11" fmla="*/ 0 h 778"/>
                <a:gd name="T12" fmla="*/ 814 w 999"/>
                <a:gd name="T13" fmla="*/ 206 h 778"/>
                <a:gd name="T14" fmla="*/ 999 w 999"/>
                <a:gd name="T15" fmla="*/ 301 h 7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99" h="778">
                  <a:moveTo>
                    <a:pt x="999" y="301"/>
                  </a:moveTo>
                  <a:lnTo>
                    <a:pt x="502" y="554"/>
                  </a:lnTo>
                  <a:lnTo>
                    <a:pt x="0" y="778"/>
                  </a:lnTo>
                  <a:lnTo>
                    <a:pt x="0" y="435"/>
                  </a:lnTo>
                  <a:lnTo>
                    <a:pt x="355" y="253"/>
                  </a:lnTo>
                  <a:lnTo>
                    <a:pt x="852" y="0"/>
                  </a:lnTo>
                  <a:lnTo>
                    <a:pt x="814" y="206"/>
                  </a:lnTo>
                  <a:lnTo>
                    <a:pt x="999" y="301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" name="Freeform 71"/>
            <p:cNvSpPr/>
            <p:nvPr/>
          </p:nvSpPr>
          <p:spPr bwMode="auto">
            <a:xfrm>
              <a:off x="5968977" y="738349"/>
              <a:ext cx="1585912" cy="1235075"/>
            </a:xfrm>
            <a:custGeom>
              <a:avLst/>
              <a:gdLst>
                <a:gd name="T0" fmla="*/ 852 w 999"/>
                <a:gd name="T1" fmla="*/ 0 h 778"/>
                <a:gd name="T2" fmla="*/ 355 w 999"/>
                <a:gd name="T3" fmla="*/ 253 h 778"/>
                <a:gd name="T4" fmla="*/ 0 w 999"/>
                <a:gd name="T5" fmla="*/ 435 h 778"/>
                <a:gd name="T6" fmla="*/ 0 w 999"/>
                <a:gd name="T7" fmla="*/ 778 h 778"/>
                <a:gd name="T8" fmla="*/ 502 w 999"/>
                <a:gd name="T9" fmla="*/ 554 h 778"/>
                <a:gd name="T10" fmla="*/ 999 w 999"/>
                <a:gd name="T11" fmla="*/ 301 h 778"/>
                <a:gd name="T12" fmla="*/ 999 w 999"/>
                <a:gd name="T13" fmla="*/ 301 h 778"/>
                <a:gd name="T14" fmla="*/ 814 w 999"/>
                <a:gd name="T15" fmla="*/ 206 h 778"/>
                <a:gd name="T16" fmla="*/ 852 w 999"/>
                <a:gd name="T17" fmla="*/ 0 h 7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99" h="778">
                  <a:moveTo>
                    <a:pt x="852" y="0"/>
                  </a:moveTo>
                  <a:lnTo>
                    <a:pt x="355" y="253"/>
                  </a:lnTo>
                  <a:lnTo>
                    <a:pt x="0" y="435"/>
                  </a:lnTo>
                  <a:lnTo>
                    <a:pt x="0" y="778"/>
                  </a:lnTo>
                  <a:lnTo>
                    <a:pt x="502" y="554"/>
                  </a:lnTo>
                  <a:lnTo>
                    <a:pt x="999" y="301"/>
                  </a:lnTo>
                  <a:lnTo>
                    <a:pt x="999" y="301"/>
                  </a:lnTo>
                  <a:lnTo>
                    <a:pt x="814" y="206"/>
                  </a:lnTo>
                  <a:lnTo>
                    <a:pt x="852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8D1919">
                    <a:shade val="30000"/>
                    <a:satMod val="115000"/>
                  </a:srgbClr>
                </a:gs>
                <a:gs pos="50000">
                  <a:srgbClr val="8D1919">
                    <a:shade val="67500"/>
                    <a:satMod val="115000"/>
                  </a:srgbClr>
                </a:gs>
                <a:gs pos="100000">
                  <a:srgbClr val="8D1919">
                    <a:shade val="100000"/>
                    <a:satMod val="11500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" name="Freeform 72"/>
            <p:cNvSpPr/>
            <p:nvPr/>
          </p:nvSpPr>
          <p:spPr bwMode="auto">
            <a:xfrm>
              <a:off x="5968977" y="738349"/>
              <a:ext cx="1585912" cy="1235075"/>
            </a:xfrm>
            <a:custGeom>
              <a:avLst/>
              <a:gdLst>
                <a:gd name="T0" fmla="*/ 852 w 999"/>
                <a:gd name="T1" fmla="*/ 0 h 778"/>
                <a:gd name="T2" fmla="*/ 355 w 999"/>
                <a:gd name="T3" fmla="*/ 253 h 778"/>
                <a:gd name="T4" fmla="*/ 0 w 999"/>
                <a:gd name="T5" fmla="*/ 435 h 778"/>
                <a:gd name="T6" fmla="*/ 0 w 999"/>
                <a:gd name="T7" fmla="*/ 778 h 778"/>
                <a:gd name="T8" fmla="*/ 502 w 999"/>
                <a:gd name="T9" fmla="*/ 554 h 778"/>
                <a:gd name="T10" fmla="*/ 999 w 999"/>
                <a:gd name="T11" fmla="*/ 301 h 778"/>
                <a:gd name="T12" fmla="*/ 999 w 999"/>
                <a:gd name="T13" fmla="*/ 301 h 778"/>
                <a:gd name="T14" fmla="*/ 814 w 999"/>
                <a:gd name="T15" fmla="*/ 206 h 778"/>
                <a:gd name="T16" fmla="*/ 852 w 999"/>
                <a:gd name="T17" fmla="*/ 0 h 7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99" h="778">
                  <a:moveTo>
                    <a:pt x="852" y="0"/>
                  </a:moveTo>
                  <a:lnTo>
                    <a:pt x="355" y="253"/>
                  </a:lnTo>
                  <a:lnTo>
                    <a:pt x="0" y="435"/>
                  </a:lnTo>
                  <a:lnTo>
                    <a:pt x="0" y="778"/>
                  </a:lnTo>
                  <a:lnTo>
                    <a:pt x="502" y="554"/>
                  </a:lnTo>
                  <a:lnTo>
                    <a:pt x="999" y="301"/>
                  </a:lnTo>
                  <a:lnTo>
                    <a:pt x="999" y="301"/>
                  </a:lnTo>
                  <a:lnTo>
                    <a:pt x="814" y="206"/>
                  </a:lnTo>
                  <a:lnTo>
                    <a:pt x="85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" name="Freeform 73"/>
            <p:cNvSpPr/>
            <p:nvPr/>
          </p:nvSpPr>
          <p:spPr bwMode="auto">
            <a:xfrm>
              <a:off x="5968977" y="1428912"/>
              <a:ext cx="1762125" cy="541338"/>
            </a:xfrm>
            <a:custGeom>
              <a:avLst/>
              <a:gdLst>
                <a:gd name="T0" fmla="*/ 1110 w 1110"/>
                <a:gd name="T1" fmla="*/ 341 h 341"/>
                <a:gd name="T2" fmla="*/ 556 w 1110"/>
                <a:gd name="T3" fmla="*/ 341 h 341"/>
                <a:gd name="T4" fmla="*/ 0 w 1110"/>
                <a:gd name="T5" fmla="*/ 341 h 341"/>
                <a:gd name="T6" fmla="*/ 0 w 1110"/>
                <a:gd name="T7" fmla="*/ 169 h 341"/>
                <a:gd name="T8" fmla="*/ 0 w 1110"/>
                <a:gd name="T9" fmla="*/ 0 h 341"/>
                <a:gd name="T10" fmla="*/ 556 w 1110"/>
                <a:gd name="T11" fmla="*/ 0 h 341"/>
                <a:gd name="T12" fmla="*/ 1110 w 1110"/>
                <a:gd name="T13" fmla="*/ 0 h 341"/>
                <a:gd name="T14" fmla="*/ 990 w 1110"/>
                <a:gd name="T15" fmla="*/ 169 h 341"/>
                <a:gd name="T16" fmla="*/ 1110 w 1110"/>
                <a:gd name="T17" fmla="*/ 341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10" h="341">
                  <a:moveTo>
                    <a:pt x="1110" y="341"/>
                  </a:moveTo>
                  <a:lnTo>
                    <a:pt x="556" y="341"/>
                  </a:lnTo>
                  <a:lnTo>
                    <a:pt x="0" y="341"/>
                  </a:lnTo>
                  <a:lnTo>
                    <a:pt x="0" y="169"/>
                  </a:lnTo>
                  <a:lnTo>
                    <a:pt x="0" y="0"/>
                  </a:lnTo>
                  <a:lnTo>
                    <a:pt x="556" y="0"/>
                  </a:lnTo>
                  <a:lnTo>
                    <a:pt x="1110" y="0"/>
                  </a:lnTo>
                  <a:lnTo>
                    <a:pt x="990" y="169"/>
                  </a:lnTo>
                  <a:lnTo>
                    <a:pt x="1110" y="341"/>
                  </a:lnTo>
                  <a:close/>
                </a:path>
              </a:pathLst>
            </a:custGeom>
            <a:solidFill>
              <a:srgbClr val="FA15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" name="Freeform 74"/>
            <p:cNvSpPr/>
            <p:nvPr/>
          </p:nvSpPr>
          <p:spPr bwMode="auto">
            <a:xfrm>
              <a:off x="5968977" y="1428912"/>
              <a:ext cx="882650" cy="541338"/>
            </a:xfrm>
            <a:custGeom>
              <a:avLst/>
              <a:gdLst>
                <a:gd name="T0" fmla="*/ 556 w 556"/>
                <a:gd name="T1" fmla="*/ 341 h 341"/>
                <a:gd name="T2" fmla="*/ 0 w 556"/>
                <a:gd name="T3" fmla="*/ 341 h 341"/>
                <a:gd name="T4" fmla="*/ 0 w 556"/>
                <a:gd name="T5" fmla="*/ 169 h 341"/>
                <a:gd name="T6" fmla="*/ 0 w 556"/>
                <a:gd name="T7" fmla="*/ 0 h 341"/>
                <a:gd name="T8" fmla="*/ 556 w 556"/>
                <a:gd name="T9" fmla="*/ 0 h 341"/>
                <a:gd name="T10" fmla="*/ 556 w 556"/>
                <a:gd name="T11" fmla="*/ 341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56" h="341">
                  <a:moveTo>
                    <a:pt x="556" y="341"/>
                  </a:moveTo>
                  <a:lnTo>
                    <a:pt x="0" y="341"/>
                  </a:lnTo>
                  <a:lnTo>
                    <a:pt x="0" y="169"/>
                  </a:lnTo>
                  <a:lnTo>
                    <a:pt x="0" y="0"/>
                  </a:lnTo>
                  <a:lnTo>
                    <a:pt x="556" y="0"/>
                  </a:lnTo>
                  <a:lnTo>
                    <a:pt x="556" y="341"/>
                  </a:lnTo>
                  <a:close/>
                </a:path>
              </a:pathLst>
            </a:custGeom>
            <a:solidFill>
              <a:srgbClr val="F025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" name="Freeform 75"/>
            <p:cNvSpPr/>
            <p:nvPr/>
          </p:nvSpPr>
          <p:spPr bwMode="auto">
            <a:xfrm>
              <a:off x="5968977" y="1428912"/>
              <a:ext cx="882650" cy="541338"/>
            </a:xfrm>
            <a:custGeom>
              <a:avLst/>
              <a:gdLst>
                <a:gd name="T0" fmla="*/ 556 w 556"/>
                <a:gd name="T1" fmla="*/ 341 h 341"/>
                <a:gd name="T2" fmla="*/ 0 w 556"/>
                <a:gd name="T3" fmla="*/ 341 h 341"/>
                <a:gd name="T4" fmla="*/ 0 w 556"/>
                <a:gd name="T5" fmla="*/ 169 h 341"/>
                <a:gd name="T6" fmla="*/ 0 w 556"/>
                <a:gd name="T7" fmla="*/ 0 h 341"/>
                <a:gd name="T8" fmla="*/ 556 w 556"/>
                <a:gd name="T9" fmla="*/ 0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6" h="341">
                  <a:moveTo>
                    <a:pt x="556" y="341"/>
                  </a:moveTo>
                  <a:lnTo>
                    <a:pt x="0" y="341"/>
                  </a:lnTo>
                  <a:lnTo>
                    <a:pt x="0" y="169"/>
                  </a:lnTo>
                  <a:lnTo>
                    <a:pt x="0" y="0"/>
                  </a:lnTo>
                  <a:lnTo>
                    <a:pt x="55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0" name="椭圆 9"/>
          <p:cNvSpPr/>
          <p:nvPr/>
        </p:nvSpPr>
        <p:spPr>
          <a:xfrm>
            <a:off x="2016760" y="1334135"/>
            <a:ext cx="565150" cy="542925"/>
          </a:xfrm>
          <a:prstGeom prst="ellipse">
            <a:avLst/>
          </a:prstGeom>
          <a:noFill/>
          <a:ln>
            <a:solidFill>
              <a:srgbClr val="F22424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圆角矩形 8"/>
          <p:cNvSpPr/>
          <p:nvPr/>
        </p:nvSpPr>
        <p:spPr>
          <a:xfrm>
            <a:off x="2370455" y="1320800"/>
            <a:ext cx="6303645" cy="553720"/>
          </a:xfrm>
          <a:prstGeom prst="roundRect">
            <a:avLst/>
          </a:prstGeom>
          <a:gradFill>
            <a:gsLst>
              <a:gs pos="0">
                <a:srgbClr val="E4E4E4"/>
              </a:gs>
              <a:gs pos="100000">
                <a:schemeClr val="bg1"/>
              </a:gs>
            </a:gsLst>
            <a:lin ang="2700000" scaled="0"/>
          </a:gradFill>
          <a:ln w="19050">
            <a:gradFill>
              <a:gsLst>
                <a:gs pos="0">
                  <a:schemeClr val="bg1">
                    <a:lumMod val="65000"/>
                  </a:schemeClr>
                </a:gs>
                <a:gs pos="100000">
                  <a:schemeClr val="bg1"/>
                </a:gs>
              </a:gsLst>
              <a:lin ang="13500000" scaled="0"/>
            </a:gradFill>
          </a:ln>
          <a:effectLst>
            <a:outerShdw blurRad="177800" dist="1143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0" name="椭圆 59"/>
          <p:cNvSpPr/>
          <p:nvPr/>
        </p:nvSpPr>
        <p:spPr>
          <a:xfrm>
            <a:off x="2091690" y="2160270"/>
            <a:ext cx="565150" cy="542925"/>
          </a:xfrm>
          <a:prstGeom prst="ellipse">
            <a:avLst/>
          </a:prstGeom>
          <a:noFill/>
          <a:ln>
            <a:solidFill>
              <a:srgbClr val="F22424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2" name="圆角矩形 61"/>
          <p:cNvSpPr/>
          <p:nvPr/>
        </p:nvSpPr>
        <p:spPr>
          <a:xfrm>
            <a:off x="2381885" y="2157730"/>
            <a:ext cx="6303645" cy="553720"/>
          </a:xfrm>
          <a:prstGeom prst="roundRect">
            <a:avLst/>
          </a:prstGeom>
          <a:gradFill>
            <a:gsLst>
              <a:gs pos="0">
                <a:srgbClr val="E4E4E4"/>
              </a:gs>
              <a:gs pos="100000">
                <a:schemeClr val="bg1"/>
              </a:gs>
            </a:gsLst>
            <a:lin ang="2700000" scaled="0"/>
          </a:gradFill>
          <a:ln w="19050">
            <a:gradFill>
              <a:gsLst>
                <a:gs pos="0">
                  <a:schemeClr val="bg1">
                    <a:lumMod val="65000"/>
                  </a:schemeClr>
                </a:gs>
                <a:gs pos="100000">
                  <a:schemeClr val="bg1"/>
                </a:gs>
              </a:gsLst>
              <a:lin ang="13500000" scaled="0"/>
            </a:gradFill>
          </a:ln>
          <a:effectLst>
            <a:outerShdw blurRad="177800" dist="1143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71" name="组合 70"/>
          <p:cNvGrpSpPr/>
          <p:nvPr/>
        </p:nvGrpSpPr>
        <p:grpSpPr>
          <a:xfrm rot="19957823">
            <a:off x="8611870" y="2828925"/>
            <a:ext cx="453390" cy="236220"/>
            <a:chOff x="5968977" y="738349"/>
            <a:chExt cx="1762125" cy="1235075"/>
          </a:xfrm>
          <a:effectLst>
            <a:outerShdw blurRad="127000" dist="1016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72" name="Freeform 69"/>
            <p:cNvSpPr/>
            <p:nvPr/>
          </p:nvSpPr>
          <p:spPr bwMode="auto">
            <a:xfrm>
              <a:off x="5968977" y="738349"/>
              <a:ext cx="1585912" cy="1235075"/>
            </a:xfrm>
            <a:custGeom>
              <a:avLst/>
              <a:gdLst>
                <a:gd name="T0" fmla="*/ 999 w 999"/>
                <a:gd name="T1" fmla="*/ 301 h 778"/>
                <a:gd name="T2" fmla="*/ 502 w 999"/>
                <a:gd name="T3" fmla="*/ 554 h 778"/>
                <a:gd name="T4" fmla="*/ 0 w 999"/>
                <a:gd name="T5" fmla="*/ 778 h 778"/>
                <a:gd name="T6" fmla="*/ 0 w 999"/>
                <a:gd name="T7" fmla="*/ 435 h 778"/>
                <a:gd name="T8" fmla="*/ 355 w 999"/>
                <a:gd name="T9" fmla="*/ 253 h 778"/>
                <a:gd name="T10" fmla="*/ 852 w 999"/>
                <a:gd name="T11" fmla="*/ 0 h 778"/>
                <a:gd name="T12" fmla="*/ 814 w 999"/>
                <a:gd name="T13" fmla="*/ 206 h 778"/>
                <a:gd name="T14" fmla="*/ 999 w 999"/>
                <a:gd name="T15" fmla="*/ 301 h 7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99" h="778">
                  <a:moveTo>
                    <a:pt x="999" y="301"/>
                  </a:moveTo>
                  <a:lnTo>
                    <a:pt x="502" y="554"/>
                  </a:lnTo>
                  <a:lnTo>
                    <a:pt x="0" y="778"/>
                  </a:lnTo>
                  <a:lnTo>
                    <a:pt x="0" y="435"/>
                  </a:lnTo>
                  <a:lnTo>
                    <a:pt x="355" y="253"/>
                  </a:lnTo>
                  <a:lnTo>
                    <a:pt x="852" y="0"/>
                  </a:lnTo>
                  <a:lnTo>
                    <a:pt x="814" y="206"/>
                  </a:lnTo>
                  <a:lnTo>
                    <a:pt x="999" y="301"/>
                  </a:lnTo>
                  <a:close/>
                </a:path>
              </a:pathLst>
            </a:custGeom>
            <a:solidFill>
              <a:srgbClr val="FFE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3" name="Freeform 70"/>
            <p:cNvSpPr/>
            <p:nvPr/>
          </p:nvSpPr>
          <p:spPr bwMode="auto">
            <a:xfrm>
              <a:off x="5968977" y="738349"/>
              <a:ext cx="1585912" cy="1235075"/>
            </a:xfrm>
            <a:custGeom>
              <a:avLst/>
              <a:gdLst>
                <a:gd name="T0" fmla="*/ 999 w 999"/>
                <a:gd name="T1" fmla="*/ 301 h 778"/>
                <a:gd name="T2" fmla="*/ 502 w 999"/>
                <a:gd name="T3" fmla="*/ 554 h 778"/>
                <a:gd name="T4" fmla="*/ 0 w 999"/>
                <a:gd name="T5" fmla="*/ 778 h 778"/>
                <a:gd name="T6" fmla="*/ 0 w 999"/>
                <a:gd name="T7" fmla="*/ 435 h 778"/>
                <a:gd name="T8" fmla="*/ 355 w 999"/>
                <a:gd name="T9" fmla="*/ 253 h 778"/>
                <a:gd name="T10" fmla="*/ 852 w 999"/>
                <a:gd name="T11" fmla="*/ 0 h 778"/>
                <a:gd name="T12" fmla="*/ 814 w 999"/>
                <a:gd name="T13" fmla="*/ 206 h 778"/>
                <a:gd name="T14" fmla="*/ 999 w 999"/>
                <a:gd name="T15" fmla="*/ 301 h 7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99" h="778">
                  <a:moveTo>
                    <a:pt x="999" y="301"/>
                  </a:moveTo>
                  <a:lnTo>
                    <a:pt x="502" y="554"/>
                  </a:lnTo>
                  <a:lnTo>
                    <a:pt x="0" y="778"/>
                  </a:lnTo>
                  <a:lnTo>
                    <a:pt x="0" y="435"/>
                  </a:lnTo>
                  <a:lnTo>
                    <a:pt x="355" y="253"/>
                  </a:lnTo>
                  <a:lnTo>
                    <a:pt x="852" y="0"/>
                  </a:lnTo>
                  <a:lnTo>
                    <a:pt x="814" y="206"/>
                  </a:lnTo>
                  <a:lnTo>
                    <a:pt x="999" y="301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4" name="Freeform 71"/>
            <p:cNvSpPr/>
            <p:nvPr/>
          </p:nvSpPr>
          <p:spPr bwMode="auto">
            <a:xfrm>
              <a:off x="5968977" y="738349"/>
              <a:ext cx="1585912" cy="1235075"/>
            </a:xfrm>
            <a:custGeom>
              <a:avLst/>
              <a:gdLst>
                <a:gd name="T0" fmla="*/ 852 w 999"/>
                <a:gd name="T1" fmla="*/ 0 h 778"/>
                <a:gd name="T2" fmla="*/ 355 w 999"/>
                <a:gd name="T3" fmla="*/ 253 h 778"/>
                <a:gd name="T4" fmla="*/ 0 w 999"/>
                <a:gd name="T5" fmla="*/ 435 h 778"/>
                <a:gd name="T6" fmla="*/ 0 w 999"/>
                <a:gd name="T7" fmla="*/ 778 h 778"/>
                <a:gd name="T8" fmla="*/ 502 w 999"/>
                <a:gd name="T9" fmla="*/ 554 h 778"/>
                <a:gd name="T10" fmla="*/ 999 w 999"/>
                <a:gd name="T11" fmla="*/ 301 h 778"/>
                <a:gd name="T12" fmla="*/ 999 w 999"/>
                <a:gd name="T13" fmla="*/ 301 h 778"/>
                <a:gd name="T14" fmla="*/ 814 w 999"/>
                <a:gd name="T15" fmla="*/ 206 h 778"/>
                <a:gd name="T16" fmla="*/ 852 w 999"/>
                <a:gd name="T17" fmla="*/ 0 h 7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99" h="778">
                  <a:moveTo>
                    <a:pt x="852" y="0"/>
                  </a:moveTo>
                  <a:lnTo>
                    <a:pt x="355" y="253"/>
                  </a:lnTo>
                  <a:lnTo>
                    <a:pt x="0" y="435"/>
                  </a:lnTo>
                  <a:lnTo>
                    <a:pt x="0" y="778"/>
                  </a:lnTo>
                  <a:lnTo>
                    <a:pt x="502" y="554"/>
                  </a:lnTo>
                  <a:lnTo>
                    <a:pt x="999" y="301"/>
                  </a:lnTo>
                  <a:lnTo>
                    <a:pt x="999" y="301"/>
                  </a:lnTo>
                  <a:lnTo>
                    <a:pt x="814" y="206"/>
                  </a:lnTo>
                  <a:lnTo>
                    <a:pt x="852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8D1919">
                    <a:shade val="30000"/>
                    <a:satMod val="115000"/>
                  </a:srgbClr>
                </a:gs>
                <a:gs pos="50000">
                  <a:srgbClr val="8D1919">
                    <a:shade val="67500"/>
                    <a:satMod val="115000"/>
                  </a:srgbClr>
                </a:gs>
                <a:gs pos="100000">
                  <a:srgbClr val="8D1919">
                    <a:shade val="100000"/>
                    <a:satMod val="11500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5" name="Freeform 72"/>
            <p:cNvSpPr/>
            <p:nvPr/>
          </p:nvSpPr>
          <p:spPr bwMode="auto">
            <a:xfrm>
              <a:off x="5968977" y="738349"/>
              <a:ext cx="1585912" cy="1235075"/>
            </a:xfrm>
            <a:custGeom>
              <a:avLst/>
              <a:gdLst>
                <a:gd name="T0" fmla="*/ 852 w 999"/>
                <a:gd name="T1" fmla="*/ 0 h 778"/>
                <a:gd name="T2" fmla="*/ 355 w 999"/>
                <a:gd name="T3" fmla="*/ 253 h 778"/>
                <a:gd name="T4" fmla="*/ 0 w 999"/>
                <a:gd name="T5" fmla="*/ 435 h 778"/>
                <a:gd name="T6" fmla="*/ 0 w 999"/>
                <a:gd name="T7" fmla="*/ 778 h 778"/>
                <a:gd name="T8" fmla="*/ 502 w 999"/>
                <a:gd name="T9" fmla="*/ 554 h 778"/>
                <a:gd name="T10" fmla="*/ 999 w 999"/>
                <a:gd name="T11" fmla="*/ 301 h 778"/>
                <a:gd name="T12" fmla="*/ 999 w 999"/>
                <a:gd name="T13" fmla="*/ 301 h 778"/>
                <a:gd name="T14" fmla="*/ 814 w 999"/>
                <a:gd name="T15" fmla="*/ 206 h 778"/>
                <a:gd name="T16" fmla="*/ 852 w 999"/>
                <a:gd name="T17" fmla="*/ 0 h 7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99" h="778">
                  <a:moveTo>
                    <a:pt x="852" y="0"/>
                  </a:moveTo>
                  <a:lnTo>
                    <a:pt x="355" y="253"/>
                  </a:lnTo>
                  <a:lnTo>
                    <a:pt x="0" y="435"/>
                  </a:lnTo>
                  <a:lnTo>
                    <a:pt x="0" y="778"/>
                  </a:lnTo>
                  <a:lnTo>
                    <a:pt x="502" y="554"/>
                  </a:lnTo>
                  <a:lnTo>
                    <a:pt x="999" y="301"/>
                  </a:lnTo>
                  <a:lnTo>
                    <a:pt x="999" y="301"/>
                  </a:lnTo>
                  <a:lnTo>
                    <a:pt x="814" y="206"/>
                  </a:lnTo>
                  <a:lnTo>
                    <a:pt x="85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6" name="Freeform 73"/>
            <p:cNvSpPr/>
            <p:nvPr/>
          </p:nvSpPr>
          <p:spPr bwMode="auto">
            <a:xfrm>
              <a:off x="5968977" y="1428912"/>
              <a:ext cx="1762125" cy="541338"/>
            </a:xfrm>
            <a:custGeom>
              <a:avLst/>
              <a:gdLst>
                <a:gd name="T0" fmla="*/ 1110 w 1110"/>
                <a:gd name="T1" fmla="*/ 341 h 341"/>
                <a:gd name="T2" fmla="*/ 556 w 1110"/>
                <a:gd name="T3" fmla="*/ 341 h 341"/>
                <a:gd name="T4" fmla="*/ 0 w 1110"/>
                <a:gd name="T5" fmla="*/ 341 h 341"/>
                <a:gd name="T6" fmla="*/ 0 w 1110"/>
                <a:gd name="T7" fmla="*/ 169 h 341"/>
                <a:gd name="T8" fmla="*/ 0 w 1110"/>
                <a:gd name="T9" fmla="*/ 0 h 341"/>
                <a:gd name="T10" fmla="*/ 556 w 1110"/>
                <a:gd name="T11" fmla="*/ 0 h 341"/>
                <a:gd name="T12" fmla="*/ 1110 w 1110"/>
                <a:gd name="T13" fmla="*/ 0 h 341"/>
                <a:gd name="T14" fmla="*/ 990 w 1110"/>
                <a:gd name="T15" fmla="*/ 169 h 341"/>
                <a:gd name="T16" fmla="*/ 1110 w 1110"/>
                <a:gd name="T17" fmla="*/ 341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10" h="341">
                  <a:moveTo>
                    <a:pt x="1110" y="341"/>
                  </a:moveTo>
                  <a:lnTo>
                    <a:pt x="556" y="341"/>
                  </a:lnTo>
                  <a:lnTo>
                    <a:pt x="0" y="341"/>
                  </a:lnTo>
                  <a:lnTo>
                    <a:pt x="0" y="169"/>
                  </a:lnTo>
                  <a:lnTo>
                    <a:pt x="0" y="0"/>
                  </a:lnTo>
                  <a:lnTo>
                    <a:pt x="556" y="0"/>
                  </a:lnTo>
                  <a:lnTo>
                    <a:pt x="1110" y="0"/>
                  </a:lnTo>
                  <a:lnTo>
                    <a:pt x="990" y="169"/>
                  </a:lnTo>
                  <a:lnTo>
                    <a:pt x="1110" y="341"/>
                  </a:lnTo>
                  <a:close/>
                </a:path>
              </a:pathLst>
            </a:custGeom>
            <a:solidFill>
              <a:srgbClr val="FA15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7" name="Freeform 74"/>
            <p:cNvSpPr/>
            <p:nvPr/>
          </p:nvSpPr>
          <p:spPr bwMode="auto">
            <a:xfrm>
              <a:off x="5968977" y="1428912"/>
              <a:ext cx="882650" cy="541338"/>
            </a:xfrm>
            <a:custGeom>
              <a:avLst/>
              <a:gdLst>
                <a:gd name="T0" fmla="*/ 556 w 556"/>
                <a:gd name="T1" fmla="*/ 341 h 341"/>
                <a:gd name="T2" fmla="*/ 0 w 556"/>
                <a:gd name="T3" fmla="*/ 341 h 341"/>
                <a:gd name="T4" fmla="*/ 0 w 556"/>
                <a:gd name="T5" fmla="*/ 169 h 341"/>
                <a:gd name="T6" fmla="*/ 0 w 556"/>
                <a:gd name="T7" fmla="*/ 0 h 341"/>
                <a:gd name="T8" fmla="*/ 556 w 556"/>
                <a:gd name="T9" fmla="*/ 0 h 341"/>
                <a:gd name="T10" fmla="*/ 556 w 556"/>
                <a:gd name="T11" fmla="*/ 341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56" h="341">
                  <a:moveTo>
                    <a:pt x="556" y="341"/>
                  </a:moveTo>
                  <a:lnTo>
                    <a:pt x="0" y="341"/>
                  </a:lnTo>
                  <a:lnTo>
                    <a:pt x="0" y="169"/>
                  </a:lnTo>
                  <a:lnTo>
                    <a:pt x="0" y="0"/>
                  </a:lnTo>
                  <a:lnTo>
                    <a:pt x="556" y="0"/>
                  </a:lnTo>
                  <a:lnTo>
                    <a:pt x="556" y="341"/>
                  </a:lnTo>
                  <a:close/>
                </a:path>
              </a:pathLst>
            </a:custGeom>
            <a:solidFill>
              <a:srgbClr val="F025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8" name="Freeform 75"/>
            <p:cNvSpPr/>
            <p:nvPr/>
          </p:nvSpPr>
          <p:spPr bwMode="auto">
            <a:xfrm>
              <a:off x="5968977" y="1428912"/>
              <a:ext cx="882650" cy="541338"/>
            </a:xfrm>
            <a:custGeom>
              <a:avLst/>
              <a:gdLst>
                <a:gd name="T0" fmla="*/ 556 w 556"/>
                <a:gd name="T1" fmla="*/ 341 h 341"/>
                <a:gd name="T2" fmla="*/ 0 w 556"/>
                <a:gd name="T3" fmla="*/ 341 h 341"/>
                <a:gd name="T4" fmla="*/ 0 w 556"/>
                <a:gd name="T5" fmla="*/ 169 h 341"/>
                <a:gd name="T6" fmla="*/ 0 w 556"/>
                <a:gd name="T7" fmla="*/ 0 h 341"/>
                <a:gd name="T8" fmla="*/ 556 w 556"/>
                <a:gd name="T9" fmla="*/ 0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6" h="341">
                  <a:moveTo>
                    <a:pt x="556" y="341"/>
                  </a:moveTo>
                  <a:lnTo>
                    <a:pt x="0" y="341"/>
                  </a:lnTo>
                  <a:lnTo>
                    <a:pt x="0" y="169"/>
                  </a:lnTo>
                  <a:lnTo>
                    <a:pt x="0" y="0"/>
                  </a:lnTo>
                  <a:lnTo>
                    <a:pt x="55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79" name="椭圆 78"/>
          <p:cNvSpPr/>
          <p:nvPr/>
        </p:nvSpPr>
        <p:spPr>
          <a:xfrm>
            <a:off x="2070735" y="3005455"/>
            <a:ext cx="565150" cy="542925"/>
          </a:xfrm>
          <a:prstGeom prst="ellipse">
            <a:avLst/>
          </a:prstGeom>
          <a:noFill/>
          <a:ln>
            <a:solidFill>
              <a:srgbClr val="F22424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0" name="圆角矩形 79"/>
          <p:cNvSpPr/>
          <p:nvPr/>
        </p:nvSpPr>
        <p:spPr>
          <a:xfrm>
            <a:off x="2424430" y="2992120"/>
            <a:ext cx="6303645" cy="553720"/>
          </a:xfrm>
          <a:prstGeom prst="roundRect">
            <a:avLst/>
          </a:prstGeom>
          <a:gradFill>
            <a:gsLst>
              <a:gs pos="0">
                <a:srgbClr val="E4E4E4"/>
              </a:gs>
              <a:gs pos="100000">
                <a:schemeClr val="bg1"/>
              </a:gs>
            </a:gsLst>
            <a:lin ang="2700000" scaled="0"/>
          </a:gradFill>
          <a:ln w="19050">
            <a:gradFill>
              <a:gsLst>
                <a:gs pos="0">
                  <a:schemeClr val="bg1">
                    <a:lumMod val="65000"/>
                  </a:schemeClr>
                </a:gs>
                <a:gs pos="100000">
                  <a:schemeClr val="bg1"/>
                </a:gs>
              </a:gsLst>
              <a:lin ang="13500000" scaled="0"/>
            </a:gradFill>
          </a:ln>
          <a:effectLst>
            <a:outerShdw blurRad="177800" dist="1143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81" name="组合 80"/>
          <p:cNvGrpSpPr/>
          <p:nvPr/>
        </p:nvGrpSpPr>
        <p:grpSpPr>
          <a:xfrm rot="19957823">
            <a:off x="8663940" y="3716655"/>
            <a:ext cx="453390" cy="236220"/>
            <a:chOff x="5968977" y="738349"/>
            <a:chExt cx="1762125" cy="1235075"/>
          </a:xfrm>
          <a:effectLst>
            <a:outerShdw blurRad="127000" dist="1016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82" name="Freeform 69"/>
            <p:cNvSpPr/>
            <p:nvPr/>
          </p:nvSpPr>
          <p:spPr bwMode="auto">
            <a:xfrm>
              <a:off x="5968977" y="738349"/>
              <a:ext cx="1585912" cy="1235075"/>
            </a:xfrm>
            <a:custGeom>
              <a:avLst/>
              <a:gdLst>
                <a:gd name="T0" fmla="*/ 999 w 999"/>
                <a:gd name="T1" fmla="*/ 301 h 778"/>
                <a:gd name="T2" fmla="*/ 502 w 999"/>
                <a:gd name="T3" fmla="*/ 554 h 778"/>
                <a:gd name="T4" fmla="*/ 0 w 999"/>
                <a:gd name="T5" fmla="*/ 778 h 778"/>
                <a:gd name="T6" fmla="*/ 0 w 999"/>
                <a:gd name="T7" fmla="*/ 435 h 778"/>
                <a:gd name="T8" fmla="*/ 355 w 999"/>
                <a:gd name="T9" fmla="*/ 253 h 778"/>
                <a:gd name="T10" fmla="*/ 852 w 999"/>
                <a:gd name="T11" fmla="*/ 0 h 778"/>
                <a:gd name="T12" fmla="*/ 814 w 999"/>
                <a:gd name="T13" fmla="*/ 206 h 778"/>
                <a:gd name="T14" fmla="*/ 999 w 999"/>
                <a:gd name="T15" fmla="*/ 301 h 7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99" h="778">
                  <a:moveTo>
                    <a:pt x="999" y="301"/>
                  </a:moveTo>
                  <a:lnTo>
                    <a:pt x="502" y="554"/>
                  </a:lnTo>
                  <a:lnTo>
                    <a:pt x="0" y="778"/>
                  </a:lnTo>
                  <a:lnTo>
                    <a:pt x="0" y="435"/>
                  </a:lnTo>
                  <a:lnTo>
                    <a:pt x="355" y="253"/>
                  </a:lnTo>
                  <a:lnTo>
                    <a:pt x="852" y="0"/>
                  </a:lnTo>
                  <a:lnTo>
                    <a:pt x="814" y="206"/>
                  </a:lnTo>
                  <a:lnTo>
                    <a:pt x="999" y="301"/>
                  </a:lnTo>
                  <a:close/>
                </a:path>
              </a:pathLst>
            </a:custGeom>
            <a:solidFill>
              <a:srgbClr val="FFE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3" name="Freeform 70"/>
            <p:cNvSpPr/>
            <p:nvPr/>
          </p:nvSpPr>
          <p:spPr bwMode="auto">
            <a:xfrm>
              <a:off x="5968977" y="738349"/>
              <a:ext cx="1585912" cy="1235075"/>
            </a:xfrm>
            <a:custGeom>
              <a:avLst/>
              <a:gdLst>
                <a:gd name="T0" fmla="*/ 999 w 999"/>
                <a:gd name="T1" fmla="*/ 301 h 778"/>
                <a:gd name="T2" fmla="*/ 502 w 999"/>
                <a:gd name="T3" fmla="*/ 554 h 778"/>
                <a:gd name="T4" fmla="*/ 0 w 999"/>
                <a:gd name="T5" fmla="*/ 778 h 778"/>
                <a:gd name="T6" fmla="*/ 0 w 999"/>
                <a:gd name="T7" fmla="*/ 435 h 778"/>
                <a:gd name="T8" fmla="*/ 355 w 999"/>
                <a:gd name="T9" fmla="*/ 253 h 778"/>
                <a:gd name="T10" fmla="*/ 852 w 999"/>
                <a:gd name="T11" fmla="*/ 0 h 778"/>
                <a:gd name="T12" fmla="*/ 814 w 999"/>
                <a:gd name="T13" fmla="*/ 206 h 778"/>
                <a:gd name="T14" fmla="*/ 999 w 999"/>
                <a:gd name="T15" fmla="*/ 301 h 7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99" h="778">
                  <a:moveTo>
                    <a:pt x="999" y="301"/>
                  </a:moveTo>
                  <a:lnTo>
                    <a:pt x="502" y="554"/>
                  </a:lnTo>
                  <a:lnTo>
                    <a:pt x="0" y="778"/>
                  </a:lnTo>
                  <a:lnTo>
                    <a:pt x="0" y="435"/>
                  </a:lnTo>
                  <a:lnTo>
                    <a:pt x="355" y="253"/>
                  </a:lnTo>
                  <a:lnTo>
                    <a:pt x="852" y="0"/>
                  </a:lnTo>
                  <a:lnTo>
                    <a:pt x="814" y="206"/>
                  </a:lnTo>
                  <a:lnTo>
                    <a:pt x="999" y="301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4" name="Freeform 71"/>
            <p:cNvSpPr/>
            <p:nvPr/>
          </p:nvSpPr>
          <p:spPr bwMode="auto">
            <a:xfrm>
              <a:off x="5968977" y="738349"/>
              <a:ext cx="1585912" cy="1235075"/>
            </a:xfrm>
            <a:custGeom>
              <a:avLst/>
              <a:gdLst>
                <a:gd name="T0" fmla="*/ 852 w 999"/>
                <a:gd name="T1" fmla="*/ 0 h 778"/>
                <a:gd name="T2" fmla="*/ 355 w 999"/>
                <a:gd name="T3" fmla="*/ 253 h 778"/>
                <a:gd name="T4" fmla="*/ 0 w 999"/>
                <a:gd name="T5" fmla="*/ 435 h 778"/>
                <a:gd name="T6" fmla="*/ 0 w 999"/>
                <a:gd name="T7" fmla="*/ 778 h 778"/>
                <a:gd name="T8" fmla="*/ 502 w 999"/>
                <a:gd name="T9" fmla="*/ 554 h 778"/>
                <a:gd name="T10" fmla="*/ 999 w 999"/>
                <a:gd name="T11" fmla="*/ 301 h 778"/>
                <a:gd name="T12" fmla="*/ 999 w 999"/>
                <a:gd name="T13" fmla="*/ 301 h 778"/>
                <a:gd name="T14" fmla="*/ 814 w 999"/>
                <a:gd name="T15" fmla="*/ 206 h 778"/>
                <a:gd name="T16" fmla="*/ 852 w 999"/>
                <a:gd name="T17" fmla="*/ 0 h 7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99" h="778">
                  <a:moveTo>
                    <a:pt x="852" y="0"/>
                  </a:moveTo>
                  <a:lnTo>
                    <a:pt x="355" y="253"/>
                  </a:lnTo>
                  <a:lnTo>
                    <a:pt x="0" y="435"/>
                  </a:lnTo>
                  <a:lnTo>
                    <a:pt x="0" y="778"/>
                  </a:lnTo>
                  <a:lnTo>
                    <a:pt x="502" y="554"/>
                  </a:lnTo>
                  <a:lnTo>
                    <a:pt x="999" y="301"/>
                  </a:lnTo>
                  <a:lnTo>
                    <a:pt x="999" y="301"/>
                  </a:lnTo>
                  <a:lnTo>
                    <a:pt x="814" y="206"/>
                  </a:lnTo>
                  <a:lnTo>
                    <a:pt x="852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8D1919">
                    <a:shade val="30000"/>
                    <a:satMod val="115000"/>
                  </a:srgbClr>
                </a:gs>
                <a:gs pos="50000">
                  <a:srgbClr val="8D1919">
                    <a:shade val="67500"/>
                    <a:satMod val="115000"/>
                  </a:srgbClr>
                </a:gs>
                <a:gs pos="100000">
                  <a:srgbClr val="8D1919">
                    <a:shade val="100000"/>
                    <a:satMod val="11500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5" name="Freeform 72"/>
            <p:cNvSpPr/>
            <p:nvPr/>
          </p:nvSpPr>
          <p:spPr bwMode="auto">
            <a:xfrm>
              <a:off x="5968977" y="738349"/>
              <a:ext cx="1585912" cy="1235075"/>
            </a:xfrm>
            <a:custGeom>
              <a:avLst/>
              <a:gdLst>
                <a:gd name="T0" fmla="*/ 852 w 999"/>
                <a:gd name="T1" fmla="*/ 0 h 778"/>
                <a:gd name="T2" fmla="*/ 355 w 999"/>
                <a:gd name="T3" fmla="*/ 253 h 778"/>
                <a:gd name="T4" fmla="*/ 0 w 999"/>
                <a:gd name="T5" fmla="*/ 435 h 778"/>
                <a:gd name="T6" fmla="*/ 0 w 999"/>
                <a:gd name="T7" fmla="*/ 778 h 778"/>
                <a:gd name="T8" fmla="*/ 502 w 999"/>
                <a:gd name="T9" fmla="*/ 554 h 778"/>
                <a:gd name="T10" fmla="*/ 999 w 999"/>
                <a:gd name="T11" fmla="*/ 301 h 778"/>
                <a:gd name="T12" fmla="*/ 999 w 999"/>
                <a:gd name="T13" fmla="*/ 301 h 778"/>
                <a:gd name="T14" fmla="*/ 814 w 999"/>
                <a:gd name="T15" fmla="*/ 206 h 778"/>
                <a:gd name="T16" fmla="*/ 852 w 999"/>
                <a:gd name="T17" fmla="*/ 0 h 7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99" h="778">
                  <a:moveTo>
                    <a:pt x="852" y="0"/>
                  </a:moveTo>
                  <a:lnTo>
                    <a:pt x="355" y="253"/>
                  </a:lnTo>
                  <a:lnTo>
                    <a:pt x="0" y="435"/>
                  </a:lnTo>
                  <a:lnTo>
                    <a:pt x="0" y="778"/>
                  </a:lnTo>
                  <a:lnTo>
                    <a:pt x="502" y="554"/>
                  </a:lnTo>
                  <a:lnTo>
                    <a:pt x="999" y="301"/>
                  </a:lnTo>
                  <a:lnTo>
                    <a:pt x="999" y="301"/>
                  </a:lnTo>
                  <a:lnTo>
                    <a:pt x="814" y="206"/>
                  </a:lnTo>
                  <a:lnTo>
                    <a:pt x="85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6" name="Freeform 73"/>
            <p:cNvSpPr/>
            <p:nvPr/>
          </p:nvSpPr>
          <p:spPr bwMode="auto">
            <a:xfrm>
              <a:off x="5968977" y="1428912"/>
              <a:ext cx="1762125" cy="541338"/>
            </a:xfrm>
            <a:custGeom>
              <a:avLst/>
              <a:gdLst>
                <a:gd name="T0" fmla="*/ 1110 w 1110"/>
                <a:gd name="T1" fmla="*/ 341 h 341"/>
                <a:gd name="T2" fmla="*/ 556 w 1110"/>
                <a:gd name="T3" fmla="*/ 341 h 341"/>
                <a:gd name="T4" fmla="*/ 0 w 1110"/>
                <a:gd name="T5" fmla="*/ 341 h 341"/>
                <a:gd name="T6" fmla="*/ 0 w 1110"/>
                <a:gd name="T7" fmla="*/ 169 h 341"/>
                <a:gd name="T8" fmla="*/ 0 w 1110"/>
                <a:gd name="T9" fmla="*/ 0 h 341"/>
                <a:gd name="T10" fmla="*/ 556 w 1110"/>
                <a:gd name="T11" fmla="*/ 0 h 341"/>
                <a:gd name="T12" fmla="*/ 1110 w 1110"/>
                <a:gd name="T13" fmla="*/ 0 h 341"/>
                <a:gd name="T14" fmla="*/ 990 w 1110"/>
                <a:gd name="T15" fmla="*/ 169 h 341"/>
                <a:gd name="T16" fmla="*/ 1110 w 1110"/>
                <a:gd name="T17" fmla="*/ 341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10" h="341">
                  <a:moveTo>
                    <a:pt x="1110" y="341"/>
                  </a:moveTo>
                  <a:lnTo>
                    <a:pt x="556" y="341"/>
                  </a:lnTo>
                  <a:lnTo>
                    <a:pt x="0" y="341"/>
                  </a:lnTo>
                  <a:lnTo>
                    <a:pt x="0" y="169"/>
                  </a:lnTo>
                  <a:lnTo>
                    <a:pt x="0" y="0"/>
                  </a:lnTo>
                  <a:lnTo>
                    <a:pt x="556" y="0"/>
                  </a:lnTo>
                  <a:lnTo>
                    <a:pt x="1110" y="0"/>
                  </a:lnTo>
                  <a:lnTo>
                    <a:pt x="990" y="169"/>
                  </a:lnTo>
                  <a:lnTo>
                    <a:pt x="1110" y="341"/>
                  </a:lnTo>
                  <a:close/>
                </a:path>
              </a:pathLst>
            </a:custGeom>
            <a:solidFill>
              <a:srgbClr val="FA15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7" name="Freeform 74"/>
            <p:cNvSpPr/>
            <p:nvPr/>
          </p:nvSpPr>
          <p:spPr bwMode="auto">
            <a:xfrm>
              <a:off x="5968977" y="1428912"/>
              <a:ext cx="882650" cy="541338"/>
            </a:xfrm>
            <a:custGeom>
              <a:avLst/>
              <a:gdLst>
                <a:gd name="T0" fmla="*/ 556 w 556"/>
                <a:gd name="T1" fmla="*/ 341 h 341"/>
                <a:gd name="T2" fmla="*/ 0 w 556"/>
                <a:gd name="T3" fmla="*/ 341 h 341"/>
                <a:gd name="T4" fmla="*/ 0 w 556"/>
                <a:gd name="T5" fmla="*/ 169 h 341"/>
                <a:gd name="T6" fmla="*/ 0 w 556"/>
                <a:gd name="T7" fmla="*/ 0 h 341"/>
                <a:gd name="T8" fmla="*/ 556 w 556"/>
                <a:gd name="T9" fmla="*/ 0 h 341"/>
                <a:gd name="T10" fmla="*/ 556 w 556"/>
                <a:gd name="T11" fmla="*/ 341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56" h="341">
                  <a:moveTo>
                    <a:pt x="556" y="341"/>
                  </a:moveTo>
                  <a:lnTo>
                    <a:pt x="0" y="341"/>
                  </a:lnTo>
                  <a:lnTo>
                    <a:pt x="0" y="169"/>
                  </a:lnTo>
                  <a:lnTo>
                    <a:pt x="0" y="0"/>
                  </a:lnTo>
                  <a:lnTo>
                    <a:pt x="556" y="0"/>
                  </a:lnTo>
                  <a:lnTo>
                    <a:pt x="556" y="341"/>
                  </a:lnTo>
                  <a:close/>
                </a:path>
              </a:pathLst>
            </a:custGeom>
            <a:solidFill>
              <a:srgbClr val="F025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8" name="Freeform 75"/>
            <p:cNvSpPr/>
            <p:nvPr/>
          </p:nvSpPr>
          <p:spPr bwMode="auto">
            <a:xfrm>
              <a:off x="5968977" y="1428912"/>
              <a:ext cx="882650" cy="541338"/>
            </a:xfrm>
            <a:custGeom>
              <a:avLst/>
              <a:gdLst>
                <a:gd name="T0" fmla="*/ 556 w 556"/>
                <a:gd name="T1" fmla="*/ 341 h 341"/>
                <a:gd name="T2" fmla="*/ 0 w 556"/>
                <a:gd name="T3" fmla="*/ 341 h 341"/>
                <a:gd name="T4" fmla="*/ 0 w 556"/>
                <a:gd name="T5" fmla="*/ 169 h 341"/>
                <a:gd name="T6" fmla="*/ 0 w 556"/>
                <a:gd name="T7" fmla="*/ 0 h 341"/>
                <a:gd name="T8" fmla="*/ 556 w 556"/>
                <a:gd name="T9" fmla="*/ 0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6" h="341">
                  <a:moveTo>
                    <a:pt x="556" y="341"/>
                  </a:moveTo>
                  <a:lnTo>
                    <a:pt x="0" y="341"/>
                  </a:lnTo>
                  <a:lnTo>
                    <a:pt x="0" y="169"/>
                  </a:lnTo>
                  <a:lnTo>
                    <a:pt x="0" y="0"/>
                  </a:lnTo>
                  <a:lnTo>
                    <a:pt x="55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89" name="椭圆 88"/>
          <p:cNvSpPr/>
          <p:nvPr/>
        </p:nvSpPr>
        <p:spPr>
          <a:xfrm>
            <a:off x="2081530" y="3903980"/>
            <a:ext cx="565150" cy="542925"/>
          </a:xfrm>
          <a:prstGeom prst="ellipse">
            <a:avLst/>
          </a:prstGeom>
          <a:noFill/>
          <a:ln>
            <a:solidFill>
              <a:srgbClr val="F22424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0" name="圆角矩形 89"/>
          <p:cNvSpPr/>
          <p:nvPr/>
        </p:nvSpPr>
        <p:spPr>
          <a:xfrm>
            <a:off x="2435225" y="3890645"/>
            <a:ext cx="6303645" cy="553720"/>
          </a:xfrm>
          <a:prstGeom prst="roundRect">
            <a:avLst/>
          </a:prstGeom>
          <a:gradFill>
            <a:gsLst>
              <a:gs pos="0">
                <a:srgbClr val="E4E4E4"/>
              </a:gs>
              <a:gs pos="100000">
                <a:schemeClr val="bg1"/>
              </a:gs>
            </a:gsLst>
            <a:lin ang="2700000" scaled="0"/>
          </a:gradFill>
          <a:ln w="19050">
            <a:gradFill>
              <a:gsLst>
                <a:gs pos="0">
                  <a:schemeClr val="bg1">
                    <a:lumMod val="65000"/>
                  </a:schemeClr>
                </a:gs>
                <a:gs pos="100000">
                  <a:schemeClr val="bg1"/>
                </a:gs>
              </a:gsLst>
              <a:lin ang="13500000" scaled="0"/>
            </a:gradFill>
          </a:ln>
          <a:effectLst>
            <a:outerShdw blurRad="177800" dist="1143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1" name="文本框 90"/>
          <p:cNvSpPr txBox="1"/>
          <p:nvPr/>
        </p:nvSpPr>
        <p:spPr>
          <a:xfrm flipH="1">
            <a:off x="475639" y="189240"/>
            <a:ext cx="596119" cy="483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5</a:t>
            </a:r>
            <a:endParaRPr lang="zh-CN" altLang="en-US" sz="2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2" name="文本框 91"/>
          <p:cNvSpPr txBox="1"/>
          <p:nvPr/>
        </p:nvSpPr>
        <p:spPr>
          <a:xfrm>
            <a:off x="2906395" y="1354455"/>
            <a:ext cx="356997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/>
              <a:t>Abstract</a:t>
            </a:r>
          </a:p>
        </p:txBody>
      </p:sp>
      <p:sp>
        <p:nvSpPr>
          <p:cNvPr id="94" name="文本框 93"/>
          <p:cNvSpPr txBox="1"/>
          <p:nvPr/>
        </p:nvSpPr>
        <p:spPr>
          <a:xfrm>
            <a:off x="2905760" y="2154555"/>
            <a:ext cx="356997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/>
              <a:t>Introduction</a:t>
            </a:r>
          </a:p>
        </p:txBody>
      </p:sp>
      <p:sp>
        <p:nvSpPr>
          <p:cNvPr id="95" name="文本框 94"/>
          <p:cNvSpPr txBox="1"/>
          <p:nvPr/>
        </p:nvSpPr>
        <p:spPr>
          <a:xfrm>
            <a:off x="2823210" y="3049270"/>
            <a:ext cx="560959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/>
              <a:t> </a:t>
            </a:r>
            <a:r>
              <a:rPr lang="en-US" altLang="zh-CN" sz="2800" b="1"/>
              <a:t>linear stability analysis</a:t>
            </a:r>
          </a:p>
        </p:txBody>
      </p:sp>
      <p:sp>
        <p:nvSpPr>
          <p:cNvPr id="96" name="文本框 95"/>
          <p:cNvSpPr txBox="1"/>
          <p:nvPr/>
        </p:nvSpPr>
        <p:spPr>
          <a:xfrm>
            <a:off x="2893060" y="3923665"/>
            <a:ext cx="560959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/>
              <a:t>TDGL equaion and mKdV equation</a:t>
            </a:r>
          </a:p>
        </p:txBody>
      </p:sp>
      <p:grpSp>
        <p:nvGrpSpPr>
          <p:cNvPr id="97" name="组合 96"/>
          <p:cNvGrpSpPr/>
          <p:nvPr/>
        </p:nvGrpSpPr>
        <p:grpSpPr>
          <a:xfrm rot="19957823">
            <a:off x="8674735" y="4653280"/>
            <a:ext cx="453390" cy="236220"/>
            <a:chOff x="5968977" y="738349"/>
            <a:chExt cx="1762125" cy="1235075"/>
          </a:xfrm>
          <a:effectLst>
            <a:outerShdw blurRad="127000" dist="1016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98" name="Freeform 69"/>
            <p:cNvSpPr/>
            <p:nvPr/>
          </p:nvSpPr>
          <p:spPr bwMode="auto">
            <a:xfrm>
              <a:off x="5968977" y="738349"/>
              <a:ext cx="1585912" cy="1235075"/>
            </a:xfrm>
            <a:custGeom>
              <a:avLst/>
              <a:gdLst>
                <a:gd name="T0" fmla="*/ 999 w 999"/>
                <a:gd name="T1" fmla="*/ 301 h 778"/>
                <a:gd name="T2" fmla="*/ 502 w 999"/>
                <a:gd name="T3" fmla="*/ 554 h 778"/>
                <a:gd name="T4" fmla="*/ 0 w 999"/>
                <a:gd name="T5" fmla="*/ 778 h 778"/>
                <a:gd name="T6" fmla="*/ 0 w 999"/>
                <a:gd name="T7" fmla="*/ 435 h 778"/>
                <a:gd name="T8" fmla="*/ 355 w 999"/>
                <a:gd name="T9" fmla="*/ 253 h 778"/>
                <a:gd name="T10" fmla="*/ 852 w 999"/>
                <a:gd name="T11" fmla="*/ 0 h 778"/>
                <a:gd name="T12" fmla="*/ 814 w 999"/>
                <a:gd name="T13" fmla="*/ 206 h 778"/>
                <a:gd name="T14" fmla="*/ 999 w 999"/>
                <a:gd name="T15" fmla="*/ 301 h 7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99" h="778">
                  <a:moveTo>
                    <a:pt x="999" y="301"/>
                  </a:moveTo>
                  <a:lnTo>
                    <a:pt x="502" y="554"/>
                  </a:lnTo>
                  <a:lnTo>
                    <a:pt x="0" y="778"/>
                  </a:lnTo>
                  <a:lnTo>
                    <a:pt x="0" y="435"/>
                  </a:lnTo>
                  <a:lnTo>
                    <a:pt x="355" y="253"/>
                  </a:lnTo>
                  <a:lnTo>
                    <a:pt x="852" y="0"/>
                  </a:lnTo>
                  <a:lnTo>
                    <a:pt x="814" y="206"/>
                  </a:lnTo>
                  <a:lnTo>
                    <a:pt x="999" y="301"/>
                  </a:lnTo>
                  <a:close/>
                </a:path>
              </a:pathLst>
            </a:custGeom>
            <a:solidFill>
              <a:srgbClr val="FFE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" name="Freeform 70"/>
            <p:cNvSpPr/>
            <p:nvPr/>
          </p:nvSpPr>
          <p:spPr bwMode="auto">
            <a:xfrm>
              <a:off x="5968977" y="738349"/>
              <a:ext cx="1585912" cy="1235075"/>
            </a:xfrm>
            <a:custGeom>
              <a:avLst/>
              <a:gdLst>
                <a:gd name="T0" fmla="*/ 999 w 999"/>
                <a:gd name="T1" fmla="*/ 301 h 778"/>
                <a:gd name="T2" fmla="*/ 502 w 999"/>
                <a:gd name="T3" fmla="*/ 554 h 778"/>
                <a:gd name="T4" fmla="*/ 0 w 999"/>
                <a:gd name="T5" fmla="*/ 778 h 778"/>
                <a:gd name="T6" fmla="*/ 0 w 999"/>
                <a:gd name="T7" fmla="*/ 435 h 778"/>
                <a:gd name="T8" fmla="*/ 355 w 999"/>
                <a:gd name="T9" fmla="*/ 253 h 778"/>
                <a:gd name="T10" fmla="*/ 852 w 999"/>
                <a:gd name="T11" fmla="*/ 0 h 778"/>
                <a:gd name="T12" fmla="*/ 814 w 999"/>
                <a:gd name="T13" fmla="*/ 206 h 778"/>
                <a:gd name="T14" fmla="*/ 999 w 999"/>
                <a:gd name="T15" fmla="*/ 301 h 7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99" h="778">
                  <a:moveTo>
                    <a:pt x="999" y="301"/>
                  </a:moveTo>
                  <a:lnTo>
                    <a:pt x="502" y="554"/>
                  </a:lnTo>
                  <a:lnTo>
                    <a:pt x="0" y="778"/>
                  </a:lnTo>
                  <a:lnTo>
                    <a:pt x="0" y="435"/>
                  </a:lnTo>
                  <a:lnTo>
                    <a:pt x="355" y="253"/>
                  </a:lnTo>
                  <a:lnTo>
                    <a:pt x="852" y="0"/>
                  </a:lnTo>
                  <a:lnTo>
                    <a:pt x="814" y="206"/>
                  </a:lnTo>
                  <a:lnTo>
                    <a:pt x="999" y="301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0" name="Freeform 71"/>
            <p:cNvSpPr/>
            <p:nvPr/>
          </p:nvSpPr>
          <p:spPr bwMode="auto">
            <a:xfrm>
              <a:off x="5968977" y="738349"/>
              <a:ext cx="1585912" cy="1235075"/>
            </a:xfrm>
            <a:custGeom>
              <a:avLst/>
              <a:gdLst>
                <a:gd name="T0" fmla="*/ 852 w 999"/>
                <a:gd name="T1" fmla="*/ 0 h 778"/>
                <a:gd name="T2" fmla="*/ 355 w 999"/>
                <a:gd name="T3" fmla="*/ 253 h 778"/>
                <a:gd name="T4" fmla="*/ 0 w 999"/>
                <a:gd name="T5" fmla="*/ 435 h 778"/>
                <a:gd name="T6" fmla="*/ 0 w 999"/>
                <a:gd name="T7" fmla="*/ 778 h 778"/>
                <a:gd name="T8" fmla="*/ 502 w 999"/>
                <a:gd name="T9" fmla="*/ 554 h 778"/>
                <a:gd name="T10" fmla="*/ 999 w 999"/>
                <a:gd name="T11" fmla="*/ 301 h 778"/>
                <a:gd name="T12" fmla="*/ 999 w 999"/>
                <a:gd name="T13" fmla="*/ 301 h 778"/>
                <a:gd name="T14" fmla="*/ 814 w 999"/>
                <a:gd name="T15" fmla="*/ 206 h 778"/>
                <a:gd name="T16" fmla="*/ 852 w 999"/>
                <a:gd name="T17" fmla="*/ 0 h 7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99" h="778">
                  <a:moveTo>
                    <a:pt x="852" y="0"/>
                  </a:moveTo>
                  <a:lnTo>
                    <a:pt x="355" y="253"/>
                  </a:lnTo>
                  <a:lnTo>
                    <a:pt x="0" y="435"/>
                  </a:lnTo>
                  <a:lnTo>
                    <a:pt x="0" y="778"/>
                  </a:lnTo>
                  <a:lnTo>
                    <a:pt x="502" y="554"/>
                  </a:lnTo>
                  <a:lnTo>
                    <a:pt x="999" y="301"/>
                  </a:lnTo>
                  <a:lnTo>
                    <a:pt x="999" y="301"/>
                  </a:lnTo>
                  <a:lnTo>
                    <a:pt x="814" y="206"/>
                  </a:lnTo>
                  <a:lnTo>
                    <a:pt x="852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8D1919">
                    <a:shade val="30000"/>
                    <a:satMod val="115000"/>
                  </a:srgbClr>
                </a:gs>
                <a:gs pos="50000">
                  <a:srgbClr val="8D1919">
                    <a:shade val="67500"/>
                    <a:satMod val="115000"/>
                  </a:srgbClr>
                </a:gs>
                <a:gs pos="100000">
                  <a:srgbClr val="8D1919">
                    <a:shade val="100000"/>
                    <a:satMod val="11500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1" name="Freeform 72"/>
            <p:cNvSpPr/>
            <p:nvPr/>
          </p:nvSpPr>
          <p:spPr bwMode="auto">
            <a:xfrm>
              <a:off x="5968977" y="738349"/>
              <a:ext cx="1585912" cy="1235075"/>
            </a:xfrm>
            <a:custGeom>
              <a:avLst/>
              <a:gdLst>
                <a:gd name="T0" fmla="*/ 852 w 999"/>
                <a:gd name="T1" fmla="*/ 0 h 778"/>
                <a:gd name="T2" fmla="*/ 355 w 999"/>
                <a:gd name="T3" fmla="*/ 253 h 778"/>
                <a:gd name="T4" fmla="*/ 0 w 999"/>
                <a:gd name="T5" fmla="*/ 435 h 778"/>
                <a:gd name="T6" fmla="*/ 0 w 999"/>
                <a:gd name="T7" fmla="*/ 778 h 778"/>
                <a:gd name="T8" fmla="*/ 502 w 999"/>
                <a:gd name="T9" fmla="*/ 554 h 778"/>
                <a:gd name="T10" fmla="*/ 999 w 999"/>
                <a:gd name="T11" fmla="*/ 301 h 778"/>
                <a:gd name="T12" fmla="*/ 999 w 999"/>
                <a:gd name="T13" fmla="*/ 301 h 778"/>
                <a:gd name="T14" fmla="*/ 814 w 999"/>
                <a:gd name="T15" fmla="*/ 206 h 778"/>
                <a:gd name="T16" fmla="*/ 852 w 999"/>
                <a:gd name="T17" fmla="*/ 0 h 7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99" h="778">
                  <a:moveTo>
                    <a:pt x="852" y="0"/>
                  </a:moveTo>
                  <a:lnTo>
                    <a:pt x="355" y="253"/>
                  </a:lnTo>
                  <a:lnTo>
                    <a:pt x="0" y="435"/>
                  </a:lnTo>
                  <a:lnTo>
                    <a:pt x="0" y="778"/>
                  </a:lnTo>
                  <a:lnTo>
                    <a:pt x="502" y="554"/>
                  </a:lnTo>
                  <a:lnTo>
                    <a:pt x="999" y="301"/>
                  </a:lnTo>
                  <a:lnTo>
                    <a:pt x="999" y="301"/>
                  </a:lnTo>
                  <a:lnTo>
                    <a:pt x="814" y="206"/>
                  </a:lnTo>
                  <a:lnTo>
                    <a:pt x="85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2" name="Freeform 73"/>
            <p:cNvSpPr/>
            <p:nvPr/>
          </p:nvSpPr>
          <p:spPr bwMode="auto">
            <a:xfrm>
              <a:off x="5968977" y="1428912"/>
              <a:ext cx="1762125" cy="541338"/>
            </a:xfrm>
            <a:custGeom>
              <a:avLst/>
              <a:gdLst>
                <a:gd name="T0" fmla="*/ 1110 w 1110"/>
                <a:gd name="T1" fmla="*/ 341 h 341"/>
                <a:gd name="T2" fmla="*/ 556 w 1110"/>
                <a:gd name="T3" fmla="*/ 341 h 341"/>
                <a:gd name="T4" fmla="*/ 0 w 1110"/>
                <a:gd name="T5" fmla="*/ 341 h 341"/>
                <a:gd name="T6" fmla="*/ 0 w 1110"/>
                <a:gd name="T7" fmla="*/ 169 h 341"/>
                <a:gd name="T8" fmla="*/ 0 w 1110"/>
                <a:gd name="T9" fmla="*/ 0 h 341"/>
                <a:gd name="T10" fmla="*/ 556 w 1110"/>
                <a:gd name="T11" fmla="*/ 0 h 341"/>
                <a:gd name="T12" fmla="*/ 1110 w 1110"/>
                <a:gd name="T13" fmla="*/ 0 h 341"/>
                <a:gd name="T14" fmla="*/ 990 w 1110"/>
                <a:gd name="T15" fmla="*/ 169 h 341"/>
                <a:gd name="T16" fmla="*/ 1110 w 1110"/>
                <a:gd name="T17" fmla="*/ 341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10" h="341">
                  <a:moveTo>
                    <a:pt x="1110" y="341"/>
                  </a:moveTo>
                  <a:lnTo>
                    <a:pt x="556" y="341"/>
                  </a:lnTo>
                  <a:lnTo>
                    <a:pt x="0" y="341"/>
                  </a:lnTo>
                  <a:lnTo>
                    <a:pt x="0" y="169"/>
                  </a:lnTo>
                  <a:lnTo>
                    <a:pt x="0" y="0"/>
                  </a:lnTo>
                  <a:lnTo>
                    <a:pt x="556" y="0"/>
                  </a:lnTo>
                  <a:lnTo>
                    <a:pt x="1110" y="0"/>
                  </a:lnTo>
                  <a:lnTo>
                    <a:pt x="990" y="169"/>
                  </a:lnTo>
                  <a:lnTo>
                    <a:pt x="1110" y="341"/>
                  </a:lnTo>
                  <a:close/>
                </a:path>
              </a:pathLst>
            </a:custGeom>
            <a:solidFill>
              <a:srgbClr val="FA15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3" name="Freeform 74"/>
            <p:cNvSpPr/>
            <p:nvPr/>
          </p:nvSpPr>
          <p:spPr bwMode="auto">
            <a:xfrm>
              <a:off x="5968977" y="1428912"/>
              <a:ext cx="882650" cy="541338"/>
            </a:xfrm>
            <a:custGeom>
              <a:avLst/>
              <a:gdLst>
                <a:gd name="T0" fmla="*/ 556 w 556"/>
                <a:gd name="T1" fmla="*/ 341 h 341"/>
                <a:gd name="T2" fmla="*/ 0 w 556"/>
                <a:gd name="T3" fmla="*/ 341 h 341"/>
                <a:gd name="T4" fmla="*/ 0 w 556"/>
                <a:gd name="T5" fmla="*/ 169 h 341"/>
                <a:gd name="T6" fmla="*/ 0 w 556"/>
                <a:gd name="T7" fmla="*/ 0 h 341"/>
                <a:gd name="T8" fmla="*/ 556 w 556"/>
                <a:gd name="T9" fmla="*/ 0 h 341"/>
                <a:gd name="T10" fmla="*/ 556 w 556"/>
                <a:gd name="T11" fmla="*/ 341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56" h="341">
                  <a:moveTo>
                    <a:pt x="556" y="341"/>
                  </a:moveTo>
                  <a:lnTo>
                    <a:pt x="0" y="341"/>
                  </a:lnTo>
                  <a:lnTo>
                    <a:pt x="0" y="169"/>
                  </a:lnTo>
                  <a:lnTo>
                    <a:pt x="0" y="0"/>
                  </a:lnTo>
                  <a:lnTo>
                    <a:pt x="556" y="0"/>
                  </a:lnTo>
                  <a:lnTo>
                    <a:pt x="556" y="341"/>
                  </a:lnTo>
                  <a:close/>
                </a:path>
              </a:pathLst>
            </a:custGeom>
            <a:solidFill>
              <a:srgbClr val="F025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4" name="Freeform 75"/>
            <p:cNvSpPr/>
            <p:nvPr/>
          </p:nvSpPr>
          <p:spPr bwMode="auto">
            <a:xfrm>
              <a:off x="5968977" y="1428912"/>
              <a:ext cx="882650" cy="541338"/>
            </a:xfrm>
            <a:custGeom>
              <a:avLst/>
              <a:gdLst>
                <a:gd name="T0" fmla="*/ 556 w 556"/>
                <a:gd name="T1" fmla="*/ 341 h 341"/>
                <a:gd name="T2" fmla="*/ 0 w 556"/>
                <a:gd name="T3" fmla="*/ 341 h 341"/>
                <a:gd name="T4" fmla="*/ 0 w 556"/>
                <a:gd name="T5" fmla="*/ 169 h 341"/>
                <a:gd name="T6" fmla="*/ 0 w 556"/>
                <a:gd name="T7" fmla="*/ 0 h 341"/>
                <a:gd name="T8" fmla="*/ 556 w 556"/>
                <a:gd name="T9" fmla="*/ 0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6" h="341">
                  <a:moveTo>
                    <a:pt x="556" y="341"/>
                  </a:moveTo>
                  <a:lnTo>
                    <a:pt x="0" y="341"/>
                  </a:lnTo>
                  <a:lnTo>
                    <a:pt x="0" y="169"/>
                  </a:lnTo>
                  <a:lnTo>
                    <a:pt x="0" y="0"/>
                  </a:lnTo>
                  <a:lnTo>
                    <a:pt x="55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05" name="椭圆 104"/>
          <p:cNvSpPr/>
          <p:nvPr/>
        </p:nvSpPr>
        <p:spPr>
          <a:xfrm>
            <a:off x="2092325" y="4840605"/>
            <a:ext cx="565150" cy="542925"/>
          </a:xfrm>
          <a:prstGeom prst="ellipse">
            <a:avLst/>
          </a:prstGeom>
          <a:noFill/>
          <a:ln>
            <a:solidFill>
              <a:srgbClr val="F22424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6" name="圆角矩形 105"/>
          <p:cNvSpPr/>
          <p:nvPr/>
        </p:nvSpPr>
        <p:spPr>
          <a:xfrm>
            <a:off x="2446020" y="4827270"/>
            <a:ext cx="6303645" cy="553720"/>
          </a:xfrm>
          <a:prstGeom prst="roundRect">
            <a:avLst/>
          </a:prstGeom>
          <a:gradFill>
            <a:gsLst>
              <a:gs pos="0">
                <a:srgbClr val="E4E4E4"/>
              </a:gs>
              <a:gs pos="100000">
                <a:schemeClr val="bg1"/>
              </a:gs>
            </a:gsLst>
            <a:lin ang="2700000" scaled="0"/>
          </a:gradFill>
          <a:ln w="19050">
            <a:gradFill>
              <a:gsLst>
                <a:gs pos="0">
                  <a:schemeClr val="bg1">
                    <a:lumMod val="65000"/>
                  </a:schemeClr>
                </a:gs>
                <a:gs pos="100000">
                  <a:schemeClr val="bg1"/>
                </a:gs>
              </a:gsLst>
              <a:lin ang="13500000" scaled="0"/>
            </a:gradFill>
          </a:ln>
          <a:effectLst>
            <a:outerShdw blurRad="177800" dist="1143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7" name="文本框 106"/>
          <p:cNvSpPr txBox="1"/>
          <p:nvPr/>
        </p:nvSpPr>
        <p:spPr>
          <a:xfrm>
            <a:off x="2977515" y="4891405"/>
            <a:ext cx="560959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/>
              <a:t>Numerical simulation</a:t>
            </a:r>
          </a:p>
        </p:txBody>
      </p:sp>
      <p:sp>
        <p:nvSpPr>
          <p:cNvPr id="6" name="圆角矩形 5"/>
          <p:cNvSpPr/>
          <p:nvPr/>
        </p:nvSpPr>
        <p:spPr>
          <a:xfrm>
            <a:off x="2419985" y="3905885"/>
            <a:ext cx="6303645" cy="553720"/>
          </a:xfrm>
          <a:prstGeom prst="roundRect">
            <a:avLst/>
          </a:prstGeom>
          <a:gradFill>
            <a:gsLst>
              <a:gs pos="0">
                <a:srgbClr val="E4E4E4"/>
              </a:gs>
              <a:gs pos="100000">
                <a:schemeClr val="bg1"/>
              </a:gs>
            </a:gsLst>
            <a:lin ang="2700000" scaled="0"/>
          </a:gradFill>
          <a:ln w="19050">
            <a:gradFill>
              <a:gsLst>
                <a:gs pos="0">
                  <a:schemeClr val="bg1">
                    <a:lumMod val="65000"/>
                  </a:schemeClr>
                </a:gs>
                <a:gs pos="100000">
                  <a:schemeClr val="bg1"/>
                </a:gs>
              </a:gsLst>
              <a:lin ang="13500000" scaled="0"/>
            </a:gradFill>
          </a:ln>
          <a:effectLst>
            <a:outerShdw blurRad="177800" dist="1143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2877820" y="3938905"/>
            <a:ext cx="560959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/>
              <a:t>TDGL equation and mKdV equation</a:t>
            </a:r>
          </a:p>
        </p:txBody>
      </p:sp>
      <p:grpSp>
        <p:nvGrpSpPr>
          <p:cNvPr id="11" name="组合 10"/>
          <p:cNvGrpSpPr/>
          <p:nvPr/>
        </p:nvGrpSpPr>
        <p:grpSpPr>
          <a:xfrm rot="19957823">
            <a:off x="8728075" y="5529580"/>
            <a:ext cx="453390" cy="236220"/>
            <a:chOff x="5968977" y="738349"/>
            <a:chExt cx="1762125" cy="1235075"/>
          </a:xfrm>
          <a:effectLst>
            <a:outerShdw blurRad="127000" dist="1016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0" name="Freeform 69"/>
            <p:cNvSpPr/>
            <p:nvPr/>
          </p:nvSpPr>
          <p:spPr bwMode="auto">
            <a:xfrm>
              <a:off x="5968977" y="738349"/>
              <a:ext cx="1585912" cy="1235075"/>
            </a:xfrm>
            <a:custGeom>
              <a:avLst/>
              <a:gdLst>
                <a:gd name="T0" fmla="*/ 999 w 999"/>
                <a:gd name="T1" fmla="*/ 301 h 778"/>
                <a:gd name="T2" fmla="*/ 502 w 999"/>
                <a:gd name="T3" fmla="*/ 554 h 778"/>
                <a:gd name="T4" fmla="*/ 0 w 999"/>
                <a:gd name="T5" fmla="*/ 778 h 778"/>
                <a:gd name="T6" fmla="*/ 0 w 999"/>
                <a:gd name="T7" fmla="*/ 435 h 778"/>
                <a:gd name="T8" fmla="*/ 355 w 999"/>
                <a:gd name="T9" fmla="*/ 253 h 778"/>
                <a:gd name="T10" fmla="*/ 852 w 999"/>
                <a:gd name="T11" fmla="*/ 0 h 778"/>
                <a:gd name="T12" fmla="*/ 814 w 999"/>
                <a:gd name="T13" fmla="*/ 206 h 778"/>
                <a:gd name="T14" fmla="*/ 999 w 999"/>
                <a:gd name="T15" fmla="*/ 301 h 7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99" h="778">
                  <a:moveTo>
                    <a:pt x="999" y="301"/>
                  </a:moveTo>
                  <a:lnTo>
                    <a:pt x="502" y="554"/>
                  </a:lnTo>
                  <a:lnTo>
                    <a:pt x="0" y="778"/>
                  </a:lnTo>
                  <a:lnTo>
                    <a:pt x="0" y="435"/>
                  </a:lnTo>
                  <a:lnTo>
                    <a:pt x="355" y="253"/>
                  </a:lnTo>
                  <a:lnTo>
                    <a:pt x="852" y="0"/>
                  </a:lnTo>
                  <a:lnTo>
                    <a:pt x="814" y="206"/>
                  </a:lnTo>
                  <a:lnTo>
                    <a:pt x="999" y="301"/>
                  </a:lnTo>
                  <a:close/>
                </a:path>
              </a:pathLst>
            </a:custGeom>
            <a:solidFill>
              <a:srgbClr val="FFE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" name="Freeform 70"/>
            <p:cNvSpPr/>
            <p:nvPr/>
          </p:nvSpPr>
          <p:spPr bwMode="auto">
            <a:xfrm>
              <a:off x="5968977" y="738349"/>
              <a:ext cx="1585912" cy="1235075"/>
            </a:xfrm>
            <a:custGeom>
              <a:avLst/>
              <a:gdLst>
                <a:gd name="T0" fmla="*/ 999 w 999"/>
                <a:gd name="T1" fmla="*/ 301 h 778"/>
                <a:gd name="T2" fmla="*/ 502 w 999"/>
                <a:gd name="T3" fmla="*/ 554 h 778"/>
                <a:gd name="T4" fmla="*/ 0 w 999"/>
                <a:gd name="T5" fmla="*/ 778 h 778"/>
                <a:gd name="T6" fmla="*/ 0 w 999"/>
                <a:gd name="T7" fmla="*/ 435 h 778"/>
                <a:gd name="T8" fmla="*/ 355 w 999"/>
                <a:gd name="T9" fmla="*/ 253 h 778"/>
                <a:gd name="T10" fmla="*/ 852 w 999"/>
                <a:gd name="T11" fmla="*/ 0 h 778"/>
                <a:gd name="T12" fmla="*/ 814 w 999"/>
                <a:gd name="T13" fmla="*/ 206 h 778"/>
                <a:gd name="T14" fmla="*/ 999 w 999"/>
                <a:gd name="T15" fmla="*/ 301 h 7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99" h="778">
                  <a:moveTo>
                    <a:pt x="999" y="301"/>
                  </a:moveTo>
                  <a:lnTo>
                    <a:pt x="502" y="554"/>
                  </a:lnTo>
                  <a:lnTo>
                    <a:pt x="0" y="778"/>
                  </a:lnTo>
                  <a:lnTo>
                    <a:pt x="0" y="435"/>
                  </a:lnTo>
                  <a:lnTo>
                    <a:pt x="355" y="253"/>
                  </a:lnTo>
                  <a:lnTo>
                    <a:pt x="852" y="0"/>
                  </a:lnTo>
                  <a:lnTo>
                    <a:pt x="814" y="206"/>
                  </a:lnTo>
                  <a:lnTo>
                    <a:pt x="999" y="301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" name="Freeform 71"/>
            <p:cNvSpPr/>
            <p:nvPr/>
          </p:nvSpPr>
          <p:spPr bwMode="auto">
            <a:xfrm>
              <a:off x="5968977" y="738349"/>
              <a:ext cx="1585912" cy="1235075"/>
            </a:xfrm>
            <a:custGeom>
              <a:avLst/>
              <a:gdLst>
                <a:gd name="T0" fmla="*/ 852 w 999"/>
                <a:gd name="T1" fmla="*/ 0 h 778"/>
                <a:gd name="T2" fmla="*/ 355 w 999"/>
                <a:gd name="T3" fmla="*/ 253 h 778"/>
                <a:gd name="T4" fmla="*/ 0 w 999"/>
                <a:gd name="T5" fmla="*/ 435 h 778"/>
                <a:gd name="T6" fmla="*/ 0 w 999"/>
                <a:gd name="T7" fmla="*/ 778 h 778"/>
                <a:gd name="T8" fmla="*/ 502 w 999"/>
                <a:gd name="T9" fmla="*/ 554 h 778"/>
                <a:gd name="T10" fmla="*/ 999 w 999"/>
                <a:gd name="T11" fmla="*/ 301 h 778"/>
                <a:gd name="T12" fmla="*/ 999 w 999"/>
                <a:gd name="T13" fmla="*/ 301 h 778"/>
                <a:gd name="T14" fmla="*/ 814 w 999"/>
                <a:gd name="T15" fmla="*/ 206 h 778"/>
                <a:gd name="T16" fmla="*/ 852 w 999"/>
                <a:gd name="T17" fmla="*/ 0 h 7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99" h="778">
                  <a:moveTo>
                    <a:pt x="852" y="0"/>
                  </a:moveTo>
                  <a:lnTo>
                    <a:pt x="355" y="253"/>
                  </a:lnTo>
                  <a:lnTo>
                    <a:pt x="0" y="435"/>
                  </a:lnTo>
                  <a:lnTo>
                    <a:pt x="0" y="778"/>
                  </a:lnTo>
                  <a:lnTo>
                    <a:pt x="502" y="554"/>
                  </a:lnTo>
                  <a:lnTo>
                    <a:pt x="999" y="301"/>
                  </a:lnTo>
                  <a:lnTo>
                    <a:pt x="999" y="301"/>
                  </a:lnTo>
                  <a:lnTo>
                    <a:pt x="814" y="206"/>
                  </a:lnTo>
                  <a:lnTo>
                    <a:pt x="852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8D1919">
                    <a:shade val="30000"/>
                    <a:satMod val="115000"/>
                  </a:srgbClr>
                </a:gs>
                <a:gs pos="50000">
                  <a:srgbClr val="8D1919">
                    <a:shade val="67500"/>
                    <a:satMod val="115000"/>
                  </a:srgbClr>
                </a:gs>
                <a:gs pos="100000">
                  <a:srgbClr val="8D1919">
                    <a:shade val="100000"/>
                    <a:satMod val="11500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" name="Freeform 72"/>
            <p:cNvSpPr/>
            <p:nvPr/>
          </p:nvSpPr>
          <p:spPr bwMode="auto">
            <a:xfrm>
              <a:off x="5968977" y="738349"/>
              <a:ext cx="1585912" cy="1235075"/>
            </a:xfrm>
            <a:custGeom>
              <a:avLst/>
              <a:gdLst>
                <a:gd name="T0" fmla="*/ 852 w 999"/>
                <a:gd name="T1" fmla="*/ 0 h 778"/>
                <a:gd name="T2" fmla="*/ 355 w 999"/>
                <a:gd name="T3" fmla="*/ 253 h 778"/>
                <a:gd name="T4" fmla="*/ 0 w 999"/>
                <a:gd name="T5" fmla="*/ 435 h 778"/>
                <a:gd name="T6" fmla="*/ 0 w 999"/>
                <a:gd name="T7" fmla="*/ 778 h 778"/>
                <a:gd name="T8" fmla="*/ 502 w 999"/>
                <a:gd name="T9" fmla="*/ 554 h 778"/>
                <a:gd name="T10" fmla="*/ 999 w 999"/>
                <a:gd name="T11" fmla="*/ 301 h 778"/>
                <a:gd name="T12" fmla="*/ 999 w 999"/>
                <a:gd name="T13" fmla="*/ 301 h 778"/>
                <a:gd name="T14" fmla="*/ 814 w 999"/>
                <a:gd name="T15" fmla="*/ 206 h 778"/>
                <a:gd name="T16" fmla="*/ 852 w 999"/>
                <a:gd name="T17" fmla="*/ 0 h 7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99" h="778">
                  <a:moveTo>
                    <a:pt x="852" y="0"/>
                  </a:moveTo>
                  <a:lnTo>
                    <a:pt x="355" y="253"/>
                  </a:lnTo>
                  <a:lnTo>
                    <a:pt x="0" y="435"/>
                  </a:lnTo>
                  <a:lnTo>
                    <a:pt x="0" y="778"/>
                  </a:lnTo>
                  <a:lnTo>
                    <a:pt x="502" y="554"/>
                  </a:lnTo>
                  <a:lnTo>
                    <a:pt x="999" y="301"/>
                  </a:lnTo>
                  <a:lnTo>
                    <a:pt x="999" y="301"/>
                  </a:lnTo>
                  <a:lnTo>
                    <a:pt x="814" y="206"/>
                  </a:lnTo>
                  <a:lnTo>
                    <a:pt x="85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" name="Freeform 73"/>
            <p:cNvSpPr/>
            <p:nvPr/>
          </p:nvSpPr>
          <p:spPr bwMode="auto">
            <a:xfrm>
              <a:off x="5968977" y="1428912"/>
              <a:ext cx="1762125" cy="541338"/>
            </a:xfrm>
            <a:custGeom>
              <a:avLst/>
              <a:gdLst>
                <a:gd name="T0" fmla="*/ 1110 w 1110"/>
                <a:gd name="T1" fmla="*/ 341 h 341"/>
                <a:gd name="T2" fmla="*/ 556 w 1110"/>
                <a:gd name="T3" fmla="*/ 341 h 341"/>
                <a:gd name="T4" fmla="*/ 0 w 1110"/>
                <a:gd name="T5" fmla="*/ 341 h 341"/>
                <a:gd name="T6" fmla="*/ 0 w 1110"/>
                <a:gd name="T7" fmla="*/ 169 h 341"/>
                <a:gd name="T8" fmla="*/ 0 w 1110"/>
                <a:gd name="T9" fmla="*/ 0 h 341"/>
                <a:gd name="T10" fmla="*/ 556 w 1110"/>
                <a:gd name="T11" fmla="*/ 0 h 341"/>
                <a:gd name="T12" fmla="*/ 1110 w 1110"/>
                <a:gd name="T13" fmla="*/ 0 h 341"/>
                <a:gd name="T14" fmla="*/ 990 w 1110"/>
                <a:gd name="T15" fmla="*/ 169 h 341"/>
                <a:gd name="T16" fmla="*/ 1110 w 1110"/>
                <a:gd name="T17" fmla="*/ 341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10" h="341">
                  <a:moveTo>
                    <a:pt x="1110" y="341"/>
                  </a:moveTo>
                  <a:lnTo>
                    <a:pt x="556" y="341"/>
                  </a:lnTo>
                  <a:lnTo>
                    <a:pt x="0" y="341"/>
                  </a:lnTo>
                  <a:lnTo>
                    <a:pt x="0" y="169"/>
                  </a:lnTo>
                  <a:lnTo>
                    <a:pt x="0" y="0"/>
                  </a:lnTo>
                  <a:lnTo>
                    <a:pt x="556" y="0"/>
                  </a:lnTo>
                  <a:lnTo>
                    <a:pt x="1110" y="0"/>
                  </a:lnTo>
                  <a:lnTo>
                    <a:pt x="990" y="169"/>
                  </a:lnTo>
                  <a:lnTo>
                    <a:pt x="1110" y="341"/>
                  </a:lnTo>
                  <a:close/>
                </a:path>
              </a:pathLst>
            </a:custGeom>
            <a:solidFill>
              <a:srgbClr val="FA15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" name="Freeform 74"/>
            <p:cNvSpPr/>
            <p:nvPr/>
          </p:nvSpPr>
          <p:spPr bwMode="auto">
            <a:xfrm>
              <a:off x="5968977" y="1428912"/>
              <a:ext cx="882650" cy="541338"/>
            </a:xfrm>
            <a:custGeom>
              <a:avLst/>
              <a:gdLst>
                <a:gd name="T0" fmla="*/ 556 w 556"/>
                <a:gd name="T1" fmla="*/ 341 h 341"/>
                <a:gd name="T2" fmla="*/ 0 w 556"/>
                <a:gd name="T3" fmla="*/ 341 h 341"/>
                <a:gd name="T4" fmla="*/ 0 w 556"/>
                <a:gd name="T5" fmla="*/ 169 h 341"/>
                <a:gd name="T6" fmla="*/ 0 w 556"/>
                <a:gd name="T7" fmla="*/ 0 h 341"/>
                <a:gd name="T8" fmla="*/ 556 w 556"/>
                <a:gd name="T9" fmla="*/ 0 h 341"/>
                <a:gd name="T10" fmla="*/ 556 w 556"/>
                <a:gd name="T11" fmla="*/ 341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56" h="341">
                  <a:moveTo>
                    <a:pt x="556" y="341"/>
                  </a:moveTo>
                  <a:lnTo>
                    <a:pt x="0" y="341"/>
                  </a:lnTo>
                  <a:lnTo>
                    <a:pt x="0" y="169"/>
                  </a:lnTo>
                  <a:lnTo>
                    <a:pt x="0" y="0"/>
                  </a:lnTo>
                  <a:lnTo>
                    <a:pt x="556" y="0"/>
                  </a:lnTo>
                  <a:lnTo>
                    <a:pt x="556" y="341"/>
                  </a:lnTo>
                  <a:close/>
                </a:path>
              </a:pathLst>
            </a:custGeom>
            <a:solidFill>
              <a:srgbClr val="F025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" name="Freeform 75"/>
            <p:cNvSpPr/>
            <p:nvPr/>
          </p:nvSpPr>
          <p:spPr bwMode="auto">
            <a:xfrm>
              <a:off x="5968977" y="1428912"/>
              <a:ext cx="882650" cy="541338"/>
            </a:xfrm>
            <a:custGeom>
              <a:avLst/>
              <a:gdLst>
                <a:gd name="T0" fmla="*/ 556 w 556"/>
                <a:gd name="T1" fmla="*/ 341 h 341"/>
                <a:gd name="T2" fmla="*/ 0 w 556"/>
                <a:gd name="T3" fmla="*/ 341 h 341"/>
                <a:gd name="T4" fmla="*/ 0 w 556"/>
                <a:gd name="T5" fmla="*/ 169 h 341"/>
                <a:gd name="T6" fmla="*/ 0 w 556"/>
                <a:gd name="T7" fmla="*/ 0 h 341"/>
                <a:gd name="T8" fmla="*/ 556 w 556"/>
                <a:gd name="T9" fmla="*/ 0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6" h="341">
                  <a:moveTo>
                    <a:pt x="556" y="341"/>
                  </a:moveTo>
                  <a:lnTo>
                    <a:pt x="0" y="341"/>
                  </a:lnTo>
                  <a:lnTo>
                    <a:pt x="0" y="169"/>
                  </a:lnTo>
                  <a:lnTo>
                    <a:pt x="0" y="0"/>
                  </a:lnTo>
                  <a:lnTo>
                    <a:pt x="55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27" name="椭圆 26"/>
          <p:cNvSpPr/>
          <p:nvPr/>
        </p:nvSpPr>
        <p:spPr>
          <a:xfrm>
            <a:off x="2145665" y="5716905"/>
            <a:ext cx="565150" cy="542925"/>
          </a:xfrm>
          <a:prstGeom prst="ellipse">
            <a:avLst/>
          </a:prstGeom>
          <a:noFill/>
          <a:ln>
            <a:solidFill>
              <a:srgbClr val="F22424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圆角矩形 27"/>
          <p:cNvSpPr/>
          <p:nvPr/>
        </p:nvSpPr>
        <p:spPr>
          <a:xfrm>
            <a:off x="2484120" y="5718810"/>
            <a:ext cx="6303645" cy="553720"/>
          </a:xfrm>
          <a:prstGeom prst="roundRect">
            <a:avLst/>
          </a:prstGeom>
          <a:gradFill>
            <a:gsLst>
              <a:gs pos="0">
                <a:srgbClr val="E4E4E4"/>
              </a:gs>
              <a:gs pos="100000">
                <a:schemeClr val="bg1"/>
              </a:gs>
            </a:gsLst>
            <a:lin ang="2700000" scaled="0"/>
          </a:gradFill>
          <a:ln w="19050">
            <a:gradFill>
              <a:gsLst>
                <a:gs pos="0">
                  <a:schemeClr val="bg1">
                    <a:lumMod val="65000"/>
                  </a:schemeClr>
                </a:gs>
                <a:gs pos="100000">
                  <a:schemeClr val="bg1"/>
                </a:gs>
              </a:gsLst>
              <a:lin ang="13500000" scaled="0"/>
            </a:gradFill>
          </a:ln>
          <a:effectLst>
            <a:outerShdw blurRad="177800" dist="1143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文本框 28"/>
          <p:cNvSpPr txBox="1"/>
          <p:nvPr/>
        </p:nvSpPr>
        <p:spPr>
          <a:xfrm>
            <a:off x="2941955" y="5751830"/>
            <a:ext cx="560959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/>
              <a:t>Conclusion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02525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 noChangeAspect="1"/>
          </p:cNvGrpSpPr>
          <p:nvPr/>
        </p:nvGrpSpPr>
        <p:grpSpPr bwMode="auto">
          <a:xfrm>
            <a:off x="347134" y="-2177902"/>
            <a:ext cx="845692" cy="3199616"/>
            <a:chOff x="381" y="478"/>
            <a:chExt cx="531" cy="2009"/>
          </a:xfrm>
          <a:effectLst>
            <a:outerShdw blurRad="88900" dist="635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" name="AutoShape 3"/>
            <p:cNvSpPr>
              <a:spLocks noChangeAspect="1" noChangeArrowheads="1" noTextEdit="1"/>
            </p:cNvSpPr>
            <p:nvPr/>
          </p:nvSpPr>
          <p:spPr bwMode="auto">
            <a:xfrm>
              <a:off x="381" y="480"/>
              <a:ext cx="531" cy="20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" name="Freeform 5"/>
            <p:cNvSpPr/>
            <p:nvPr/>
          </p:nvSpPr>
          <p:spPr bwMode="auto">
            <a:xfrm>
              <a:off x="383" y="478"/>
              <a:ext cx="529" cy="2009"/>
            </a:xfrm>
            <a:custGeom>
              <a:avLst/>
              <a:gdLst>
                <a:gd name="T0" fmla="*/ 529 w 529"/>
                <a:gd name="T1" fmla="*/ 2009 h 2009"/>
                <a:gd name="T2" fmla="*/ 261 w 529"/>
                <a:gd name="T3" fmla="*/ 1879 h 2009"/>
                <a:gd name="T4" fmla="*/ 0 w 529"/>
                <a:gd name="T5" fmla="*/ 2009 h 2009"/>
                <a:gd name="T6" fmla="*/ 0 w 529"/>
                <a:gd name="T7" fmla="*/ 0 h 2009"/>
                <a:gd name="T8" fmla="*/ 529 w 529"/>
                <a:gd name="T9" fmla="*/ 0 h 2009"/>
                <a:gd name="T10" fmla="*/ 529 w 529"/>
                <a:gd name="T11" fmla="*/ 2009 h 20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29" h="2009">
                  <a:moveTo>
                    <a:pt x="529" y="2009"/>
                  </a:moveTo>
                  <a:lnTo>
                    <a:pt x="261" y="1879"/>
                  </a:lnTo>
                  <a:lnTo>
                    <a:pt x="0" y="2009"/>
                  </a:lnTo>
                  <a:lnTo>
                    <a:pt x="0" y="0"/>
                  </a:lnTo>
                  <a:lnTo>
                    <a:pt x="529" y="0"/>
                  </a:lnTo>
                  <a:lnTo>
                    <a:pt x="529" y="2009"/>
                  </a:lnTo>
                  <a:close/>
                </a:path>
              </a:pathLst>
            </a:custGeom>
            <a:solidFill>
              <a:srgbClr val="F025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" name="Freeform 6"/>
            <p:cNvSpPr/>
            <p:nvPr/>
          </p:nvSpPr>
          <p:spPr bwMode="auto">
            <a:xfrm>
              <a:off x="426" y="537"/>
              <a:ext cx="443" cy="1877"/>
            </a:xfrm>
            <a:custGeom>
              <a:avLst/>
              <a:gdLst>
                <a:gd name="T0" fmla="*/ 443 w 443"/>
                <a:gd name="T1" fmla="*/ 1877 h 1877"/>
                <a:gd name="T2" fmla="*/ 218 w 443"/>
                <a:gd name="T3" fmla="*/ 1756 h 1877"/>
                <a:gd name="T4" fmla="*/ 0 w 443"/>
                <a:gd name="T5" fmla="*/ 1877 h 1877"/>
                <a:gd name="T6" fmla="*/ 0 w 443"/>
                <a:gd name="T7" fmla="*/ 0 h 1877"/>
                <a:gd name="T8" fmla="*/ 443 w 443"/>
                <a:gd name="T9" fmla="*/ 0 h 1877"/>
                <a:gd name="T10" fmla="*/ 443 w 443"/>
                <a:gd name="T11" fmla="*/ 1877 h 18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43" h="1877">
                  <a:moveTo>
                    <a:pt x="443" y="1877"/>
                  </a:moveTo>
                  <a:lnTo>
                    <a:pt x="218" y="1756"/>
                  </a:lnTo>
                  <a:lnTo>
                    <a:pt x="0" y="1877"/>
                  </a:lnTo>
                  <a:lnTo>
                    <a:pt x="0" y="0"/>
                  </a:lnTo>
                  <a:lnTo>
                    <a:pt x="443" y="0"/>
                  </a:lnTo>
                  <a:lnTo>
                    <a:pt x="443" y="1877"/>
                  </a:lnTo>
                  <a:close/>
                </a:path>
              </a:pathLst>
            </a:custGeom>
            <a:noFill/>
            <a:ln w="19050" cap="flat">
              <a:solidFill>
                <a:srgbClr val="FFFFFF"/>
              </a:solidFill>
              <a:prstDash val="dash"/>
              <a:miter lim="800000"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6" name="文本框 5"/>
          <p:cNvSpPr txBox="1"/>
          <p:nvPr/>
        </p:nvSpPr>
        <p:spPr>
          <a:xfrm flipH="1">
            <a:off x="486434" y="200035"/>
            <a:ext cx="596119" cy="483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6</a:t>
            </a:r>
            <a:endParaRPr lang="zh-CN" altLang="en-US" sz="2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 flipH="1">
            <a:off x="1304925" y="287655"/>
            <a:ext cx="6407150" cy="51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latin typeface="汉仪综艺体简" pitchFamily="49" charset="-122"/>
                <a:ea typeface="汉仪综艺体简" pitchFamily="49" charset="-122"/>
              </a:rPr>
              <a:t>an improved car-following model</a:t>
            </a:r>
          </a:p>
        </p:txBody>
      </p:sp>
      <p:graphicFrame>
        <p:nvGraphicFramePr>
          <p:cNvPr id="21" name="对象 20">
            <a:hlinkClick r:id="" action="ppaction://ole?verb=0"/>
          </p:cNvPr>
          <p:cNvGraphicFramePr>
            <a:graphicFrameLocks/>
          </p:cNvGraphicFramePr>
          <p:nvPr/>
        </p:nvGraphicFramePr>
        <p:xfrm>
          <a:off x="365125" y="1503363"/>
          <a:ext cx="10542588" cy="1390650"/>
        </p:xfrm>
        <a:graphic>
          <a:graphicData uri="http://schemas.openxmlformats.org/presentationml/2006/ole">
            <p:oleObj spid="_x0000_s1037" name="公式" r:id="rId3" imgW="79248000" imgH="9753600" progId="">
              <p:embed/>
            </p:oleObj>
          </a:graphicData>
        </a:graphic>
      </p:graphicFrame>
      <p:sp>
        <p:nvSpPr>
          <p:cNvPr id="25" name="椭圆形标注 24"/>
          <p:cNvSpPr/>
          <p:nvPr/>
        </p:nvSpPr>
        <p:spPr>
          <a:xfrm>
            <a:off x="8512810" y="438150"/>
            <a:ext cx="3700145" cy="1358900"/>
          </a:xfrm>
          <a:prstGeom prst="wedgeEllipseCallou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aphicFrame>
        <p:nvGraphicFramePr>
          <p:cNvPr id="36" name="对象 35">
            <a:hlinkClick r:id="" action="ppaction://ole?verb=0"/>
          </p:cNvPr>
          <p:cNvGraphicFramePr>
            <a:graphicFrameLocks/>
          </p:cNvGraphicFramePr>
          <p:nvPr/>
        </p:nvGraphicFramePr>
        <p:xfrm>
          <a:off x="8498840" y="708025"/>
          <a:ext cx="3648710" cy="897890"/>
        </p:xfrm>
        <a:graphic>
          <a:graphicData uri="http://schemas.openxmlformats.org/presentationml/2006/ole">
            <p:oleObj spid="_x0000_s1038" r:id="rId4" imgW="1600200" imgH="393480" progId="Equation.KSEE3">
              <p:embed/>
            </p:oleObj>
          </a:graphicData>
        </a:graphic>
      </p:graphicFrame>
      <p:graphicFrame>
        <p:nvGraphicFramePr>
          <p:cNvPr id="37" name="对象 36">
            <a:hlinkClick r:id="" action="ppaction://ole?verb=0"/>
          </p:cNvPr>
          <p:cNvGraphicFramePr>
            <a:graphicFrameLocks/>
          </p:cNvGraphicFramePr>
          <p:nvPr/>
        </p:nvGraphicFramePr>
        <p:xfrm>
          <a:off x="1954530" y="3121660"/>
          <a:ext cx="7653655" cy="699135"/>
        </p:xfrm>
        <a:graphic>
          <a:graphicData uri="http://schemas.openxmlformats.org/presentationml/2006/ole">
            <p:oleObj spid="_x0000_s1039" r:id="rId5" imgW="2577960" imgH="228600" progId="">
              <p:embed/>
            </p:oleObj>
          </a:graphicData>
        </a:graphic>
      </p:graphicFrame>
      <p:sp>
        <p:nvSpPr>
          <p:cNvPr id="39" name="右箭头 38"/>
          <p:cNvSpPr/>
          <p:nvPr/>
        </p:nvSpPr>
        <p:spPr>
          <a:xfrm>
            <a:off x="675005" y="3261360"/>
            <a:ext cx="1139825" cy="421640"/>
          </a:xfrm>
          <a:prstGeom prst="rightArrow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aphicFrame>
        <p:nvGraphicFramePr>
          <p:cNvPr id="40" name="对象 39">
            <a:hlinkClick r:id="" action="ppaction://ole?verb=0"/>
          </p:cNvPr>
          <p:cNvGraphicFramePr>
            <a:graphicFrameLocks/>
          </p:cNvGraphicFramePr>
          <p:nvPr/>
        </p:nvGraphicFramePr>
        <p:xfrm>
          <a:off x="2503170" y="4213225"/>
          <a:ext cx="6033135" cy="875665"/>
        </p:xfrm>
        <a:graphic>
          <a:graphicData uri="http://schemas.openxmlformats.org/presentationml/2006/ole">
            <p:oleObj spid="_x0000_s1040" r:id="rId6" imgW="1777680" imgH="393480" progId="">
              <p:embed/>
            </p:oleObj>
          </a:graphicData>
        </a:graphic>
      </p:graphicFrame>
      <p:sp>
        <p:nvSpPr>
          <p:cNvPr id="41" name="右箭头 40"/>
          <p:cNvSpPr/>
          <p:nvPr/>
        </p:nvSpPr>
        <p:spPr>
          <a:xfrm>
            <a:off x="1193165" y="4480560"/>
            <a:ext cx="1139825" cy="421640"/>
          </a:xfrm>
          <a:prstGeom prst="rightArrow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右箭头 42"/>
          <p:cNvSpPr/>
          <p:nvPr/>
        </p:nvSpPr>
        <p:spPr>
          <a:xfrm>
            <a:off x="1898650" y="5778500"/>
            <a:ext cx="1139825" cy="421640"/>
          </a:xfrm>
          <a:prstGeom prst="rightArrow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aphicFrame>
        <p:nvGraphicFramePr>
          <p:cNvPr id="44" name="对象 43">
            <a:hlinkClick r:id="" action="ppaction://ole?verb=0"/>
          </p:cNvPr>
          <p:cNvGraphicFramePr>
            <a:graphicFrameLocks/>
          </p:cNvGraphicFramePr>
          <p:nvPr/>
        </p:nvGraphicFramePr>
        <p:xfrm>
          <a:off x="3329305" y="5430520"/>
          <a:ext cx="2054860" cy="1117600"/>
        </p:xfrm>
        <a:graphic>
          <a:graphicData uri="http://schemas.openxmlformats.org/presentationml/2006/ole">
            <p:oleObj spid="_x0000_s1041" r:id="rId7" imgW="723600" imgH="393480" progId="">
              <p:embed/>
            </p:oleObj>
          </a:graphicData>
        </a:graphic>
      </p:graphicFrame>
      <p:sp>
        <p:nvSpPr>
          <p:cNvPr id="45" name="云形标注 44"/>
          <p:cNvSpPr/>
          <p:nvPr/>
        </p:nvSpPr>
        <p:spPr>
          <a:xfrm>
            <a:off x="5329555" y="5119370"/>
            <a:ext cx="2232025" cy="717550"/>
          </a:xfrm>
          <a:prstGeom prst="cloudCallout">
            <a:avLst/>
          </a:prstGeom>
          <a:solidFill>
            <a:schemeClr val="bg2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文本框 45"/>
          <p:cNvSpPr txBox="1"/>
          <p:nvPr/>
        </p:nvSpPr>
        <p:spPr>
          <a:xfrm>
            <a:off x="5393055" y="5291455"/>
            <a:ext cx="221678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/>
              <a:t>stability condition</a:t>
            </a:r>
          </a:p>
        </p:txBody>
      </p:sp>
      <p:pic>
        <p:nvPicPr>
          <p:cNvPr id="47" name="图片 46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2571115" y="952500"/>
            <a:ext cx="6002655" cy="506031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25" grpId="0" animBg="1"/>
      <p:bldP spid="39" grpId="0" animBg="1"/>
      <p:bldP spid="41" grpId="0" animBg="1"/>
      <p:bldP spid="43" grpId="0" animBg="1"/>
      <p:bldP spid="45" grpId="0" animBg="1"/>
      <p:bldP spid="4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3" name="组合 62"/>
          <p:cNvGrpSpPr/>
          <p:nvPr/>
        </p:nvGrpSpPr>
        <p:grpSpPr>
          <a:xfrm rot="19957823">
            <a:off x="8613775" y="1932940"/>
            <a:ext cx="453390" cy="236220"/>
            <a:chOff x="5968977" y="738349"/>
            <a:chExt cx="1762125" cy="1235075"/>
          </a:xfrm>
          <a:effectLst>
            <a:outerShdw blurRad="127000" dist="1016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64" name="Freeform 69"/>
            <p:cNvSpPr/>
            <p:nvPr/>
          </p:nvSpPr>
          <p:spPr bwMode="auto">
            <a:xfrm>
              <a:off x="5968977" y="738349"/>
              <a:ext cx="1585912" cy="1235075"/>
            </a:xfrm>
            <a:custGeom>
              <a:avLst/>
              <a:gdLst>
                <a:gd name="T0" fmla="*/ 999 w 999"/>
                <a:gd name="T1" fmla="*/ 301 h 778"/>
                <a:gd name="T2" fmla="*/ 502 w 999"/>
                <a:gd name="T3" fmla="*/ 554 h 778"/>
                <a:gd name="T4" fmla="*/ 0 w 999"/>
                <a:gd name="T5" fmla="*/ 778 h 778"/>
                <a:gd name="T6" fmla="*/ 0 w 999"/>
                <a:gd name="T7" fmla="*/ 435 h 778"/>
                <a:gd name="T8" fmla="*/ 355 w 999"/>
                <a:gd name="T9" fmla="*/ 253 h 778"/>
                <a:gd name="T10" fmla="*/ 852 w 999"/>
                <a:gd name="T11" fmla="*/ 0 h 778"/>
                <a:gd name="T12" fmla="*/ 814 w 999"/>
                <a:gd name="T13" fmla="*/ 206 h 778"/>
                <a:gd name="T14" fmla="*/ 999 w 999"/>
                <a:gd name="T15" fmla="*/ 301 h 7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99" h="778">
                  <a:moveTo>
                    <a:pt x="999" y="301"/>
                  </a:moveTo>
                  <a:lnTo>
                    <a:pt x="502" y="554"/>
                  </a:lnTo>
                  <a:lnTo>
                    <a:pt x="0" y="778"/>
                  </a:lnTo>
                  <a:lnTo>
                    <a:pt x="0" y="435"/>
                  </a:lnTo>
                  <a:lnTo>
                    <a:pt x="355" y="253"/>
                  </a:lnTo>
                  <a:lnTo>
                    <a:pt x="852" y="0"/>
                  </a:lnTo>
                  <a:lnTo>
                    <a:pt x="814" y="206"/>
                  </a:lnTo>
                  <a:lnTo>
                    <a:pt x="999" y="301"/>
                  </a:lnTo>
                  <a:close/>
                </a:path>
              </a:pathLst>
            </a:custGeom>
            <a:solidFill>
              <a:srgbClr val="FFE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5" name="Freeform 70"/>
            <p:cNvSpPr/>
            <p:nvPr/>
          </p:nvSpPr>
          <p:spPr bwMode="auto">
            <a:xfrm>
              <a:off x="5968977" y="738349"/>
              <a:ext cx="1585912" cy="1235075"/>
            </a:xfrm>
            <a:custGeom>
              <a:avLst/>
              <a:gdLst>
                <a:gd name="T0" fmla="*/ 999 w 999"/>
                <a:gd name="T1" fmla="*/ 301 h 778"/>
                <a:gd name="T2" fmla="*/ 502 w 999"/>
                <a:gd name="T3" fmla="*/ 554 h 778"/>
                <a:gd name="T4" fmla="*/ 0 w 999"/>
                <a:gd name="T5" fmla="*/ 778 h 778"/>
                <a:gd name="T6" fmla="*/ 0 w 999"/>
                <a:gd name="T7" fmla="*/ 435 h 778"/>
                <a:gd name="T8" fmla="*/ 355 w 999"/>
                <a:gd name="T9" fmla="*/ 253 h 778"/>
                <a:gd name="T10" fmla="*/ 852 w 999"/>
                <a:gd name="T11" fmla="*/ 0 h 778"/>
                <a:gd name="T12" fmla="*/ 814 w 999"/>
                <a:gd name="T13" fmla="*/ 206 h 778"/>
                <a:gd name="T14" fmla="*/ 999 w 999"/>
                <a:gd name="T15" fmla="*/ 301 h 7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99" h="778">
                  <a:moveTo>
                    <a:pt x="999" y="301"/>
                  </a:moveTo>
                  <a:lnTo>
                    <a:pt x="502" y="554"/>
                  </a:lnTo>
                  <a:lnTo>
                    <a:pt x="0" y="778"/>
                  </a:lnTo>
                  <a:lnTo>
                    <a:pt x="0" y="435"/>
                  </a:lnTo>
                  <a:lnTo>
                    <a:pt x="355" y="253"/>
                  </a:lnTo>
                  <a:lnTo>
                    <a:pt x="852" y="0"/>
                  </a:lnTo>
                  <a:lnTo>
                    <a:pt x="814" y="206"/>
                  </a:lnTo>
                  <a:lnTo>
                    <a:pt x="999" y="301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6" name="Freeform 71"/>
            <p:cNvSpPr/>
            <p:nvPr/>
          </p:nvSpPr>
          <p:spPr bwMode="auto">
            <a:xfrm>
              <a:off x="5968977" y="738349"/>
              <a:ext cx="1585912" cy="1235075"/>
            </a:xfrm>
            <a:custGeom>
              <a:avLst/>
              <a:gdLst>
                <a:gd name="T0" fmla="*/ 852 w 999"/>
                <a:gd name="T1" fmla="*/ 0 h 778"/>
                <a:gd name="T2" fmla="*/ 355 w 999"/>
                <a:gd name="T3" fmla="*/ 253 h 778"/>
                <a:gd name="T4" fmla="*/ 0 w 999"/>
                <a:gd name="T5" fmla="*/ 435 h 778"/>
                <a:gd name="T6" fmla="*/ 0 w 999"/>
                <a:gd name="T7" fmla="*/ 778 h 778"/>
                <a:gd name="T8" fmla="*/ 502 w 999"/>
                <a:gd name="T9" fmla="*/ 554 h 778"/>
                <a:gd name="T10" fmla="*/ 999 w 999"/>
                <a:gd name="T11" fmla="*/ 301 h 778"/>
                <a:gd name="T12" fmla="*/ 999 w 999"/>
                <a:gd name="T13" fmla="*/ 301 h 778"/>
                <a:gd name="T14" fmla="*/ 814 w 999"/>
                <a:gd name="T15" fmla="*/ 206 h 778"/>
                <a:gd name="T16" fmla="*/ 852 w 999"/>
                <a:gd name="T17" fmla="*/ 0 h 7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99" h="778">
                  <a:moveTo>
                    <a:pt x="852" y="0"/>
                  </a:moveTo>
                  <a:lnTo>
                    <a:pt x="355" y="253"/>
                  </a:lnTo>
                  <a:lnTo>
                    <a:pt x="0" y="435"/>
                  </a:lnTo>
                  <a:lnTo>
                    <a:pt x="0" y="778"/>
                  </a:lnTo>
                  <a:lnTo>
                    <a:pt x="502" y="554"/>
                  </a:lnTo>
                  <a:lnTo>
                    <a:pt x="999" y="301"/>
                  </a:lnTo>
                  <a:lnTo>
                    <a:pt x="999" y="301"/>
                  </a:lnTo>
                  <a:lnTo>
                    <a:pt x="814" y="206"/>
                  </a:lnTo>
                  <a:lnTo>
                    <a:pt x="852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8D1919">
                    <a:shade val="30000"/>
                    <a:satMod val="115000"/>
                  </a:srgbClr>
                </a:gs>
                <a:gs pos="50000">
                  <a:srgbClr val="8D1919">
                    <a:shade val="67500"/>
                    <a:satMod val="115000"/>
                  </a:srgbClr>
                </a:gs>
                <a:gs pos="100000">
                  <a:srgbClr val="8D1919">
                    <a:shade val="100000"/>
                    <a:satMod val="11500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7" name="Freeform 72"/>
            <p:cNvSpPr/>
            <p:nvPr/>
          </p:nvSpPr>
          <p:spPr bwMode="auto">
            <a:xfrm>
              <a:off x="5968977" y="738349"/>
              <a:ext cx="1585912" cy="1235075"/>
            </a:xfrm>
            <a:custGeom>
              <a:avLst/>
              <a:gdLst>
                <a:gd name="T0" fmla="*/ 852 w 999"/>
                <a:gd name="T1" fmla="*/ 0 h 778"/>
                <a:gd name="T2" fmla="*/ 355 w 999"/>
                <a:gd name="T3" fmla="*/ 253 h 778"/>
                <a:gd name="T4" fmla="*/ 0 w 999"/>
                <a:gd name="T5" fmla="*/ 435 h 778"/>
                <a:gd name="T6" fmla="*/ 0 w 999"/>
                <a:gd name="T7" fmla="*/ 778 h 778"/>
                <a:gd name="T8" fmla="*/ 502 w 999"/>
                <a:gd name="T9" fmla="*/ 554 h 778"/>
                <a:gd name="T10" fmla="*/ 999 w 999"/>
                <a:gd name="T11" fmla="*/ 301 h 778"/>
                <a:gd name="T12" fmla="*/ 999 w 999"/>
                <a:gd name="T13" fmla="*/ 301 h 778"/>
                <a:gd name="T14" fmla="*/ 814 w 999"/>
                <a:gd name="T15" fmla="*/ 206 h 778"/>
                <a:gd name="T16" fmla="*/ 852 w 999"/>
                <a:gd name="T17" fmla="*/ 0 h 7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99" h="778">
                  <a:moveTo>
                    <a:pt x="852" y="0"/>
                  </a:moveTo>
                  <a:lnTo>
                    <a:pt x="355" y="253"/>
                  </a:lnTo>
                  <a:lnTo>
                    <a:pt x="0" y="435"/>
                  </a:lnTo>
                  <a:lnTo>
                    <a:pt x="0" y="778"/>
                  </a:lnTo>
                  <a:lnTo>
                    <a:pt x="502" y="554"/>
                  </a:lnTo>
                  <a:lnTo>
                    <a:pt x="999" y="301"/>
                  </a:lnTo>
                  <a:lnTo>
                    <a:pt x="999" y="301"/>
                  </a:lnTo>
                  <a:lnTo>
                    <a:pt x="814" y="206"/>
                  </a:lnTo>
                  <a:lnTo>
                    <a:pt x="85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8" name="Freeform 73"/>
            <p:cNvSpPr/>
            <p:nvPr/>
          </p:nvSpPr>
          <p:spPr bwMode="auto">
            <a:xfrm>
              <a:off x="5968977" y="1428912"/>
              <a:ext cx="1762125" cy="541338"/>
            </a:xfrm>
            <a:custGeom>
              <a:avLst/>
              <a:gdLst>
                <a:gd name="T0" fmla="*/ 1110 w 1110"/>
                <a:gd name="T1" fmla="*/ 341 h 341"/>
                <a:gd name="T2" fmla="*/ 556 w 1110"/>
                <a:gd name="T3" fmla="*/ 341 h 341"/>
                <a:gd name="T4" fmla="*/ 0 w 1110"/>
                <a:gd name="T5" fmla="*/ 341 h 341"/>
                <a:gd name="T6" fmla="*/ 0 w 1110"/>
                <a:gd name="T7" fmla="*/ 169 h 341"/>
                <a:gd name="T8" fmla="*/ 0 w 1110"/>
                <a:gd name="T9" fmla="*/ 0 h 341"/>
                <a:gd name="T10" fmla="*/ 556 w 1110"/>
                <a:gd name="T11" fmla="*/ 0 h 341"/>
                <a:gd name="T12" fmla="*/ 1110 w 1110"/>
                <a:gd name="T13" fmla="*/ 0 h 341"/>
                <a:gd name="T14" fmla="*/ 990 w 1110"/>
                <a:gd name="T15" fmla="*/ 169 h 341"/>
                <a:gd name="T16" fmla="*/ 1110 w 1110"/>
                <a:gd name="T17" fmla="*/ 341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10" h="341">
                  <a:moveTo>
                    <a:pt x="1110" y="341"/>
                  </a:moveTo>
                  <a:lnTo>
                    <a:pt x="556" y="341"/>
                  </a:lnTo>
                  <a:lnTo>
                    <a:pt x="0" y="341"/>
                  </a:lnTo>
                  <a:lnTo>
                    <a:pt x="0" y="169"/>
                  </a:lnTo>
                  <a:lnTo>
                    <a:pt x="0" y="0"/>
                  </a:lnTo>
                  <a:lnTo>
                    <a:pt x="556" y="0"/>
                  </a:lnTo>
                  <a:lnTo>
                    <a:pt x="1110" y="0"/>
                  </a:lnTo>
                  <a:lnTo>
                    <a:pt x="990" y="169"/>
                  </a:lnTo>
                  <a:lnTo>
                    <a:pt x="1110" y="341"/>
                  </a:lnTo>
                  <a:close/>
                </a:path>
              </a:pathLst>
            </a:custGeom>
            <a:solidFill>
              <a:srgbClr val="FA15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9" name="Freeform 74"/>
            <p:cNvSpPr/>
            <p:nvPr/>
          </p:nvSpPr>
          <p:spPr bwMode="auto">
            <a:xfrm>
              <a:off x="5968977" y="1428912"/>
              <a:ext cx="882650" cy="541338"/>
            </a:xfrm>
            <a:custGeom>
              <a:avLst/>
              <a:gdLst>
                <a:gd name="T0" fmla="*/ 556 w 556"/>
                <a:gd name="T1" fmla="*/ 341 h 341"/>
                <a:gd name="T2" fmla="*/ 0 w 556"/>
                <a:gd name="T3" fmla="*/ 341 h 341"/>
                <a:gd name="T4" fmla="*/ 0 w 556"/>
                <a:gd name="T5" fmla="*/ 169 h 341"/>
                <a:gd name="T6" fmla="*/ 0 w 556"/>
                <a:gd name="T7" fmla="*/ 0 h 341"/>
                <a:gd name="T8" fmla="*/ 556 w 556"/>
                <a:gd name="T9" fmla="*/ 0 h 341"/>
                <a:gd name="T10" fmla="*/ 556 w 556"/>
                <a:gd name="T11" fmla="*/ 341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56" h="341">
                  <a:moveTo>
                    <a:pt x="556" y="341"/>
                  </a:moveTo>
                  <a:lnTo>
                    <a:pt x="0" y="341"/>
                  </a:lnTo>
                  <a:lnTo>
                    <a:pt x="0" y="169"/>
                  </a:lnTo>
                  <a:lnTo>
                    <a:pt x="0" y="0"/>
                  </a:lnTo>
                  <a:lnTo>
                    <a:pt x="556" y="0"/>
                  </a:lnTo>
                  <a:lnTo>
                    <a:pt x="556" y="341"/>
                  </a:lnTo>
                  <a:close/>
                </a:path>
              </a:pathLst>
            </a:custGeom>
            <a:solidFill>
              <a:srgbClr val="F025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0" name="Freeform 75"/>
            <p:cNvSpPr/>
            <p:nvPr/>
          </p:nvSpPr>
          <p:spPr bwMode="auto">
            <a:xfrm>
              <a:off x="5968977" y="1428912"/>
              <a:ext cx="882650" cy="541338"/>
            </a:xfrm>
            <a:custGeom>
              <a:avLst/>
              <a:gdLst>
                <a:gd name="T0" fmla="*/ 556 w 556"/>
                <a:gd name="T1" fmla="*/ 341 h 341"/>
                <a:gd name="T2" fmla="*/ 0 w 556"/>
                <a:gd name="T3" fmla="*/ 341 h 341"/>
                <a:gd name="T4" fmla="*/ 0 w 556"/>
                <a:gd name="T5" fmla="*/ 169 h 341"/>
                <a:gd name="T6" fmla="*/ 0 w 556"/>
                <a:gd name="T7" fmla="*/ 0 h 341"/>
                <a:gd name="T8" fmla="*/ 556 w 556"/>
                <a:gd name="T9" fmla="*/ 0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6" h="341">
                  <a:moveTo>
                    <a:pt x="556" y="341"/>
                  </a:moveTo>
                  <a:lnTo>
                    <a:pt x="0" y="341"/>
                  </a:lnTo>
                  <a:lnTo>
                    <a:pt x="0" y="169"/>
                  </a:lnTo>
                  <a:lnTo>
                    <a:pt x="0" y="0"/>
                  </a:lnTo>
                  <a:lnTo>
                    <a:pt x="55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2" name="Group 4"/>
          <p:cNvGrpSpPr>
            <a:grpSpLocks noChangeAspect="1"/>
          </p:cNvGrpSpPr>
          <p:nvPr/>
        </p:nvGrpSpPr>
        <p:grpSpPr bwMode="auto">
          <a:xfrm>
            <a:off x="347134" y="-2177902"/>
            <a:ext cx="845692" cy="3199616"/>
            <a:chOff x="381" y="478"/>
            <a:chExt cx="531" cy="2009"/>
          </a:xfrm>
          <a:effectLst>
            <a:outerShdw blurRad="88900" dist="635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" name="AutoShape 3"/>
            <p:cNvSpPr>
              <a:spLocks noChangeAspect="1" noChangeArrowheads="1" noTextEdit="1"/>
            </p:cNvSpPr>
            <p:nvPr/>
          </p:nvSpPr>
          <p:spPr bwMode="auto">
            <a:xfrm>
              <a:off x="381" y="480"/>
              <a:ext cx="531" cy="20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" name="Freeform 5"/>
            <p:cNvSpPr/>
            <p:nvPr/>
          </p:nvSpPr>
          <p:spPr bwMode="auto">
            <a:xfrm>
              <a:off x="383" y="478"/>
              <a:ext cx="529" cy="2009"/>
            </a:xfrm>
            <a:custGeom>
              <a:avLst/>
              <a:gdLst>
                <a:gd name="T0" fmla="*/ 529 w 529"/>
                <a:gd name="T1" fmla="*/ 2009 h 2009"/>
                <a:gd name="T2" fmla="*/ 261 w 529"/>
                <a:gd name="T3" fmla="*/ 1879 h 2009"/>
                <a:gd name="T4" fmla="*/ 0 w 529"/>
                <a:gd name="T5" fmla="*/ 2009 h 2009"/>
                <a:gd name="T6" fmla="*/ 0 w 529"/>
                <a:gd name="T7" fmla="*/ 0 h 2009"/>
                <a:gd name="T8" fmla="*/ 529 w 529"/>
                <a:gd name="T9" fmla="*/ 0 h 2009"/>
                <a:gd name="T10" fmla="*/ 529 w 529"/>
                <a:gd name="T11" fmla="*/ 2009 h 20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29" h="2009">
                  <a:moveTo>
                    <a:pt x="529" y="2009"/>
                  </a:moveTo>
                  <a:lnTo>
                    <a:pt x="261" y="1879"/>
                  </a:lnTo>
                  <a:lnTo>
                    <a:pt x="0" y="2009"/>
                  </a:lnTo>
                  <a:lnTo>
                    <a:pt x="0" y="0"/>
                  </a:lnTo>
                  <a:lnTo>
                    <a:pt x="529" y="0"/>
                  </a:lnTo>
                  <a:lnTo>
                    <a:pt x="529" y="2009"/>
                  </a:lnTo>
                  <a:close/>
                </a:path>
              </a:pathLst>
            </a:custGeom>
            <a:solidFill>
              <a:srgbClr val="F025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" name="Freeform 6"/>
            <p:cNvSpPr/>
            <p:nvPr/>
          </p:nvSpPr>
          <p:spPr bwMode="auto">
            <a:xfrm>
              <a:off x="426" y="537"/>
              <a:ext cx="443" cy="1877"/>
            </a:xfrm>
            <a:custGeom>
              <a:avLst/>
              <a:gdLst>
                <a:gd name="T0" fmla="*/ 443 w 443"/>
                <a:gd name="T1" fmla="*/ 1877 h 1877"/>
                <a:gd name="T2" fmla="*/ 218 w 443"/>
                <a:gd name="T3" fmla="*/ 1756 h 1877"/>
                <a:gd name="T4" fmla="*/ 0 w 443"/>
                <a:gd name="T5" fmla="*/ 1877 h 1877"/>
                <a:gd name="T6" fmla="*/ 0 w 443"/>
                <a:gd name="T7" fmla="*/ 0 h 1877"/>
                <a:gd name="T8" fmla="*/ 443 w 443"/>
                <a:gd name="T9" fmla="*/ 0 h 1877"/>
                <a:gd name="T10" fmla="*/ 443 w 443"/>
                <a:gd name="T11" fmla="*/ 1877 h 18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43" h="1877">
                  <a:moveTo>
                    <a:pt x="443" y="1877"/>
                  </a:moveTo>
                  <a:lnTo>
                    <a:pt x="218" y="1756"/>
                  </a:lnTo>
                  <a:lnTo>
                    <a:pt x="0" y="1877"/>
                  </a:lnTo>
                  <a:lnTo>
                    <a:pt x="0" y="0"/>
                  </a:lnTo>
                  <a:lnTo>
                    <a:pt x="443" y="0"/>
                  </a:lnTo>
                  <a:lnTo>
                    <a:pt x="443" y="1877"/>
                  </a:lnTo>
                  <a:close/>
                </a:path>
              </a:pathLst>
            </a:custGeom>
            <a:noFill/>
            <a:ln w="19050" cap="flat">
              <a:solidFill>
                <a:srgbClr val="FFFFFF"/>
              </a:solidFill>
              <a:prstDash val="dash"/>
              <a:miter lim="800000"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7" name="文本框 6"/>
          <p:cNvSpPr txBox="1"/>
          <p:nvPr/>
        </p:nvSpPr>
        <p:spPr>
          <a:xfrm flipH="1">
            <a:off x="1318512" y="171011"/>
            <a:ext cx="2265664" cy="5791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latin typeface="汉仪综艺体简" pitchFamily="49" charset="-122"/>
                <a:ea typeface="汉仪综艺体简" pitchFamily="49" charset="-122"/>
              </a:rPr>
              <a:t>Contents</a:t>
            </a:r>
          </a:p>
        </p:txBody>
      </p:sp>
      <p:grpSp>
        <p:nvGrpSpPr>
          <p:cNvPr id="12" name="组合 11"/>
          <p:cNvGrpSpPr/>
          <p:nvPr/>
        </p:nvGrpSpPr>
        <p:grpSpPr>
          <a:xfrm rot="19957823">
            <a:off x="8557895" y="1157605"/>
            <a:ext cx="453390" cy="236220"/>
            <a:chOff x="5968977" y="738349"/>
            <a:chExt cx="1762125" cy="1235075"/>
          </a:xfrm>
          <a:effectLst>
            <a:outerShdw blurRad="127000" dist="1016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3" name="Freeform 69"/>
            <p:cNvSpPr/>
            <p:nvPr/>
          </p:nvSpPr>
          <p:spPr bwMode="auto">
            <a:xfrm>
              <a:off x="5968977" y="738349"/>
              <a:ext cx="1585912" cy="1235075"/>
            </a:xfrm>
            <a:custGeom>
              <a:avLst/>
              <a:gdLst>
                <a:gd name="T0" fmla="*/ 999 w 999"/>
                <a:gd name="T1" fmla="*/ 301 h 778"/>
                <a:gd name="T2" fmla="*/ 502 w 999"/>
                <a:gd name="T3" fmla="*/ 554 h 778"/>
                <a:gd name="T4" fmla="*/ 0 w 999"/>
                <a:gd name="T5" fmla="*/ 778 h 778"/>
                <a:gd name="T6" fmla="*/ 0 w 999"/>
                <a:gd name="T7" fmla="*/ 435 h 778"/>
                <a:gd name="T8" fmla="*/ 355 w 999"/>
                <a:gd name="T9" fmla="*/ 253 h 778"/>
                <a:gd name="T10" fmla="*/ 852 w 999"/>
                <a:gd name="T11" fmla="*/ 0 h 778"/>
                <a:gd name="T12" fmla="*/ 814 w 999"/>
                <a:gd name="T13" fmla="*/ 206 h 778"/>
                <a:gd name="T14" fmla="*/ 999 w 999"/>
                <a:gd name="T15" fmla="*/ 301 h 7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99" h="778">
                  <a:moveTo>
                    <a:pt x="999" y="301"/>
                  </a:moveTo>
                  <a:lnTo>
                    <a:pt x="502" y="554"/>
                  </a:lnTo>
                  <a:lnTo>
                    <a:pt x="0" y="778"/>
                  </a:lnTo>
                  <a:lnTo>
                    <a:pt x="0" y="435"/>
                  </a:lnTo>
                  <a:lnTo>
                    <a:pt x="355" y="253"/>
                  </a:lnTo>
                  <a:lnTo>
                    <a:pt x="852" y="0"/>
                  </a:lnTo>
                  <a:lnTo>
                    <a:pt x="814" y="206"/>
                  </a:lnTo>
                  <a:lnTo>
                    <a:pt x="999" y="301"/>
                  </a:lnTo>
                  <a:close/>
                </a:path>
              </a:pathLst>
            </a:custGeom>
            <a:solidFill>
              <a:srgbClr val="FFE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" name="Freeform 70"/>
            <p:cNvSpPr/>
            <p:nvPr/>
          </p:nvSpPr>
          <p:spPr bwMode="auto">
            <a:xfrm>
              <a:off x="5968977" y="738349"/>
              <a:ext cx="1585912" cy="1235075"/>
            </a:xfrm>
            <a:custGeom>
              <a:avLst/>
              <a:gdLst>
                <a:gd name="T0" fmla="*/ 999 w 999"/>
                <a:gd name="T1" fmla="*/ 301 h 778"/>
                <a:gd name="T2" fmla="*/ 502 w 999"/>
                <a:gd name="T3" fmla="*/ 554 h 778"/>
                <a:gd name="T4" fmla="*/ 0 w 999"/>
                <a:gd name="T5" fmla="*/ 778 h 778"/>
                <a:gd name="T6" fmla="*/ 0 w 999"/>
                <a:gd name="T7" fmla="*/ 435 h 778"/>
                <a:gd name="T8" fmla="*/ 355 w 999"/>
                <a:gd name="T9" fmla="*/ 253 h 778"/>
                <a:gd name="T10" fmla="*/ 852 w 999"/>
                <a:gd name="T11" fmla="*/ 0 h 778"/>
                <a:gd name="T12" fmla="*/ 814 w 999"/>
                <a:gd name="T13" fmla="*/ 206 h 778"/>
                <a:gd name="T14" fmla="*/ 999 w 999"/>
                <a:gd name="T15" fmla="*/ 301 h 7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99" h="778">
                  <a:moveTo>
                    <a:pt x="999" y="301"/>
                  </a:moveTo>
                  <a:lnTo>
                    <a:pt x="502" y="554"/>
                  </a:lnTo>
                  <a:lnTo>
                    <a:pt x="0" y="778"/>
                  </a:lnTo>
                  <a:lnTo>
                    <a:pt x="0" y="435"/>
                  </a:lnTo>
                  <a:lnTo>
                    <a:pt x="355" y="253"/>
                  </a:lnTo>
                  <a:lnTo>
                    <a:pt x="852" y="0"/>
                  </a:lnTo>
                  <a:lnTo>
                    <a:pt x="814" y="206"/>
                  </a:lnTo>
                  <a:lnTo>
                    <a:pt x="999" y="301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" name="Freeform 71"/>
            <p:cNvSpPr/>
            <p:nvPr/>
          </p:nvSpPr>
          <p:spPr bwMode="auto">
            <a:xfrm>
              <a:off x="5968977" y="738349"/>
              <a:ext cx="1585912" cy="1235075"/>
            </a:xfrm>
            <a:custGeom>
              <a:avLst/>
              <a:gdLst>
                <a:gd name="T0" fmla="*/ 852 w 999"/>
                <a:gd name="T1" fmla="*/ 0 h 778"/>
                <a:gd name="T2" fmla="*/ 355 w 999"/>
                <a:gd name="T3" fmla="*/ 253 h 778"/>
                <a:gd name="T4" fmla="*/ 0 w 999"/>
                <a:gd name="T5" fmla="*/ 435 h 778"/>
                <a:gd name="T6" fmla="*/ 0 w 999"/>
                <a:gd name="T7" fmla="*/ 778 h 778"/>
                <a:gd name="T8" fmla="*/ 502 w 999"/>
                <a:gd name="T9" fmla="*/ 554 h 778"/>
                <a:gd name="T10" fmla="*/ 999 w 999"/>
                <a:gd name="T11" fmla="*/ 301 h 778"/>
                <a:gd name="T12" fmla="*/ 999 w 999"/>
                <a:gd name="T13" fmla="*/ 301 h 778"/>
                <a:gd name="T14" fmla="*/ 814 w 999"/>
                <a:gd name="T15" fmla="*/ 206 h 778"/>
                <a:gd name="T16" fmla="*/ 852 w 999"/>
                <a:gd name="T17" fmla="*/ 0 h 7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99" h="778">
                  <a:moveTo>
                    <a:pt x="852" y="0"/>
                  </a:moveTo>
                  <a:lnTo>
                    <a:pt x="355" y="253"/>
                  </a:lnTo>
                  <a:lnTo>
                    <a:pt x="0" y="435"/>
                  </a:lnTo>
                  <a:lnTo>
                    <a:pt x="0" y="778"/>
                  </a:lnTo>
                  <a:lnTo>
                    <a:pt x="502" y="554"/>
                  </a:lnTo>
                  <a:lnTo>
                    <a:pt x="999" y="301"/>
                  </a:lnTo>
                  <a:lnTo>
                    <a:pt x="999" y="301"/>
                  </a:lnTo>
                  <a:lnTo>
                    <a:pt x="814" y="206"/>
                  </a:lnTo>
                  <a:lnTo>
                    <a:pt x="852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8D1919">
                    <a:shade val="30000"/>
                    <a:satMod val="115000"/>
                  </a:srgbClr>
                </a:gs>
                <a:gs pos="50000">
                  <a:srgbClr val="8D1919">
                    <a:shade val="67500"/>
                    <a:satMod val="115000"/>
                  </a:srgbClr>
                </a:gs>
                <a:gs pos="100000">
                  <a:srgbClr val="8D1919">
                    <a:shade val="100000"/>
                    <a:satMod val="11500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" name="Freeform 72"/>
            <p:cNvSpPr/>
            <p:nvPr/>
          </p:nvSpPr>
          <p:spPr bwMode="auto">
            <a:xfrm>
              <a:off x="5968977" y="738349"/>
              <a:ext cx="1585912" cy="1235075"/>
            </a:xfrm>
            <a:custGeom>
              <a:avLst/>
              <a:gdLst>
                <a:gd name="T0" fmla="*/ 852 w 999"/>
                <a:gd name="T1" fmla="*/ 0 h 778"/>
                <a:gd name="T2" fmla="*/ 355 w 999"/>
                <a:gd name="T3" fmla="*/ 253 h 778"/>
                <a:gd name="T4" fmla="*/ 0 w 999"/>
                <a:gd name="T5" fmla="*/ 435 h 778"/>
                <a:gd name="T6" fmla="*/ 0 w 999"/>
                <a:gd name="T7" fmla="*/ 778 h 778"/>
                <a:gd name="T8" fmla="*/ 502 w 999"/>
                <a:gd name="T9" fmla="*/ 554 h 778"/>
                <a:gd name="T10" fmla="*/ 999 w 999"/>
                <a:gd name="T11" fmla="*/ 301 h 778"/>
                <a:gd name="T12" fmla="*/ 999 w 999"/>
                <a:gd name="T13" fmla="*/ 301 h 778"/>
                <a:gd name="T14" fmla="*/ 814 w 999"/>
                <a:gd name="T15" fmla="*/ 206 h 778"/>
                <a:gd name="T16" fmla="*/ 852 w 999"/>
                <a:gd name="T17" fmla="*/ 0 h 7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99" h="778">
                  <a:moveTo>
                    <a:pt x="852" y="0"/>
                  </a:moveTo>
                  <a:lnTo>
                    <a:pt x="355" y="253"/>
                  </a:lnTo>
                  <a:lnTo>
                    <a:pt x="0" y="435"/>
                  </a:lnTo>
                  <a:lnTo>
                    <a:pt x="0" y="778"/>
                  </a:lnTo>
                  <a:lnTo>
                    <a:pt x="502" y="554"/>
                  </a:lnTo>
                  <a:lnTo>
                    <a:pt x="999" y="301"/>
                  </a:lnTo>
                  <a:lnTo>
                    <a:pt x="999" y="301"/>
                  </a:lnTo>
                  <a:lnTo>
                    <a:pt x="814" y="206"/>
                  </a:lnTo>
                  <a:lnTo>
                    <a:pt x="85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" name="Freeform 73"/>
            <p:cNvSpPr/>
            <p:nvPr/>
          </p:nvSpPr>
          <p:spPr bwMode="auto">
            <a:xfrm>
              <a:off x="5968977" y="1428912"/>
              <a:ext cx="1762125" cy="541338"/>
            </a:xfrm>
            <a:custGeom>
              <a:avLst/>
              <a:gdLst>
                <a:gd name="T0" fmla="*/ 1110 w 1110"/>
                <a:gd name="T1" fmla="*/ 341 h 341"/>
                <a:gd name="T2" fmla="*/ 556 w 1110"/>
                <a:gd name="T3" fmla="*/ 341 h 341"/>
                <a:gd name="T4" fmla="*/ 0 w 1110"/>
                <a:gd name="T5" fmla="*/ 341 h 341"/>
                <a:gd name="T6" fmla="*/ 0 w 1110"/>
                <a:gd name="T7" fmla="*/ 169 h 341"/>
                <a:gd name="T8" fmla="*/ 0 w 1110"/>
                <a:gd name="T9" fmla="*/ 0 h 341"/>
                <a:gd name="T10" fmla="*/ 556 w 1110"/>
                <a:gd name="T11" fmla="*/ 0 h 341"/>
                <a:gd name="T12" fmla="*/ 1110 w 1110"/>
                <a:gd name="T13" fmla="*/ 0 h 341"/>
                <a:gd name="T14" fmla="*/ 990 w 1110"/>
                <a:gd name="T15" fmla="*/ 169 h 341"/>
                <a:gd name="T16" fmla="*/ 1110 w 1110"/>
                <a:gd name="T17" fmla="*/ 341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10" h="341">
                  <a:moveTo>
                    <a:pt x="1110" y="341"/>
                  </a:moveTo>
                  <a:lnTo>
                    <a:pt x="556" y="341"/>
                  </a:lnTo>
                  <a:lnTo>
                    <a:pt x="0" y="341"/>
                  </a:lnTo>
                  <a:lnTo>
                    <a:pt x="0" y="169"/>
                  </a:lnTo>
                  <a:lnTo>
                    <a:pt x="0" y="0"/>
                  </a:lnTo>
                  <a:lnTo>
                    <a:pt x="556" y="0"/>
                  </a:lnTo>
                  <a:lnTo>
                    <a:pt x="1110" y="0"/>
                  </a:lnTo>
                  <a:lnTo>
                    <a:pt x="990" y="169"/>
                  </a:lnTo>
                  <a:lnTo>
                    <a:pt x="1110" y="341"/>
                  </a:lnTo>
                  <a:close/>
                </a:path>
              </a:pathLst>
            </a:custGeom>
            <a:solidFill>
              <a:srgbClr val="FA15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" name="Freeform 74"/>
            <p:cNvSpPr/>
            <p:nvPr/>
          </p:nvSpPr>
          <p:spPr bwMode="auto">
            <a:xfrm>
              <a:off x="5968977" y="1428912"/>
              <a:ext cx="882650" cy="541338"/>
            </a:xfrm>
            <a:custGeom>
              <a:avLst/>
              <a:gdLst>
                <a:gd name="T0" fmla="*/ 556 w 556"/>
                <a:gd name="T1" fmla="*/ 341 h 341"/>
                <a:gd name="T2" fmla="*/ 0 w 556"/>
                <a:gd name="T3" fmla="*/ 341 h 341"/>
                <a:gd name="T4" fmla="*/ 0 w 556"/>
                <a:gd name="T5" fmla="*/ 169 h 341"/>
                <a:gd name="T6" fmla="*/ 0 w 556"/>
                <a:gd name="T7" fmla="*/ 0 h 341"/>
                <a:gd name="T8" fmla="*/ 556 w 556"/>
                <a:gd name="T9" fmla="*/ 0 h 341"/>
                <a:gd name="T10" fmla="*/ 556 w 556"/>
                <a:gd name="T11" fmla="*/ 341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56" h="341">
                  <a:moveTo>
                    <a:pt x="556" y="341"/>
                  </a:moveTo>
                  <a:lnTo>
                    <a:pt x="0" y="341"/>
                  </a:lnTo>
                  <a:lnTo>
                    <a:pt x="0" y="169"/>
                  </a:lnTo>
                  <a:lnTo>
                    <a:pt x="0" y="0"/>
                  </a:lnTo>
                  <a:lnTo>
                    <a:pt x="556" y="0"/>
                  </a:lnTo>
                  <a:lnTo>
                    <a:pt x="556" y="341"/>
                  </a:lnTo>
                  <a:close/>
                </a:path>
              </a:pathLst>
            </a:custGeom>
            <a:solidFill>
              <a:srgbClr val="F025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" name="Freeform 75"/>
            <p:cNvSpPr/>
            <p:nvPr/>
          </p:nvSpPr>
          <p:spPr bwMode="auto">
            <a:xfrm>
              <a:off x="5968977" y="1428912"/>
              <a:ext cx="882650" cy="541338"/>
            </a:xfrm>
            <a:custGeom>
              <a:avLst/>
              <a:gdLst>
                <a:gd name="T0" fmla="*/ 556 w 556"/>
                <a:gd name="T1" fmla="*/ 341 h 341"/>
                <a:gd name="T2" fmla="*/ 0 w 556"/>
                <a:gd name="T3" fmla="*/ 341 h 341"/>
                <a:gd name="T4" fmla="*/ 0 w 556"/>
                <a:gd name="T5" fmla="*/ 169 h 341"/>
                <a:gd name="T6" fmla="*/ 0 w 556"/>
                <a:gd name="T7" fmla="*/ 0 h 341"/>
                <a:gd name="T8" fmla="*/ 556 w 556"/>
                <a:gd name="T9" fmla="*/ 0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6" h="341">
                  <a:moveTo>
                    <a:pt x="556" y="341"/>
                  </a:moveTo>
                  <a:lnTo>
                    <a:pt x="0" y="341"/>
                  </a:lnTo>
                  <a:lnTo>
                    <a:pt x="0" y="169"/>
                  </a:lnTo>
                  <a:lnTo>
                    <a:pt x="0" y="0"/>
                  </a:lnTo>
                  <a:lnTo>
                    <a:pt x="55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0" name="椭圆 9"/>
          <p:cNvSpPr/>
          <p:nvPr/>
        </p:nvSpPr>
        <p:spPr>
          <a:xfrm>
            <a:off x="2016760" y="1334135"/>
            <a:ext cx="565150" cy="542925"/>
          </a:xfrm>
          <a:prstGeom prst="ellipse">
            <a:avLst/>
          </a:prstGeom>
          <a:noFill/>
          <a:ln>
            <a:solidFill>
              <a:srgbClr val="F22424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圆角矩形 8"/>
          <p:cNvSpPr/>
          <p:nvPr/>
        </p:nvSpPr>
        <p:spPr>
          <a:xfrm>
            <a:off x="2370455" y="1320800"/>
            <a:ext cx="6303645" cy="553720"/>
          </a:xfrm>
          <a:prstGeom prst="roundRect">
            <a:avLst/>
          </a:prstGeom>
          <a:gradFill>
            <a:gsLst>
              <a:gs pos="0">
                <a:srgbClr val="E4E4E4"/>
              </a:gs>
              <a:gs pos="100000">
                <a:schemeClr val="bg1"/>
              </a:gs>
            </a:gsLst>
            <a:lin ang="2700000" scaled="0"/>
          </a:gradFill>
          <a:ln w="19050">
            <a:gradFill>
              <a:gsLst>
                <a:gs pos="0">
                  <a:schemeClr val="bg1">
                    <a:lumMod val="65000"/>
                  </a:schemeClr>
                </a:gs>
                <a:gs pos="100000">
                  <a:schemeClr val="bg1"/>
                </a:gs>
              </a:gsLst>
              <a:lin ang="13500000" scaled="0"/>
            </a:gradFill>
          </a:ln>
          <a:effectLst>
            <a:outerShdw blurRad="177800" dist="1143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0" name="椭圆 59"/>
          <p:cNvSpPr/>
          <p:nvPr/>
        </p:nvSpPr>
        <p:spPr>
          <a:xfrm>
            <a:off x="2091690" y="2160270"/>
            <a:ext cx="565150" cy="542925"/>
          </a:xfrm>
          <a:prstGeom prst="ellipse">
            <a:avLst/>
          </a:prstGeom>
          <a:noFill/>
          <a:ln>
            <a:solidFill>
              <a:srgbClr val="F22424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2" name="圆角矩形 61"/>
          <p:cNvSpPr/>
          <p:nvPr/>
        </p:nvSpPr>
        <p:spPr>
          <a:xfrm>
            <a:off x="2381885" y="2157730"/>
            <a:ext cx="6303645" cy="553720"/>
          </a:xfrm>
          <a:prstGeom prst="roundRect">
            <a:avLst/>
          </a:prstGeom>
          <a:gradFill>
            <a:gsLst>
              <a:gs pos="0">
                <a:srgbClr val="E4E4E4"/>
              </a:gs>
              <a:gs pos="100000">
                <a:schemeClr val="bg1"/>
              </a:gs>
            </a:gsLst>
            <a:lin ang="2700000" scaled="0"/>
          </a:gradFill>
          <a:ln w="19050">
            <a:gradFill>
              <a:gsLst>
                <a:gs pos="0">
                  <a:schemeClr val="bg1">
                    <a:lumMod val="65000"/>
                  </a:schemeClr>
                </a:gs>
                <a:gs pos="100000">
                  <a:schemeClr val="bg1"/>
                </a:gs>
              </a:gsLst>
              <a:lin ang="13500000" scaled="0"/>
            </a:gradFill>
          </a:ln>
          <a:effectLst>
            <a:outerShdw blurRad="177800" dist="1143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71" name="组合 70"/>
          <p:cNvGrpSpPr/>
          <p:nvPr/>
        </p:nvGrpSpPr>
        <p:grpSpPr>
          <a:xfrm rot="19957823">
            <a:off x="8611870" y="2828925"/>
            <a:ext cx="453390" cy="236220"/>
            <a:chOff x="5968977" y="738349"/>
            <a:chExt cx="1762125" cy="1235075"/>
          </a:xfrm>
          <a:effectLst>
            <a:outerShdw blurRad="127000" dist="1016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72" name="Freeform 69"/>
            <p:cNvSpPr/>
            <p:nvPr/>
          </p:nvSpPr>
          <p:spPr bwMode="auto">
            <a:xfrm>
              <a:off x="5968977" y="738349"/>
              <a:ext cx="1585912" cy="1235075"/>
            </a:xfrm>
            <a:custGeom>
              <a:avLst/>
              <a:gdLst>
                <a:gd name="T0" fmla="*/ 999 w 999"/>
                <a:gd name="T1" fmla="*/ 301 h 778"/>
                <a:gd name="T2" fmla="*/ 502 w 999"/>
                <a:gd name="T3" fmla="*/ 554 h 778"/>
                <a:gd name="T4" fmla="*/ 0 w 999"/>
                <a:gd name="T5" fmla="*/ 778 h 778"/>
                <a:gd name="T6" fmla="*/ 0 w 999"/>
                <a:gd name="T7" fmla="*/ 435 h 778"/>
                <a:gd name="T8" fmla="*/ 355 w 999"/>
                <a:gd name="T9" fmla="*/ 253 h 778"/>
                <a:gd name="T10" fmla="*/ 852 w 999"/>
                <a:gd name="T11" fmla="*/ 0 h 778"/>
                <a:gd name="T12" fmla="*/ 814 w 999"/>
                <a:gd name="T13" fmla="*/ 206 h 778"/>
                <a:gd name="T14" fmla="*/ 999 w 999"/>
                <a:gd name="T15" fmla="*/ 301 h 7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99" h="778">
                  <a:moveTo>
                    <a:pt x="999" y="301"/>
                  </a:moveTo>
                  <a:lnTo>
                    <a:pt x="502" y="554"/>
                  </a:lnTo>
                  <a:lnTo>
                    <a:pt x="0" y="778"/>
                  </a:lnTo>
                  <a:lnTo>
                    <a:pt x="0" y="435"/>
                  </a:lnTo>
                  <a:lnTo>
                    <a:pt x="355" y="253"/>
                  </a:lnTo>
                  <a:lnTo>
                    <a:pt x="852" y="0"/>
                  </a:lnTo>
                  <a:lnTo>
                    <a:pt x="814" y="206"/>
                  </a:lnTo>
                  <a:lnTo>
                    <a:pt x="999" y="301"/>
                  </a:lnTo>
                  <a:close/>
                </a:path>
              </a:pathLst>
            </a:custGeom>
            <a:solidFill>
              <a:srgbClr val="FFE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3" name="Freeform 70"/>
            <p:cNvSpPr/>
            <p:nvPr/>
          </p:nvSpPr>
          <p:spPr bwMode="auto">
            <a:xfrm>
              <a:off x="5968977" y="738349"/>
              <a:ext cx="1585912" cy="1235075"/>
            </a:xfrm>
            <a:custGeom>
              <a:avLst/>
              <a:gdLst>
                <a:gd name="T0" fmla="*/ 999 w 999"/>
                <a:gd name="T1" fmla="*/ 301 h 778"/>
                <a:gd name="T2" fmla="*/ 502 w 999"/>
                <a:gd name="T3" fmla="*/ 554 h 778"/>
                <a:gd name="T4" fmla="*/ 0 w 999"/>
                <a:gd name="T5" fmla="*/ 778 h 778"/>
                <a:gd name="T6" fmla="*/ 0 w 999"/>
                <a:gd name="T7" fmla="*/ 435 h 778"/>
                <a:gd name="T8" fmla="*/ 355 w 999"/>
                <a:gd name="T9" fmla="*/ 253 h 778"/>
                <a:gd name="T10" fmla="*/ 852 w 999"/>
                <a:gd name="T11" fmla="*/ 0 h 778"/>
                <a:gd name="T12" fmla="*/ 814 w 999"/>
                <a:gd name="T13" fmla="*/ 206 h 778"/>
                <a:gd name="T14" fmla="*/ 999 w 999"/>
                <a:gd name="T15" fmla="*/ 301 h 7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99" h="778">
                  <a:moveTo>
                    <a:pt x="999" y="301"/>
                  </a:moveTo>
                  <a:lnTo>
                    <a:pt x="502" y="554"/>
                  </a:lnTo>
                  <a:lnTo>
                    <a:pt x="0" y="778"/>
                  </a:lnTo>
                  <a:lnTo>
                    <a:pt x="0" y="435"/>
                  </a:lnTo>
                  <a:lnTo>
                    <a:pt x="355" y="253"/>
                  </a:lnTo>
                  <a:lnTo>
                    <a:pt x="852" y="0"/>
                  </a:lnTo>
                  <a:lnTo>
                    <a:pt x="814" y="206"/>
                  </a:lnTo>
                  <a:lnTo>
                    <a:pt x="999" y="301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4" name="Freeform 71"/>
            <p:cNvSpPr/>
            <p:nvPr/>
          </p:nvSpPr>
          <p:spPr bwMode="auto">
            <a:xfrm>
              <a:off x="5968977" y="738349"/>
              <a:ext cx="1585912" cy="1235075"/>
            </a:xfrm>
            <a:custGeom>
              <a:avLst/>
              <a:gdLst>
                <a:gd name="T0" fmla="*/ 852 w 999"/>
                <a:gd name="T1" fmla="*/ 0 h 778"/>
                <a:gd name="T2" fmla="*/ 355 w 999"/>
                <a:gd name="T3" fmla="*/ 253 h 778"/>
                <a:gd name="T4" fmla="*/ 0 w 999"/>
                <a:gd name="T5" fmla="*/ 435 h 778"/>
                <a:gd name="T6" fmla="*/ 0 w 999"/>
                <a:gd name="T7" fmla="*/ 778 h 778"/>
                <a:gd name="T8" fmla="*/ 502 w 999"/>
                <a:gd name="T9" fmla="*/ 554 h 778"/>
                <a:gd name="T10" fmla="*/ 999 w 999"/>
                <a:gd name="T11" fmla="*/ 301 h 778"/>
                <a:gd name="T12" fmla="*/ 999 w 999"/>
                <a:gd name="T13" fmla="*/ 301 h 778"/>
                <a:gd name="T14" fmla="*/ 814 w 999"/>
                <a:gd name="T15" fmla="*/ 206 h 778"/>
                <a:gd name="T16" fmla="*/ 852 w 999"/>
                <a:gd name="T17" fmla="*/ 0 h 7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99" h="778">
                  <a:moveTo>
                    <a:pt x="852" y="0"/>
                  </a:moveTo>
                  <a:lnTo>
                    <a:pt x="355" y="253"/>
                  </a:lnTo>
                  <a:lnTo>
                    <a:pt x="0" y="435"/>
                  </a:lnTo>
                  <a:lnTo>
                    <a:pt x="0" y="778"/>
                  </a:lnTo>
                  <a:lnTo>
                    <a:pt x="502" y="554"/>
                  </a:lnTo>
                  <a:lnTo>
                    <a:pt x="999" y="301"/>
                  </a:lnTo>
                  <a:lnTo>
                    <a:pt x="999" y="301"/>
                  </a:lnTo>
                  <a:lnTo>
                    <a:pt x="814" y="206"/>
                  </a:lnTo>
                  <a:lnTo>
                    <a:pt x="852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8D1919">
                    <a:shade val="30000"/>
                    <a:satMod val="115000"/>
                  </a:srgbClr>
                </a:gs>
                <a:gs pos="50000">
                  <a:srgbClr val="8D1919">
                    <a:shade val="67500"/>
                    <a:satMod val="115000"/>
                  </a:srgbClr>
                </a:gs>
                <a:gs pos="100000">
                  <a:srgbClr val="8D1919">
                    <a:shade val="100000"/>
                    <a:satMod val="11500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5" name="Freeform 72"/>
            <p:cNvSpPr/>
            <p:nvPr/>
          </p:nvSpPr>
          <p:spPr bwMode="auto">
            <a:xfrm>
              <a:off x="5968977" y="738349"/>
              <a:ext cx="1585912" cy="1235075"/>
            </a:xfrm>
            <a:custGeom>
              <a:avLst/>
              <a:gdLst>
                <a:gd name="T0" fmla="*/ 852 w 999"/>
                <a:gd name="T1" fmla="*/ 0 h 778"/>
                <a:gd name="T2" fmla="*/ 355 w 999"/>
                <a:gd name="T3" fmla="*/ 253 h 778"/>
                <a:gd name="T4" fmla="*/ 0 w 999"/>
                <a:gd name="T5" fmla="*/ 435 h 778"/>
                <a:gd name="T6" fmla="*/ 0 w 999"/>
                <a:gd name="T7" fmla="*/ 778 h 778"/>
                <a:gd name="T8" fmla="*/ 502 w 999"/>
                <a:gd name="T9" fmla="*/ 554 h 778"/>
                <a:gd name="T10" fmla="*/ 999 w 999"/>
                <a:gd name="T11" fmla="*/ 301 h 778"/>
                <a:gd name="T12" fmla="*/ 999 w 999"/>
                <a:gd name="T13" fmla="*/ 301 h 778"/>
                <a:gd name="T14" fmla="*/ 814 w 999"/>
                <a:gd name="T15" fmla="*/ 206 h 778"/>
                <a:gd name="T16" fmla="*/ 852 w 999"/>
                <a:gd name="T17" fmla="*/ 0 h 7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99" h="778">
                  <a:moveTo>
                    <a:pt x="852" y="0"/>
                  </a:moveTo>
                  <a:lnTo>
                    <a:pt x="355" y="253"/>
                  </a:lnTo>
                  <a:lnTo>
                    <a:pt x="0" y="435"/>
                  </a:lnTo>
                  <a:lnTo>
                    <a:pt x="0" y="778"/>
                  </a:lnTo>
                  <a:lnTo>
                    <a:pt x="502" y="554"/>
                  </a:lnTo>
                  <a:lnTo>
                    <a:pt x="999" y="301"/>
                  </a:lnTo>
                  <a:lnTo>
                    <a:pt x="999" y="301"/>
                  </a:lnTo>
                  <a:lnTo>
                    <a:pt x="814" y="206"/>
                  </a:lnTo>
                  <a:lnTo>
                    <a:pt x="85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6" name="Freeform 73"/>
            <p:cNvSpPr/>
            <p:nvPr/>
          </p:nvSpPr>
          <p:spPr bwMode="auto">
            <a:xfrm>
              <a:off x="5968977" y="1428912"/>
              <a:ext cx="1762125" cy="541338"/>
            </a:xfrm>
            <a:custGeom>
              <a:avLst/>
              <a:gdLst>
                <a:gd name="T0" fmla="*/ 1110 w 1110"/>
                <a:gd name="T1" fmla="*/ 341 h 341"/>
                <a:gd name="T2" fmla="*/ 556 w 1110"/>
                <a:gd name="T3" fmla="*/ 341 h 341"/>
                <a:gd name="T4" fmla="*/ 0 w 1110"/>
                <a:gd name="T5" fmla="*/ 341 h 341"/>
                <a:gd name="T6" fmla="*/ 0 w 1110"/>
                <a:gd name="T7" fmla="*/ 169 h 341"/>
                <a:gd name="T8" fmla="*/ 0 w 1110"/>
                <a:gd name="T9" fmla="*/ 0 h 341"/>
                <a:gd name="T10" fmla="*/ 556 w 1110"/>
                <a:gd name="T11" fmla="*/ 0 h 341"/>
                <a:gd name="T12" fmla="*/ 1110 w 1110"/>
                <a:gd name="T13" fmla="*/ 0 h 341"/>
                <a:gd name="T14" fmla="*/ 990 w 1110"/>
                <a:gd name="T15" fmla="*/ 169 h 341"/>
                <a:gd name="T16" fmla="*/ 1110 w 1110"/>
                <a:gd name="T17" fmla="*/ 341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10" h="341">
                  <a:moveTo>
                    <a:pt x="1110" y="341"/>
                  </a:moveTo>
                  <a:lnTo>
                    <a:pt x="556" y="341"/>
                  </a:lnTo>
                  <a:lnTo>
                    <a:pt x="0" y="341"/>
                  </a:lnTo>
                  <a:lnTo>
                    <a:pt x="0" y="169"/>
                  </a:lnTo>
                  <a:lnTo>
                    <a:pt x="0" y="0"/>
                  </a:lnTo>
                  <a:lnTo>
                    <a:pt x="556" y="0"/>
                  </a:lnTo>
                  <a:lnTo>
                    <a:pt x="1110" y="0"/>
                  </a:lnTo>
                  <a:lnTo>
                    <a:pt x="990" y="169"/>
                  </a:lnTo>
                  <a:lnTo>
                    <a:pt x="1110" y="341"/>
                  </a:lnTo>
                  <a:close/>
                </a:path>
              </a:pathLst>
            </a:custGeom>
            <a:solidFill>
              <a:srgbClr val="FA15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7" name="Freeform 74"/>
            <p:cNvSpPr/>
            <p:nvPr/>
          </p:nvSpPr>
          <p:spPr bwMode="auto">
            <a:xfrm>
              <a:off x="5968977" y="1428912"/>
              <a:ext cx="882650" cy="541338"/>
            </a:xfrm>
            <a:custGeom>
              <a:avLst/>
              <a:gdLst>
                <a:gd name="T0" fmla="*/ 556 w 556"/>
                <a:gd name="T1" fmla="*/ 341 h 341"/>
                <a:gd name="T2" fmla="*/ 0 w 556"/>
                <a:gd name="T3" fmla="*/ 341 h 341"/>
                <a:gd name="T4" fmla="*/ 0 w 556"/>
                <a:gd name="T5" fmla="*/ 169 h 341"/>
                <a:gd name="T6" fmla="*/ 0 w 556"/>
                <a:gd name="T7" fmla="*/ 0 h 341"/>
                <a:gd name="T8" fmla="*/ 556 w 556"/>
                <a:gd name="T9" fmla="*/ 0 h 341"/>
                <a:gd name="T10" fmla="*/ 556 w 556"/>
                <a:gd name="T11" fmla="*/ 341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56" h="341">
                  <a:moveTo>
                    <a:pt x="556" y="341"/>
                  </a:moveTo>
                  <a:lnTo>
                    <a:pt x="0" y="341"/>
                  </a:lnTo>
                  <a:lnTo>
                    <a:pt x="0" y="169"/>
                  </a:lnTo>
                  <a:lnTo>
                    <a:pt x="0" y="0"/>
                  </a:lnTo>
                  <a:lnTo>
                    <a:pt x="556" y="0"/>
                  </a:lnTo>
                  <a:lnTo>
                    <a:pt x="556" y="341"/>
                  </a:lnTo>
                  <a:close/>
                </a:path>
              </a:pathLst>
            </a:custGeom>
            <a:solidFill>
              <a:srgbClr val="F025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8" name="Freeform 75"/>
            <p:cNvSpPr/>
            <p:nvPr/>
          </p:nvSpPr>
          <p:spPr bwMode="auto">
            <a:xfrm>
              <a:off x="5968977" y="1428912"/>
              <a:ext cx="882650" cy="541338"/>
            </a:xfrm>
            <a:custGeom>
              <a:avLst/>
              <a:gdLst>
                <a:gd name="T0" fmla="*/ 556 w 556"/>
                <a:gd name="T1" fmla="*/ 341 h 341"/>
                <a:gd name="T2" fmla="*/ 0 w 556"/>
                <a:gd name="T3" fmla="*/ 341 h 341"/>
                <a:gd name="T4" fmla="*/ 0 w 556"/>
                <a:gd name="T5" fmla="*/ 169 h 341"/>
                <a:gd name="T6" fmla="*/ 0 w 556"/>
                <a:gd name="T7" fmla="*/ 0 h 341"/>
                <a:gd name="T8" fmla="*/ 556 w 556"/>
                <a:gd name="T9" fmla="*/ 0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6" h="341">
                  <a:moveTo>
                    <a:pt x="556" y="341"/>
                  </a:moveTo>
                  <a:lnTo>
                    <a:pt x="0" y="341"/>
                  </a:lnTo>
                  <a:lnTo>
                    <a:pt x="0" y="169"/>
                  </a:lnTo>
                  <a:lnTo>
                    <a:pt x="0" y="0"/>
                  </a:lnTo>
                  <a:lnTo>
                    <a:pt x="55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79" name="椭圆 78"/>
          <p:cNvSpPr/>
          <p:nvPr/>
        </p:nvSpPr>
        <p:spPr>
          <a:xfrm>
            <a:off x="2070735" y="3005455"/>
            <a:ext cx="565150" cy="542925"/>
          </a:xfrm>
          <a:prstGeom prst="ellipse">
            <a:avLst/>
          </a:prstGeom>
          <a:noFill/>
          <a:ln>
            <a:solidFill>
              <a:srgbClr val="F22424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0" name="圆角矩形 79"/>
          <p:cNvSpPr/>
          <p:nvPr/>
        </p:nvSpPr>
        <p:spPr>
          <a:xfrm>
            <a:off x="2424430" y="2992120"/>
            <a:ext cx="6303645" cy="553720"/>
          </a:xfrm>
          <a:prstGeom prst="roundRect">
            <a:avLst/>
          </a:prstGeom>
          <a:gradFill>
            <a:gsLst>
              <a:gs pos="0">
                <a:srgbClr val="E4E4E4"/>
              </a:gs>
              <a:gs pos="100000">
                <a:schemeClr val="bg1"/>
              </a:gs>
            </a:gsLst>
            <a:lin ang="2700000" scaled="0"/>
          </a:gradFill>
          <a:ln w="19050">
            <a:gradFill>
              <a:gsLst>
                <a:gs pos="0">
                  <a:schemeClr val="bg1">
                    <a:lumMod val="65000"/>
                  </a:schemeClr>
                </a:gs>
                <a:gs pos="100000">
                  <a:schemeClr val="bg1"/>
                </a:gs>
              </a:gsLst>
              <a:lin ang="13500000" scaled="0"/>
            </a:gradFill>
          </a:ln>
          <a:effectLst>
            <a:outerShdw blurRad="177800" dist="1143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81" name="组合 80"/>
          <p:cNvGrpSpPr/>
          <p:nvPr/>
        </p:nvGrpSpPr>
        <p:grpSpPr>
          <a:xfrm rot="19957823">
            <a:off x="8663940" y="3716655"/>
            <a:ext cx="453390" cy="236220"/>
            <a:chOff x="5968977" y="738349"/>
            <a:chExt cx="1762125" cy="1235075"/>
          </a:xfrm>
          <a:effectLst>
            <a:outerShdw blurRad="127000" dist="1016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82" name="Freeform 69"/>
            <p:cNvSpPr/>
            <p:nvPr/>
          </p:nvSpPr>
          <p:spPr bwMode="auto">
            <a:xfrm>
              <a:off x="5968977" y="738349"/>
              <a:ext cx="1585912" cy="1235075"/>
            </a:xfrm>
            <a:custGeom>
              <a:avLst/>
              <a:gdLst>
                <a:gd name="T0" fmla="*/ 999 w 999"/>
                <a:gd name="T1" fmla="*/ 301 h 778"/>
                <a:gd name="T2" fmla="*/ 502 w 999"/>
                <a:gd name="T3" fmla="*/ 554 h 778"/>
                <a:gd name="T4" fmla="*/ 0 w 999"/>
                <a:gd name="T5" fmla="*/ 778 h 778"/>
                <a:gd name="T6" fmla="*/ 0 w 999"/>
                <a:gd name="T7" fmla="*/ 435 h 778"/>
                <a:gd name="T8" fmla="*/ 355 w 999"/>
                <a:gd name="T9" fmla="*/ 253 h 778"/>
                <a:gd name="T10" fmla="*/ 852 w 999"/>
                <a:gd name="T11" fmla="*/ 0 h 778"/>
                <a:gd name="T12" fmla="*/ 814 w 999"/>
                <a:gd name="T13" fmla="*/ 206 h 778"/>
                <a:gd name="T14" fmla="*/ 999 w 999"/>
                <a:gd name="T15" fmla="*/ 301 h 7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99" h="778">
                  <a:moveTo>
                    <a:pt x="999" y="301"/>
                  </a:moveTo>
                  <a:lnTo>
                    <a:pt x="502" y="554"/>
                  </a:lnTo>
                  <a:lnTo>
                    <a:pt x="0" y="778"/>
                  </a:lnTo>
                  <a:lnTo>
                    <a:pt x="0" y="435"/>
                  </a:lnTo>
                  <a:lnTo>
                    <a:pt x="355" y="253"/>
                  </a:lnTo>
                  <a:lnTo>
                    <a:pt x="852" y="0"/>
                  </a:lnTo>
                  <a:lnTo>
                    <a:pt x="814" y="206"/>
                  </a:lnTo>
                  <a:lnTo>
                    <a:pt x="999" y="301"/>
                  </a:lnTo>
                  <a:close/>
                </a:path>
              </a:pathLst>
            </a:custGeom>
            <a:solidFill>
              <a:srgbClr val="FFE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3" name="Freeform 70"/>
            <p:cNvSpPr/>
            <p:nvPr/>
          </p:nvSpPr>
          <p:spPr bwMode="auto">
            <a:xfrm>
              <a:off x="5968977" y="738349"/>
              <a:ext cx="1585912" cy="1235075"/>
            </a:xfrm>
            <a:custGeom>
              <a:avLst/>
              <a:gdLst>
                <a:gd name="T0" fmla="*/ 999 w 999"/>
                <a:gd name="T1" fmla="*/ 301 h 778"/>
                <a:gd name="T2" fmla="*/ 502 w 999"/>
                <a:gd name="T3" fmla="*/ 554 h 778"/>
                <a:gd name="T4" fmla="*/ 0 w 999"/>
                <a:gd name="T5" fmla="*/ 778 h 778"/>
                <a:gd name="T6" fmla="*/ 0 w 999"/>
                <a:gd name="T7" fmla="*/ 435 h 778"/>
                <a:gd name="T8" fmla="*/ 355 w 999"/>
                <a:gd name="T9" fmla="*/ 253 h 778"/>
                <a:gd name="T10" fmla="*/ 852 w 999"/>
                <a:gd name="T11" fmla="*/ 0 h 778"/>
                <a:gd name="T12" fmla="*/ 814 w 999"/>
                <a:gd name="T13" fmla="*/ 206 h 778"/>
                <a:gd name="T14" fmla="*/ 999 w 999"/>
                <a:gd name="T15" fmla="*/ 301 h 7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99" h="778">
                  <a:moveTo>
                    <a:pt x="999" y="301"/>
                  </a:moveTo>
                  <a:lnTo>
                    <a:pt x="502" y="554"/>
                  </a:lnTo>
                  <a:lnTo>
                    <a:pt x="0" y="778"/>
                  </a:lnTo>
                  <a:lnTo>
                    <a:pt x="0" y="435"/>
                  </a:lnTo>
                  <a:lnTo>
                    <a:pt x="355" y="253"/>
                  </a:lnTo>
                  <a:lnTo>
                    <a:pt x="852" y="0"/>
                  </a:lnTo>
                  <a:lnTo>
                    <a:pt x="814" y="206"/>
                  </a:lnTo>
                  <a:lnTo>
                    <a:pt x="999" y="301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4" name="Freeform 71"/>
            <p:cNvSpPr/>
            <p:nvPr/>
          </p:nvSpPr>
          <p:spPr bwMode="auto">
            <a:xfrm>
              <a:off x="5968977" y="738349"/>
              <a:ext cx="1585912" cy="1235075"/>
            </a:xfrm>
            <a:custGeom>
              <a:avLst/>
              <a:gdLst>
                <a:gd name="T0" fmla="*/ 852 w 999"/>
                <a:gd name="T1" fmla="*/ 0 h 778"/>
                <a:gd name="T2" fmla="*/ 355 w 999"/>
                <a:gd name="T3" fmla="*/ 253 h 778"/>
                <a:gd name="T4" fmla="*/ 0 w 999"/>
                <a:gd name="T5" fmla="*/ 435 h 778"/>
                <a:gd name="T6" fmla="*/ 0 w 999"/>
                <a:gd name="T7" fmla="*/ 778 h 778"/>
                <a:gd name="T8" fmla="*/ 502 w 999"/>
                <a:gd name="T9" fmla="*/ 554 h 778"/>
                <a:gd name="T10" fmla="*/ 999 w 999"/>
                <a:gd name="T11" fmla="*/ 301 h 778"/>
                <a:gd name="T12" fmla="*/ 999 w 999"/>
                <a:gd name="T13" fmla="*/ 301 h 778"/>
                <a:gd name="T14" fmla="*/ 814 w 999"/>
                <a:gd name="T15" fmla="*/ 206 h 778"/>
                <a:gd name="T16" fmla="*/ 852 w 999"/>
                <a:gd name="T17" fmla="*/ 0 h 7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99" h="778">
                  <a:moveTo>
                    <a:pt x="852" y="0"/>
                  </a:moveTo>
                  <a:lnTo>
                    <a:pt x="355" y="253"/>
                  </a:lnTo>
                  <a:lnTo>
                    <a:pt x="0" y="435"/>
                  </a:lnTo>
                  <a:lnTo>
                    <a:pt x="0" y="778"/>
                  </a:lnTo>
                  <a:lnTo>
                    <a:pt x="502" y="554"/>
                  </a:lnTo>
                  <a:lnTo>
                    <a:pt x="999" y="301"/>
                  </a:lnTo>
                  <a:lnTo>
                    <a:pt x="999" y="301"/>
                  </a:lnTo>
                  <a:lnTo>
                    <a:pt x="814" y="206"/>
                  </a:lnTo>
                  <a:lnTo>
                    <a:pt x="852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8D1919">
                    <a:shade val="30000"/>
                    <a:satMod val="115000"/>
                  </a:srgbClr>
                </a:gs>
                <a:gs pos="50000">
                  <a:srgbClr val="8D1919">
                    <a:shade val="67500"/>
                    <a:satMod val="115000"/>
                  </a:srgbClr>
                </a:gs>
                <a:gs pos="100000">
                  <a:srgbClr val="8D1919">
                    <a:shade val="100000"/>
                    <a:satMod val="11500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5" name="Freeform 72"/>
            <p:cNvSpPr/>
            <p:nvPr/>
          </p:nvSpPr>
          <p:spPr bwMode="auto">
            <a:xfrm>
              <a:off x="5968977" y="738349"/>
              <a:ext cx="1585912" cy="1235075"/>
            </a:xfrm>
            <a:custGeom>
              <a:avLst/>
              <a:gdLst>
                <a:gd name="T0" fmla="*/ 852 w 999"/>
                <a:gd name="T1" fmla="*/ 0 h 778"/>
                <a:gd name="T2" fmla="*/ 355 w 999"/>
                <a:gd name="T3" fmla="*/ 253 h 778"/>
                <a:gd name="T4" fmla="*/ 0 w 999"/>
                <a:gd name="T5" fmla="*/ 435 h 778"/>
                <a:gd name="T6" fmla="*/ 0 w 999"/>
                <a:gd name="T7" fmla="*/ 778 h 778"/>
                <a:gd name="T8" fmla="*/ 502 w 999"/>
                <a:gd name="T9" fmla="*/ 554 h 778"/>
                <a:gd name="T10" fmla="*/ 999 w 999"/>
                <a:gd name="T11" fmla="*/ 301 h 778"/>
                <a:gd name="T12" fmla="*/ 999 w 999"/>
                <a:gd name="T13" fmla="*/ 301 h 778"/>
                <a:gd name="T14" fmla="*/ 814 w 999"/>
                <a:gd name="T15" fmla="*/ 206 h 778"/>
                <a:gd name="T16" fmla="*/ 852 w 999"/>
                <a:gd name="T17" fmla="*/ 0 h 7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99" h="778">
                  <a:moveTo>
                    <a:pt x="852" y="0"/>
                  </a:moveTo>
                  <a:lnTo>
                    <a:pt x="355" y="253"/>
                  </a:lnTo>
                  <a:lnTo>
                    <a:pt x="0" y="435"/>
                  </a:lnTo>
                  <a:lnTo>
                    <a:pt x="0" y="778"/>
                  </a:lnTo>
                  <a:lnTo>
                    <a:pt x="502" y="554"/>
                  </a:lnTo>
                  <a:lnTo>
                    <a:pt x="999" y="301"/>
                  </a:lnTo>
                  <a:lnTo>
                    <a:pt x="999" y="301"/>
                  </a:lnTo>
                  <a:lnTo>
                    <a:pt x="814" y="206"/>
                  </a:lnTo>
                  <a:lnTo>
                    <a:pt x="85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6" name="Freeform 73"/>
            <p:cNvSpPr/>
            <p:nvPr/>
          </p:nvSpPr>
          <p:spPr bwMode="auto">
            <a:xfrm>
              <a:off x="5968977" y="1428912"/>
              <a:ext cx="1762125" cy="541338"/>
            </a:xfrm>
            <a:custGeom>
              <a:avLst/>
              <a:gdLst>
                <a:gd name="T0" fmla="*/ 1110 w 1110"/>
                <a:gd name="T1" fmla="*/ 341 h 341"/>
                <a:gd name="T2" fmla="*/ 556 w 1110"/>
                <a:gd name="T3" fmla="*/ 341 h 341"/>
                <a:gd name="T4" fmla="*/ 0 w 1110"/>
                <a:gd name="T5" fmla="*/ 341 h 341"/>
                <a:gd name="T6" fmla="*/ 0 w 1110"/>
                <a:gd name="T7" fmla="*/ 169 h 341"/>
                <a:gd name="T8" fmla="*/ 0 w 1110"/>
                <a:gd name="T9" fmla="*/ 0 h 341"/>
                <a:gd name="T10" fmla="*/ 556 w 1110"/>
                <a:gd name="T11" fmla="*/ 0 h 341"/>
                <a:gd name="T12" fmla="*/ 1110 w 1110"/>
                <a:gd name="T13" fmla="*/ 0 h 341"/>
                <a:gd name="T14" fmla="*/ 990 w 1110"/>
                <a:gd name="T15" fmla="*/ 169 h 341"/>
                <a:gd name="T16" fmla="*/ 1110 w 1110"/>
                <a:gd name="T17" fmla="*/ 341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10" h="341">
                  <a:moveTo>
                    <a:pt x="1110" y="341"/>
                  </a:moveTo>
                  <a:lnTo>
                    <a:pt x="556" y="341"/>
                  </a:lnTo>
                  <a:lnTo>
                    <a:pt x="0" y="341"/>
                  </a:lnTo>
                  <a:lnTo>
                    <a:pt x="0" y="169"/>
                  </a:lnTo>
                  <a:lnTo>
                    <a:pt x="0" y="0"/>
                  </a:lnTo>
                  <a:lnTo>
                    <a:pt x="556" y="0"/>
                  </a:lnTo>
                  <a:lnTo>
                    <a:pt x="1110" y="0"/>
                  </a:lnTo>
                  <a:lnTo>
                    <a:pt x="990" y="169"/>
                  </a:lnTo>
                  <a:lnTo>
                    <a:pt x="1110" y="341"/>
                  </a:lnTo>
                  <a:close/>
                </a:path>
              </a:pathLst>
            </a:custGeom>
            <a:solidFill>
              <a:srgbClr val="FA15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7" name="Freeform 74"/>
            <p:cNvSpPr/>
            <p:nvPr/>
          </p:nvSpPr>
          <p:spPr bwMode="auto">
            <a:xfrm>
              <a:off x="5968977" y="1428912"/>
              <a:ext cx="882650" cy="541338"/>
            </a:xfrm>
            <a:custGeom>
              <a:avLst/>
              <a:gdLst>
                <a:gd name="T0" fmla="*/ 556 w 556"/>
                <a:gd name="T1" fmla="*/ 341 h 341"/>
                <a:gd name="T2" fmla="*/ 0 w 556"/>
                <a:gd name="T3" fmla="*/ 341 h 341"/>
                <a:gd name="T4" fmla="*/ 0 w 556"/>
                <a:gd name="T5" fmla="*/ 169 h 341"/>
                <a:gd name="T6" fmla="*/ 0 w 556"/>
                <a:gd name="T7" fmla="*/ 0 h 341"/>
                <a:gd name="T8" fmla="*/ 556 w 556"/>
                <a:gd name="T9" fmla="*/ 0 h 341"/>
                <a:gd name="T10" fmla="*/ 556 w 556"/>
                <a:gd name="T11" fmla="*/ 341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56" h="341">
                  <a:moveTo>
                    <a:pt x="556" y="341"/>
                  </a:moveTo>
                  <a:lnTo>
                    <a:pt x="0" y="341"/>
                  </a:lnTo>
                  <a:lnTo>
                    <a:pt x="0" y="169"/>
                  </a:lnTo>
                  <a:lnTo>
                    <a:pt x="0" y="0"/>
                  </a:lnTo>
                  <a:lnTo>
                    <a:pt x="556" y="0"/>
                  </a:lnTo>
                  <a:lnTo>
                    <a:pt x="556" y="341"/>
                  </a:lnTo>
                  <a:close/>
                </a:path>
              </a:pathLst>
            </a:custGeom>
            <a:solidFill>
              <a:srgbClr val="F025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8" name="Freeform 75"/>
            <p:cNvSpPr/>
            <p:nvPr/>
          </p:nvSpPr>
          <p:spPr bwMode="auto">
            <a:xfrm>
              <a:off x="5968977" y="1428912"/>
              <a:ext cx="882650" cy="541338"/>
            </a:xfrm>
            <a:custGeom>
              <a:avLst/>
              <a:gdLst>
                <a:gd name="T0" fmla="*/ 556 w 556"/>
                <a:gd name="T1" fmla="*/ 341 h 341"/>
                <a:gd name="T2" fmla="*/ 0 w 556"/>
                <a:gd name="T3" fmla="*/ 341 h 341"/>
                <a:gd name="T4" fmla="*/ 0 w 556"/>
                <a:gd name="T5" fmla="*/ 169 h 341"/>
                <a:gd name="T6" fmla="*/ 0 w 556"/>
                <a:gd name="T7" fmla="*/ 0 h 341"/>
                <a:gd name="T8" fmla="*/ 556 w 556"/>
                <a:gd name="T9" fmla="*/ 0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6" h="341">
                  <a:moveTo>
                    <a:pt x="556" y="341"/>
                  </a:moveTo>
                  <a:lnTo>
                    <a:pt x="0" y="341"/>
                  </a:lnTo>
                  <a:lnTo>
                    <a:pt x="0" y="169"/>
                  </a:lnTo>
                  <a:lnTo>
                    <a:pt x="0" y="0"/>
                  </a:lnTo>
                  <a:lnTo>
                    <a:pt x="55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89" name="椭圆 88"/>
          <p:cNvSpPr/>
          <p:nvPr/>
        </p:nvSpPr>
        <p:spPr>
          <a:xfrm>
            <a:off x="2081530" y="3903980"/>
            <a:ext cx="565150" cy="542925"/>
          </a:xfrm>
          <a:prstGeom prst="ellipse">
            <a:avLst/>
          </a:prstGeom>
          <a:noFill/>
          <a:ln>
            <a:solidFill>
              <a:srgbClr val="F22424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0" name="圆角矩形 89"/>
          <p:cNvSpPr/>
          <p:nvPr/>
        </p:nvSpPr>
        <p:spPr>
          <a:xfrm>
            <a:off x="2435225" y="3890645"/>
            <a:ext cx="6303645" cy="553720"/>
          </a:xfrm>
          <a:prstGeom prst="roundRect">
            <a:avLst/>
          </a:prstGeom>
          <a:gradFill>
            <a:gsLst>
              <a:gs pos="0">
                <a:srgbClr val="E4E4E4"/>
              </a:gs>
              <a:gs pos="100000">
                <a:schemeClr val="bg1"/>
              </a:gs>
            </a:gsLst>
            <a:lin ang="2700000" scaled="0"/>
          </a:gradFill>
          <a:ln w="19050">
            <a:gradFill>
              <a:gsLst>
                <a:gs pos="0">
                  <a:schemeClr val="bg1">
                    <a:lumMod val="65000"/>
                  </a:schemeClr>
                </a:gs>
                <a:gs pos="100000">
                  <a:schemeClr val="bg1"/>
                </a:gs>
              </a:gsLst>
              <a:lin ang="13500000" scaled="0"/>
            </a:gradFill>
          </a:ln>
          <a:effectLst>
            <a:outerShdw blurRad="177800" dist="1143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1" name="文本框 90"/>
          <p:cNvSpPr txBox="1"/>
          <p:nvPr/>
        </p:nvSpPr>
        <p:spPr>
          <a:xfrm flipH="1">
            <a:off x="475639" y="189240"/>
            <a:ext cx="596119" cy="483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7</a:t>
            </a:r>
            <a:endParaRPr lang="zh-CN" altLang="en-US" sz="2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2" name="文本框 91"/>
          <p:cNvSpPr txBox="1"/>
          <p:nvPr/>
        </p:nvSpPr>
        <p:spPr>
          <a:xfrm>
            <a:off x="2906395" y="1354455"/>
            <a:ext cx="356997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/>
              <a:t>Abstract</a:t>
            </a:r>
          </a:p>
        </p:txBody>
      </p:sp>
      <p:sp>
        <p:nvSpPr>
          <p:cNvPr id="94" name="文本框 93"/>
          <p:cNvSpPr txBox="1"/>
          <p:nvPr/>
        </p:nvSpPr>
        <p:spPr>
          <a:xfrm>
            <a:off x="2905760" y="2154555"/>
            <a:ext cx="356997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/>
              <a:t>Introduction</a:t>
            </a:r>
          </a:p>
        </p:txBody>
      </p:sp>
      <p:sp>
        <p:nvSpPr>
          <p:cNvPr id="95" name="文本框 94"/>
          <p:cNvSpPr txBox="1"/>
          <p:nvPr/>
        </p:nvSpPr>
        <p:spPr>
          <a:xfrm>
            <a:off x="2823210" y="3049270"/>
            <a:ext cx="560959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/>
              <a:t> </a:t>
            </a:r>
            <a:r>
              <a:rPr lang="en-US" altLang="zh-CN" sz="2800" b="1"/>
              <a:t>linear stability analysis</a:t>
            </a:r>
          </a:p>
        </p:txBody>
      </p:sp>
      <p:sp>
        <p:nvSpPr>
          <p:cNvPr id="96" name="文本框 95"/>
          <p:cNvSpPr txBox="1"/>
          <p:nvPr/>
        </p:nvSpPr>
        <p:spPr>
          <a:xfrm>
            <a:off x="2893060" y="3923665"/>
            <a:ext cx="560959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/>
              <a:t>TDGL equaion and mKdV equation</a:t>
            </a:r>
          </a:p>
        </p:txBody>
      </p:sp>
      <p:grpSp>
        <p:nvGrpSpPr>
          <p:cNvPr id="97" name="组合 96"/>
          <p:cNvGrpSpPr/>
          <p:nvPr/>
        </p:nvGrpSpPr>
        <p:grpSpPr>
          <a:xfrm rot="19957823">
            <a:off x="8674735" y="4653280"/>
            <a:ext cx="453390" cy="236220"/>
            <a:chOff x="5968977" y="738349"/>
            <a:chExt cx="1762125" cy="1235075"/>
          </a:xfrm>
          <a:effectLst>
            <a:outerShdw blurRad="127000" dist="1016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98" name="Freeform 69"/>
            <p:cNvSpPr/>
            <p:nvPr/>
          </p:nvSpPr>
          <p:spPr bwMode="auto">
            <a:xfrm>
              <a:off x="5968977" y="738349"/>
              <a:ext cx="1585912" cy="1235075"/>
            </a:xfrm>
            <a:custGeom>
              <a:avLst/>
              <a:gdLst>
                <a:gd name="T0" fmla="*/ 999 w 999"/>
                <a:gd name="T1" fmla="*/ 301 h 778"/>
                <a:gd name="T2" fmla="*/ 502 w 999"/>
                <a:gd name="T3" fmla="*/ 554 h 778"/>
                <a:gd name="T4" fmla="*/ 0 w 999"/>
                <a:gd name="T5" fmla="*/ 778 h 778"/>
                <a:gd name="T6" fmla="*/ 0 w 999"/>
                <a:gd name="T7" fmla="*/ 435 h 778"/>
                <a:gd name="T8" fmla="*/ 355 w 999"/>
                <a:gd name="T9" fmla="*/ 253 h 778"/>
                <a:gd name="T10" fmla="*/ 852 w 999"/>
                <a:gd name="T11" fmla="*/ 0 h 778"/>
                <a:gd name="T12" fmla="*/ 814 w 999"/>
                <a:gd name="T13" fmla="*/ 206 h 778"/>
                <a:gd name="T14" fmla="*/ 999 w 999"/>
                <a:gd name="T15" fmla="*/ 301 h 7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99" h="778">
                  <a:moveTo>
                    <a:pt x="999" y="301"/>
                  </a:moveTo>
                  <a:lnTo>
                    <a:pt x="502" y="554"/>
                  </a:lnTo>
                  <a:lnTo>
                    <a:pt x="0" y="778"/>
                  </a:lnTo>
                  <a:lnTo>
                    <a:pt x="0" y="435"/>
                  </a:lnTo>
                  <a:lnTo>
                    <a:pt x="355" y="253"/>
                  </a:lnTo>
                  <a:lnTo>
                    <a:pt x="852" y="0"/>
                  </a:lnTo>
                  <a:lnTo>
                    <a:pt x="814" y="206"/>
                  </a:lnTo>
                  <a:lnTo>
                    <a:pt x="999" y="301"/>
                  </a:lnTo>
                  <a:close/>
                </a:path>
              </a:pathLst>
            </a:custGeom>
            <a:solidFill>
              <a:srgbClr val="FFE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" name="Freeform 70"/>
            <p:cNvSpPr/>
            <p:nvPr/>
          </p:nvSpPr>
          <p:spPr bwMode="auto">
            <a:xfrm>
              <a:off x="5968977" y="738349"/>
              <a:ext cx="1585912" cy="1235075"/>
            </a:xfrm>
            <a:custGeom>
              <a:avLst/>
              <a:gdLst>
                <a:gd name="T0" fmla="*/ 999 w 999"/>
                <a:gd name="T1" fmla="*/ 301 h 778"/>
                <a:gd name="T2" fmla="*/ 502 w 999"/>
                <a:gd name="T3" fmla="*/ 554 h 778"/>
                <a:gd name="T4" fmla="*/ 0 w 999"/>
                <a:gd name="T5" fmla="*/ 778 h 778"/>
                <a:gd name="T6" fmla="*/ 0 w 999"/>
                <a:gd name="T7" fmla="*/ 435 h 778"/>
                <a:gd name="T8" fmla="*/ 355 w 999"/>
                <a:gd name="T9" fmla="*/ 253 h 778"/>
                <a:gd name="T10" fmla="*/ 852 w 999"/>
                <a:gd name="T11" fmla="*/ 0 h 778"/>
                <a:gd name="T12" fmla="*/ 814 w 999"/>
                <a:gd name="T13" fmla="*/ 206 h 778"/>
                <a:gd name="T14" fmla="*/ 999 w 999"/>
                <a:gd name="T15" fmla="*/ 301 h 7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99" h="778">
                  <a:moveTo>
                    <a:pt x="999" y="301"/>
                  </a:moveTo>
                  <a:lnTo>
                    <a:pt x="502" y="554"/>
                  </a:lnTo>
                  <a:lnTo>
                    <a:pt x="0" y="778"/>
                  </a:lnTo>
                  <a:lnTo>
                    <a:pt x="0" y="435"/>
                  </a:lnTo>
                  <a:lnTo>
                    <a:pt x="355" y="253"/>
                  </a:lnTo>
                  <a:lnTo>
                    <a:pt x="852" y="0"/>
                  </a:lnTo>
                  <a:lnTo>
                    <a:pt x="814" y="206"/>
                  </a:lnTo>
                  <a:lnTo>
                    <a:pt x="999" y="301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0" name="Freeform 71"/>
            <p:cNvSpPr/>
            <p:nvPr/>
          </p:nvSpPr>
          <p:spPr bwMode="auto">
            <a:xfrm>
              <a:off x="5968977" y="738349"/>
              <a:ext cx="1585912" cy="1235075"/>
            </a:xfrm>
            <a:custGeom>
              <a:avLst/>
              <a:gdLst>
                <a:gd name="T0" fmla="*/ 852 w 999"/>
                <a:gd name="T1" fmla="*/ 0 h 778"/>
                <a:gd name="T2" fmla="*/ 355 w 999"/>
                <a:gd name="T3" fmla="*/ 253 h 778"/>
                <a:gd name="T4" fmla="*/ 0 w 999"/>
                <a:gd name="T5" fmla="*/ 435 h 778"/>
                <a:gd name="T6" fmla="*/ 0 w 999"/>
                <a:gd name="T7" fmla="*/ 778 h 778"/>
                <a:gd name="T8" fmla="*/ 502 w 999"/>
                <a:gd name="T9" fmla="*/ 554 h 778"/>
                <a:gd name="T10" fmla="*/ 999 w 999"/>
                <a:gd name="T11" fmla="*/ 301 h 778"/>
                <a:gd name="T12" fmla="*/ 999 w 999"/>
                <a:gd name="T13" fmla="*/ 301 h 778"/>
                <a:gd name="T14" fmla="*/ 814 w 999"/>
                <a:gd name="T15" fmla="*/ 206 h 778"/>
                <a:gd name="T16" fmla="*/ 852 w 999"/>
                <a:gd name="T17" fmla="*/ 0 h 7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99" h="778">
                  <a:moveTo>
                    <a:pt x="852" y="0"/>
                  </a:moveTo>
                  <a:lnTo>
                    <a:pt x="355" y="253"/>
                  </a:lnTo>
                  <a:lnTo>
                    <a:pt x="0" y="435"/>
                  </a:lnTo>
                  <a:lnTo>
                    <a:pt x="0" y="778"/>
                  </a:lnTo>
                  <a:lnTo>
                    <a:pt x="502" y="554"/>
                  </a:lnTo>
                  <a:lnTo>
                    <a:pt x="999" y="301"/>
                  </a:lnTo>
                  <a:lnTo>
                    <a:pt x="999" y="301"/>
                  </a:lnTo>
                  <a:lnTo>
                    <a:pt x="814" y="206"/>
                  </a:lnTo>
                  <a:lnTo>
                    <a:pt x="852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8D1919">
                    <a:shade val="30000"/>
                    <a:satMod val="115000"/>
                  </a:srgbClr>
                </a:gs>
                <a:gs pos="50000">
                  <a:srgbClr val="8D1919">
                    <a:shade val="67500"/>
                    <a:satMod val="115000"/>
                  </a:srgbClr>
                </a:gs>
                <a:gs pos="100000">
                  <a:srgbClr val="8D1919">
                    <a:shade val="100000"/>
                    <a:satMod val="11500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1" name="Freeform 72"/>
            <p:cNvSpPr/>
            <p:nvPr/>
          </p:nvSpPr>
          <p:spPr bwMode="auto">
            <a:xfrm>
              <a:off x="5968977" y="738349"/>
              <a:ext cx="1585912" cy="1235075"/>
            </a:xfrm>
            <a:custGeom>
              <a:avLst/>
              <a:gdLst>
                <a:gd name="T0" fmla="*/ 852 w 999"/>
                <a:gd name="T1" fmla="*/ 0 h 778"/>
                <a:gd name="T2" fmla="*/ 355 w 999"/>
                <a:gd name="T3" fmla="*/ 253 h 778"/>
                <a:gd name="T4" fmla="*/ 0 w 999"/>
                <a:gd name="T5" fmla="*/ 435 h 778"/>
                <a:gd name="T6" fmla="*/ 0 w 999"/>
                <a:gd name="T7" fmla="*/ 778 h 778"/>
                <a:gd name="T8" fmla="*/ 502 w 999"/>
                <a:gd name="T9" fmla="*/ 554 h 778"/>
                <a:gd name="T10" fmla="*/ 999 w 999"/>
                <a:gd name="T11" fmla="*/ 301 h 778"/>
                <a:gd name="T12" fmla="*/ 999 w 999"/>
                <a:gd name="T13" fmla="*/ 301 h 778"/>
                <a:gd name="T14" fmla="*/ 814 w 999"/>
                <a:gd name="T15" fmla="*/ 206 h 778"/>
                <a:gd name="T16" fmla="*/ 852 w 999"/>
                <a:gd name="T17" fmla="*/ 0 h 7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99" h="778">
                  <a:moveTo>
                    <a:pt x="852" y="0"/>
                  </a:moveTo>
                  <a:lnTo>
                    <a:pt x="355" y="253"/>
                  </a:lnTo>
                  <a:lnTo>
                    <a:pt x="0" y="435"/>
                  </a:lnTo>
                  <a:lnTo>
                    <a:pt x="0" y="778"/>
                  </a:lnTo>
                  <a:lnTo>
                    <a:pt x="502" y="554"/>
                  </a:lnTo>
                  <a:lnTo>
                    <a:pt x="999" y="301"/>
                  </a:lnTo>
                  <a:lnTo>
                    <a:pt x="999" y="301"/>
                  </a:lnTo>
                  <a:lnTo>
                    <a:pt x="814" y="206"/>
                  </a:lnTo>
                  <a:lnTo>
                    <a:pt x="85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2" name="Freeform 73"/>
            <p:cNvSpPr/>
            <p:nvPr/>
          </p:nvSpPr>
          <p:spPr bwMode="auto">
            <a:xfrm>
              <a:off x="5968977" y="1428912"/>
              <a:ext cx="1762125" cy="541338"/>
            </a:xfrm>
            <a:custGeom>
              <a:avLst/>
              <a:gdLst>
                <a:gd name="T0" fmla="*/ 1110 w 1110"/>
                <a:gd name="T1" fmla="*/ 341 h 341"/>
                <a:gd name="T2" fmla="*/ 556 w 1110"/>
                <a:gd name="T3" fmla="*/ 341 h 341"/>
                <a:gd name="T4" fmla="*/ 0 w 1110"/>
                <a:gd name="T5" fmla="*/ 341 h 341"/>
                <a:gd name="T6" fmla="*/ 0 w 1110"/>
                <a:gd name="T7" fmla="*/ 169 h 341"/>
                <a:gd name="T8" fmla="*/ 0 w 1110"/>
                <a:gd name="T9" fmla="*/ 0 h 341"/>
                <a:gd name="T10" fmla="*/ 556 w 1110"/>
                <a:gd name="T11" fmla="*/ 0 h 341"/>
                <a:gd name="T12" fmla="*/ 1110 w 1110"/>
                <a:gd name="T13" fmla="*/ 0 h 341"/>
                <a:gd name="T14" fmla="*/ 990 w 1110"/>
                <a:gd name="T15" fmla="*/ 169 h 341"/>
                <a:gd name="T16" fmla="*/ 1110 w 1110"/>
                <a:gd name="T17" fmla="*/ 341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10" h="341">
                  <a:moveTo>
                    <a:pt x="1110" y="341"/>
                  </a:moveTo>
                  <a:lnTo>
                    <a:pt x="556" y="341"/>
                  </a:lnTo>
                  <a:lnTo>
                    <a:pt x="0" y="341"/>
                  </a:lnTo>
                  <a:lnTo>
                    <a:pt x="0" y="169"/>
                  </a:lnTo>
                  <a:lnTo>
                    <a:pt x="0" y="0"/>
                  </a:lnTo>
                  <a:lnTo>
                    <a:pt x="556" y="0"/>
                  </a:lnTo>
                  <a:lnTo>
                    <a:pt x="1110" y="0"/>
                  </a:lnTo>
                  <a:lnTo>
                    <a:pt x="990" y="169"/>
                  </a:lnTo>
                  <a:lnTo>
                    <a:pt x="1110" y="341"/>
                  </a:lnTo>
                  <a:close/>
                </a:path>
              </a:pathLst>
            </a:custGeom>
            <a:solidFill>
              <a:srgbClr val="FA15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3" name="Freeform 74"/>
            <p:cNvSpPr/>
            <p:nvPr/>
          </p:nvSpPr>
          <p:spPr bwMode="auto">
            <a:xfrm>
              <a:off x="5968977" y="1428912"/>
              <a:ext cx="882650" cy="541338"/>
            </a:xfrm>
            <a:custGeom>
              <a:avLst/>
              <a:gdLst>
                <a:gd name="T0" fmla="*/ 556 w 556"/>
                <a:gd name="T1" fmla="*/ 341 h 341"/>
                <a:gd name="T2" fmla="*/ 0 w 556"/>
                <a:gd name="T3" fmla="*/ 341 h 341"/>
                <a:gd name="T4" fmla="*/ 0 w 556"/>
                <a:gd name="T5" fmla="*/ 169 h 341"/>
                <a:gd name="T6" fmla="*/ 0 w 556"/>
                <a:gd name="T7" fmla="*/ 0 h 341"/>
                <a:gd name="T8" fmla="*/ 556 w 556"/>
                <a:gd name="T9" fmla="*/ 0 h 341"/>
                <a:gd name="T10" fmla="*/ 556 w 556"/>
                <a:gd name="T11" fmla="*/ 341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56" h="341">
                  <a:moveTo>
                    <a:pt x="556" y="341"/>
                  </a:moveTo>
                  <a:lnTo>
                    <a:pt x="0" y="341"/>
                  </a:lnTo>
                  <a:lnTo>
                    <a:pt x="0" y="169"/>
                  </a:lnTo>
                  <a:lnTo>
                    <a:pt x="0" y="0"/>
                  </a:lnTo>
                  <a:lnTo>
                    <a:pt x="556" y="0"/>
                  </a:lnTo>
                  <a:lnTo>
                    <a:pt x="556" y="341"/>
                  </a:lnTo>
                  <a:close/>
                </a:path>
              </a:pathLst>
            </a:custGeom>
            <a:solidFill>
              <a:srgbClr val="F025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4" name="Freeform 75"/>
            <p:cNvSpPr/>
            <p:nvPr/>
          </p:nvSpPr>
          <p:spPr bwMode="auto">
            <a:xfrm>
              <a:off x="5968977" y="1428912"/>
              <a:ext cx="882650" cy="541338"/>
            </a:xfrm>
            <a:custGeom>
              <a:avLst/>
              <a:gdLst>
                <a:gd name="T0" fmla="*/ 556 w 556"/>
                <a:gd name="T1" fmla="*/ 341 h 341"/>
                <a:gd name="T2" fmla="*/ 0 w 556"/>
                <a:gd name="T3" fmla="*/ 341 h 341"/>
                <a:gd name="T4" fmla="*/ 0 w 556"/>
                <a:gd name="T5" fmla="*/ 169 h 341"/>
                <a:gd name="T6" fmla="*/ 0 w 556"/>
                <a:gd name="T7" fmla="*/ 0 h 341"/>
                <a:gd name="T8" fmla="*/ 556 w 556"/>
                <a:gd name="T9" fmla="*/ 0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6" h="341">
                  <a:moveTo>
                    <a:pt x="556" y="341"/>
                  </a:moveTo>
                  <a:lnTo>
                    <a:pt x="0" y="341"/>
                  </a:lnTo>
                  <a:lnTo>
                    <a:pt x="0" y="169"/>
                  </a:lnTo>
                  <a:lnTo>
                    <a:pt x="0" y="0"/>
                  </a:lnTo>
                  <a:lnTo>
                    <a:pt x="55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05" name="椭圆 104"/>
          <p:cNvSpPr/>
          <p:nvPr/>
        </p:nvSpPr>
        <p:spPr>
          <a:xfrm>
            <a:off x="2092325" y="4840605"/>
            <a:ext cx="565150" cy="542925"/>
          </a:xfrm>
          <a:prstGeom prst="ellipse">
            <a:avLst/>
          </a:prstGeom>
          <a:noFill/>
          <a:ln>
            <a:solidFill>
              <a:srgbClr val="F22424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6" name="圆角矩形 105"/>
          <p:cNvSpPr/>
          <p:nvPr/>
        </p:nvSpPr>
        <p:spPr>
          <a:xfrm>
            <a:off x="2446020" y="4827270"/>
            <a:ext cx="6303645" cy="553720"/>
          </a:xfrm>
          <a:prstGeom prst="roundRect">
            <a:avLst/>
          </a:prstGeom>
          <a:gradFill>
            <a:gsLst>
              <a:gs pos="0">
                <a:srgbClr val="E4E4E4"/>
              </a:gs>
              <a:gs pos="100000">
                <a:schemeClr val="bg1"/>
              </a:gs>
            </a:gsLst>
            <a:lin ang="2700000" scaled="0"/>
          </a:gradFill>
          <a:ln w="19050">
            <a:gradFill>
              <a:gsLst>
                <a:gs pos="0">
                  <a:schemeClr val="bg1">
                    <a:lumMod val="65000"/>
                  </a:schemeClr>
                </a:gs>
                <a:gs pos="100000">
                  <a:schemeClr val="bg1"/>
                </a:gs>
              </a:gsLst>
              <a:lin ang="13500000" scaled="0"/>
            </a:gradFill>
          </a:ln>
          <a:effectLst>
            <a:outerShdw blurRad="177800" dist="1143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7" name="文本框 106"/>
          <p:cNvSpPr txBox="1"/>
          <p:nvPr/>
        </p:nvSpPr>
        <p:spPr>
          <a:xfrm>
            <a:off x="2977515" y="4891405"/>
            <a:ext cx="560959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/>
              <a:t>Numerical simulation</a:t>
            </a:r>
          </a:p>
        </p:txBody>
      </p:sp>
      <p:sp>
        <p:nvSpPr>
          <p:cNvPr id="6" name="圆角矩形 5"/>
          <p:cNvSpPr/>
          <p:nvPr/>
        </p:nvSpPr>
        <p:spPr>
          <a:xfrm>
            <a:off x="2419985" y="3905885"/>
            <a:ext cx="6303645" cy="553720"/>
          </a:xfrm>
          <a:prstGeom prst="roundRect">
            <a:avLst/>
          </a:prstGeom>
          <a:gradFill>
            <a:gsLst>
              <a:gs pos="0">
                <a:srgbClr val="E4E4E4"/>
              </a:gs>
              <a:gs pos="100000">
                <a:schemeClr val="bg1"/>
              </a:gs>
            </a:gsLst>
            <a:lin ang="2700000" scaled="0"/>
          </a:gradFill>
          <a:ln w="19050">
            <a:gradFill>
              <a:gsLst>
                <a:gs pos="0">
                  <a:schemeClr val="bg1">
                    <a:lumMod val="65000"/>
                  </a:schemeClr>
                </a:gs>
                <a:gs pos="100000">
                  <a:schemeClr val="bg1"/>
                </a:gs>
              </a:gsLst>
              <a:lin ang="13500000" scaled="0"/>
            </a:gradFill>
          </a:ln>
          <a:effectLst>
            <a:outerShdw blurRad="177800" dist="1143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2877820" y="3938905"/>
            <a:ext cx="560959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/>
              <a:t>TDGL equation and mKdV equation</a:t>
            </a:r>
          </a:p>
        </p:txBody>
      </p:sp>
      <p:grpSp>
        <p:nvGrpSpPr>
          <p:cNvPr id="11" name="组合 10"/>
          <p:cNvGrpSpPr/>
          <p:nvPr/>
        </p:nvGrpSpPr>
        <p:grpSpPr>
          <a:xfrm rot="19957823">
            <a:off x="8728075" y="5529580"/>
            <a:ext cx="453390" cy="236220"/>
            <a:chOff x="5968977" y="738349"/>
            <a:chExt cx="1762125" cy="1235075"/>
          </a:xfrm>
          <a:effectLst>
            <a:outerShdw blurRad="127000" dist="1016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0" name="Freeform 69"/>
            <p:cNvSpPr/>
            <p:nvPr/>
          </p:nvSpPr>
          <p:spPr bwMode="auto">
            <a:xfrm>
              <a:off x="5968977" y="738349"/>
              <a:ext cx="1585912" cy="1235075"/>
            </a:xfrm>
            <a:custGeom>
              <a:avLst/>
              <a:gdLst>
                <a:gd name="T0" fmla="*/ 999 w 999"/>
                <a:gd name="T1" fmla="*/ 301 h 778"/>
                <a:gd name="T2" fmla="*/ 502 w 999"/>
                <a:gd name="T3" fmla="*/ 554 h 778"/>
                <a:gd name="T4" fmla="*/ 0 w 999"/>
                <a:gd name="T5" fmla="*/ 778 h 778"/>
                <a:gd name="T6" fmla="*/ 0 w 999"/>
                <a:gd name="T7" fmla="*/ 435 h 778"/>
                <a:gd name="T8" fmla="*/ 355 w 999"/>
                <a:gd name="T9" fmla="*/ 253 h 778"/>
                <a:gd name="T10" fmla="*/ 852 w 999"/>
                <a:gd name="T11" fmla="*/ 0 h 778"/>
                <a:gd name="T12" fmla="*/ 814 w 999"/>
                <a:gd name="T13" fmla="*/ 206 h 778"/>
                <a:gd name="T14" fmla="*/ 999 w 999"/>
                <a:gd name="T15" fmla="*/ 301 h 7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99" h="778">
                  <a:moveTo>
                    <a:pt x="999" y="301"/>
                  </a:moveTo>
                  <a:lnTo>
                    <a:pt x="502" y="554"/>
                  </a:lnTo>
                  <a:lnTo>
                    <a:pt x="0" y="778"/>
                  </a:lnTo>
                  <a:lnTo>
                    <a:pt x="0" y="435"/>
                  </a:lnTo>
                  <a:lnTo>
                    <a:pt x="355" y="253"/>
                  </a:lnTo>
                  <a:lnTo>
                    <a:pt x="852" y="0"/>
                  </a:lnTo>
                  <a:lnTo>
                    <a:pt x="814" y="206"/>
                  </a:lnTo>
                  <a:lnTo>
                    <a:pt x="999" y="301"/>
                  </a:lnTo>
                  <a:close/>
                </a:path>
              </a:pathLst>
            </a:custGeom>
            <a:solidFill>
              <a:srgbClr val="FFE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" name="Freeform 70"/>
            <p:cNvSpPr/>
            <p:nvPr/>
          </p:nvSpPr>
          <p:spPr bwMode="auto">
            <a:xfrm>
              <a:off x="5968977" y="738349"/>
              <a:ext cx="1585912" cy="1235075"/>
            </a:xfrm>
            <a:custGeom>
              <a:avLst/>
              <a:gdLst>
                <a:gd name="T0" fmla="*/ 999 w 999"/>
                <a:gd name="T1" fmla="*/ 301 h 778"/>
                <a:gd name="T2" fmla="*/ 502 w 999"/>
                <a:gd name="T3" fmla="*/ 554 h 778"/>
                <a:gd name="T4" fmla="*/ 0 w 999"/>
                <a:gd name="T5" fmla="*/ 778 h 778"/>
                <a:gd name="T6" fmla="*/ 0 w 999"/>
                <a:gd name="T7" fmla="*/ 435 h 778"/>
                <a:gd name="T8" fmla="*/ 355 w 999"/>
                <a:gd name="T9" fmla="*/ 253 h 778"/>
                <a:gd name="T10" fmla="*/ 852 w 999"/>
                <a:gd name="T11" fmla="*/ 0 h 778"/>
                <a:gd name="T12" fmla="*/ 814 w 999"/>
                <a:gd name="T13" fmla="*/ 206 h 778"/>
                <a:gd name="T14" fmla="*/ 999 w 999"/>
                <a:gd name="T15" fmla="*/ 301 h 7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99" h="778">
                  <a:moveTo>
                    <a:pt x="999" y="301"/>
                  </a:moveTo>
                  <a:lnTo>
                    <a:pt x="502" y="554"/>
                  </a:lnTo>
                  <a:lnTo>
                    <a:pt x="0" y="778"/>
                  </a:lnTo>
                  <a:lnTo>
                    <a:pt x="0" y="435"/>
                  </a:lnTo>
                  <a:lnTo>
                    <a:pt x="355" y="253"/>
                  </a:lnTo>
                  <a:lnTo>
                    <a:pt x="852" y="0"/>
                  </a:lnTo>
                  <a:lnTo>
                    <a:pt x="814" y="206"/>
                  </a:lnTo>
                  <a:lnTo>
                    <a:pt x="999" y="301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" name="Freeform 71"/>
            <p:cNvSpPr/>
            <p:nvPr/>
          </p:nvSpPr>
          <p:spPr bwMode="auto">
            <a:xfrm>
              <a:off x="5968977" y="738349"/>
              <a:ext cx="1585912" cy="1235075"/>
            </a:xfrm>
            <a:custGeom>
              <a:avLst/>
              <a:gdLst>
                <a:gd name="T0" fmla="*/ 852 w 999"/>
                <a:gd name="T1" fmla="*/ 0 h 778"/>
                <a:gd name="T2" fmla="*/ 355 w 999"/>
                <a:gd name="T3" fmla="*/ 253 h 778"/>
                <a:gd name="T4" fmla="*/ 0 w 999"/>
                <a:gd name="T5" fmla="*/ 435 h 778"/>
                <a:gd name="T6" fmla="*/ 0 w 999"/>
                <a:gd name="T7" fmla="*/ 778 h 778"/>
                <a:gd name="T8" fmla="*/ 502 w 999"/>
                <a:gd name="T9" fmla="*/ 554 h 778"/>
                <a:gd name="T10" fmla="*/ 999 w 999"/>
                <a:gd name="T11" fmla="*/ 301 h 778"/>
                <a:gd name="T12" fmla="*/ 999 w 999"/>
                <a:gd name="T13" fmla="*/ 301 h 778"/>
                <a:gd name="T14" fmla="*/ 814 w 999"/>
                <a:gd name="T15" fmla="*/ 206 h 778"/>
                <a:gd name="T16" fmla="*/ 852 w 999"/>
                <a:gd name="T17" fmla="*/ 0 h 7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99" h="778">
                  <a:moveTo>
                    <a:pt x="852" y="0"/>
                  </a:moveTo>
                  <a:lnTo>
                    <a:pt x="355" y="253"/>
                  </a:lnTo>
                  <a:lnTo>
                    <a:pt x="0" y="435"/>
                  </a:lnTo>
                  <a:lnTo>
                    <a:pt x="0" y="778"/>
                  </a:lnTo>
                  <a:lnTo>
                    <a:pt x="502" y="554"/>
                  </a:lnTo>
                  <a:lnTo>
                    <a:pt x="999" y="301"/>
                  </a:lnTo>
                  <a:lnTo>
                    <a:pt x="999" y="301"/>
                  </a:lnTo>
                  <a:lnTo>
                    <a:pt x="814" y="206"/>
                  </a:lnTo>
                  <a:lnTo>
                    <a:pt x="852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8D1919">
                    <a:shade val="30000"/>
                    <a:satMod val="115000"/>
                  </a:srgbClr>
                </a:gs>
                <a:gs pos="50000">
                  <a:srgbClr val="8D1919">
                    <a:shade val="67500"/>
                    <a:satMod val="115000"/>
                  </a:srgbClr>
                </a:gs>
                <a:gs pos="100000">
                  <a:srgbClr val="8D1919">
                    <a:shade val="100000"/>
                    <a:satMod val="11500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" name="Freeform 72"/>
            <p:cNvSpPr/>
            <p:nvPr/>
          </p:nvSpPr>
          <p:spPr bwMode="auto">
            <a:xfrm>
              <a:off x="5968977" y="738349"/>
              <a:ext cx="1585912" cy="1235075"/>
            </a:xfrm>
            <a:custGeom>
              <a:avLst/>
              <a:gdLst>
                <a:gd name="T0" fmla="*/ 852 w 999"/>
                <a:gd name="T1" fmla="*/ 0 h 778"/>
                <a:gd name="T2" fmla="*/ 355 w 999"/>
                <a:gd name="T3" fmla="*/ 253 h 778"/>
                <a:gd name="T4" fmla="*/ 0 w 999"/>
                <a:gd name="T5" fmla="*/ 435 h 778"/>
                <a:gd name="T6" fmla="*/ 0 w 999"/>
                <a:gd name="T7" fmla="*/ 778 h 778"/>
                <a:gd name="T8" fmla="*/ 502 w 999"/>
                <a:gd name="T9" fmla="*/ 554 h 778"/>
                <a:gd name="T10" fmla="*/ 999 w 999"/>
                <a:gd name="T11" fmla="*/ 301 h 778"/>
                <a:gd name="T12" fmla="*/ 999 w 999"/>
                <a:gd name="T13" fmla="*/ 301 h 778"/>
                <a:gd name="T14" fmla="*/ 814 w 999"/>
                <a:gd name="T15" fmla="*/ 206 h 778"/>
                <a:gd name="T16" fmla="*/ 852 w 999"/>
                <a:gd name="T17" fmla="*/ 0 h 7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99" h="778">
                  <a:moveTo>
                    <a:pt x="852" y="0"/>
                  </a:moveTo>
                  <a:lnTo>
                    <a:pt x="355" y="253"/>
                  </a:lnTo>
                  <a:lnTo>
                    <a:pt x="0" y="435"/>
                  </a:lnTo>
                  <a:lnTo>
                    <a:pt x="0" y="778"/>
                  </a:lnTo>
                  <a:lnTo>
                    <a:pt x="502" y="554"/>
                  </a:lnTo>
                  <a:lnTo>
                    <a:pt x="999" y="301"/>
                  </a:lnTo>
                  <a:lnTo>
                    <a:pt x="999" y="301"/>
                  </a:lnTo>
                  <a:lnTo>
                    <a:pt x="814" y="206"/>
                  </a:lnTo>
                  <a:lnTo>
                    <a:pt x="85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" name="Freeform 73"/>
            <p:cNvSpPr/>
            <p:nvPr/>
          </p:nvSpPr>
          <p:spPr bwMode="auto">
            <a:xfrm>
              <a:off x="5968977" y="1428912"/>
              <a:ext cx="1762125" cy="541338"/>
            </a:xfrm>
            <a:custGeom>
              <a:avLst/>
              <a:gdLst>
                <a:gd name="T0" fmla="*/ 1110 w 1110"/>
                <a:gd name="T1" fmla="*/ 341 h 341"/>
                <a:gd name="T2" fmla="*/ 556 w 1110"/>
                <a:gd name="T3" fmla="*/ 341 h 341"/>
                <a:gd name="T4" fmla="*/ 0 w 1110"/>
                <a:gd name="T5" fmla="*/ 341 h 341"/>
                <a:gd name="T6" fmla="*/ 0 w 1110"/>
                <a:gd name="T7" fmla="*/ 169 h 341"/>
                <a:gd name="T8" fmla="*/ 0 w 1110"/>
                <a:gd name="T9" fmla="*/ 0 h 341"/>
                <a:gd name="T10" fmla="*/ 556 w 1110"/>
                <a:gd name="T11" fmla="*/ 0 h 341"/>
                <a:gd name="T12" fmla="*/ 1110 w 1110"/>
                <a:gd name="T13" fmla="*/ 0 h 341"/>
                <a:gd name="T14" fmla="*/ 990 w 1110"/>
                <a:gd name="T15" fmla="*/ 169 h 341"/>
                <a:gd name="T16" fmla="*/ 1110 w 1110"/>
                <a:gd name="T17" fmla="*/ 341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10" h="341">
                  <a:moveTo>
                    <a:pt x="1110" y="341"/>
                  </a:moveTo>
                  <a:lnTo>
                    <a:pt x="556" y="341"/>
                  </a:lnTo>
                  <a:lnTo>
                    <a:pt x="0" y="341"/>
                  </a:lnTo>
                  <a:lnTo>
                    <a:pt x="0" y="169"/>
                  </a:lnTo>
                  <a:lnTo>
                    <a:pt x="0" y="0"/>
                  </a:lnTo>
                  <a:lnTo>
                    <a:pt x="556" y="0"/>
                  </a:lnTo>
                  <a:lnTo>
                    <a:pt x="1110" y="0"/>
                  </a:lnTo>
                  <a:lnTo>
                    <a:pt x="990" y="169"/>
                  </a:lnTo>
                  <a:lnTo>
                    <a:pt x="1110" y="341"/>
                  </a:lnTo>
                  <a:close/>
                </a:path>
              </a:pathLst>
            </a:custGeom>
            <a:solidFill>
              <a:srgbClr val="FA15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" name="Freeform 74"/>
            <p:cNvSpPr/>
            <p:nvPr/>
          </p:nvSpPr>
          <p:spPr bwMode="auto">
            <a:xfrm>
              <a:off x="5968977" y="1428912"/>
              <a:ext cx="882650" cy="541338"/>
            </a:xfrm>
            <a:custGeom>
              <a:avLst/>
              <a:gdLst>
                <a:gd name="T0" fmla="*/ 556 w 556"/>
                <a:gd name="T1" fmla="*/ 341 h 341"/>
                <a:gd name="T2" fmla="*/ 0 w 556"/>
                <a:gd name="T3" fmla="*/ 341 h 341"/>
                <a:gd name="T4" fmla="*/ 0 w 556"/>
                <a:gd name="T5" fmla="*/ 169 h 341"/>
                <a:gd name="T6" fmla="*/ 0 w 556"/>
                <a:gd name="T7" fmla="*/ 0 h 341"/>
                <a:gd name="T8" fmla="*/ 556 w 556"/>
                <a:gd name="T9" fmla="*/ 0 h 341"/>
                <a:gd name="T10" fmla="*/ 556 w 556"/>
                <a:gd name="T11" fmla="*/ 341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56" h="341">
                  <a:moveTo>
                    <a:pt x="556" y="341"/>
                  </a:moveTo>
                  <a:lnTo>
                    <a:pt x="0" y="341"/>
                  </a:lnTo>
                  <a:lnTo>
                    <a:pt x="0" y="169"/>
                  </a:lnTo>
                  <a:lnTo>
                    <a:pt x="0" y="0"/>
                  </a:lnTo>
                  <a:lnTo>
                    <a:pt x="556" y="0"/>
                  </a:lnTo>
                  <a:lnTo>
                    <a:pt x="556" y="341"/>
                  </a:lnTo>
                  <a:close/>
                </a:path>
              </a:pathLst>
            </a:custGeom>
            <a:solidFill>
              <a:srgbClr val="F025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" name="Freeform 75"/>
            <p:cNvSpPr/>
            <p:nvPr/>
          </p:nvSpPr>
          <p:spPr bwMode="auto">
            <a:xfrm>
              <a:off x="5968977" y="1428912"/>
              <a:ext cx="882650" cy="541338"/>
            </a:xfrm>
            <a:custGeom>
              <a:avLst/>
              <a:gdLst>
                <a:gd name="T0" fmla="*/ 556 w 556"/>
                <a:gd name="T1" fmla="*/ 341 h 341"/>
                <a:gd name="T2" fmla="*/ 0 w 556"/>
                <a:gd name="T3" fmla="*/ 341 h 341"/>
                <a:gd name="T4" fmla="*/ 0 w 556"/>
                <a:gd name="T5" fmla="*/ 169 h 341"/>
                <a:gd name="T6" fmla="*/ 0 w 556"/>
                <a:gd name="T7" fmla="*/ 0 h 341"/>
                <a:gd name="T8" fmla="*/ 556 w 556"/>
                <a:gd name="T9" fmla="*/ 0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6" h="341">
                  <a:moveTo>
                    <a:pt x="556" y="341"/>
                  </a:moveTo>
                  <a:lnTo>
                    <a:pt x="0" y="341"/>
                  </a:lnTo>
                  <a:lnTo>
                    <a:pt x="0" y="169"/>
                  </a:lnTo>
                  <a:lnTo>
                    <a:pt x="0" y="0"/>
                  </a:lnTo>
                  <a:lnTo>
                    <a:pt x="55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27" name="椭圆 26"/>
          <p:cNvSpPr/>
          <p:nvPr/>
        </p:nvSpPr>
        <p:spPr>
          <a:xfrm>
            <a:off x="2145665" y="5716905"/>
            <a:ext cx="565150" cy="542925"/>
          </a:xfrm>
          <a:prstGeom prst="ellipse">
            <a:avLst/>
          </a:prstGeom>
          <a:noFill/>
          <a:ln>
            <a:solidFill>
              <a:srgbClr val="F22424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圆角矩形 27"/>
          <p:cNvSpPr/>
          <p:nvPr/>
        </p:nvSpPr>
        <p:spPr>
          <a:xfrm>
            <a:off x="2484120" y="5718810"/>
            <a:ext cx="6303645" cy="553720"/>
          </a:xfrm>
          <a:prstGeom prst="roundRect">
            <a:avLst/>
          </a:prstGeom>
          <a:gradFill>
            <a:gsLst>
              <a:gs pos="0">
                <a:srgbClr val="E4E4E4"/>
              </a:gs>
              <a:gs pos="100000">
                <a:schemeClr val="bg1"/>
              </a:gs>
            </a:gsLst>
            <a:lin ang="2700000" scaled="0"/>
          </a:gradFill>
          <a:ln w="19050">
            <a:gradFill>
              <a:gsLst>
                <a:gs pos="0">
                  <a:schemeClr val="bg1">
                    <a:lumMod val="65000"/>
                  </a:schemeClr>
                </a:gs>
                <a:gs pos="100000">
                  <a:schemeClr val="bg1"/>
                </a:gs>
              </a:gsLst>
              <a:lin ang="13500000" scaled="0"/>
            </a:gradFill>
          </a:ln>
          <a:effectLst>
            <a:outerShdw blurRad="177800" dist="1143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文本框 28"/>
          <p:cNvSpPr txBox="1"/>
          <p:nvPr/>
        </p:nvSpPr>
        <p:spPr>
          <a:xfrm>
            <a:off x="2941955" y="5751830"/>
            <a:ext cx="560959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/>
              <a:t>Conclusion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02525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 noChangeAspect="1"/>
          </p:cNvGrpSpPr>
          <p:nvPr/>
        </p:nvGrpSpPr>
        <p:grpSpPr bwMode="auto">
          <a:xfrm>
            <a:off x="347134" y="-2177902"/>
            <a:ext cx="845692" cy="3199616"/>
            <a:chOff x="381" y="478"/>
            <a:chExt cx="531" cy="2009"/>
          </a:xfrm>
          <a:effectLst>
            <a:outerShdw blurRad="88900" dist="635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" name="AutoShape 3"/>
            <p:cNvSpPr>
              <a:spLocks noChangeAspect="1" noChangeArrowheads="1" noTextEdit="1"/>
            </p:cNvSpPr>
            <p:nvPr/>
          </p:nvSpPr>
          <p:spPr bwMode="auto">
            <a:xfrm>
              <a:off x="381" y="480"/>
              <a:ext cx="531" cy="20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" name="Freeform 5"/>
            <p:cNvSpPr/>
            <p:nvPr/>
          </p:nvSpPr>
          <p:spPr bwMode="auto">
            <a:xfrm>
              <a:off x="383" y="478"/>
              <a:ext cx="529" cy="2009"/>
            </a:xfrm>
            <a:custGeom>
              <a:avLst/>
              <a:gdLst>
                <a:gd name="T0" fmla="*/ 529 w 529"/>
                <a:gd name="T1" fmla="*/ 2009 h 2009"/>
                <a:gd name="T2" fmla="*/ 261 w 529"/>
                <a:gd name="T3" fmla="*/ 1879 h 2009"/>
                <a:gd name="T4" fmla="*/ 0 w 529"/>
                <a:gd name="T5" fmla="*/ 2009 h 2009"/>
                <a:gd name="T6" fmla="*/ 0 w 529"/>
                <a:gd name="T7" fmla="*/ 0 h 2009"/>
                <a:gd name="T8" fmla="*/ 529 w 529"/>
                <a:gd name="T9" fmla="*/ 0 h 2009"/>
                <a:gd name="T10" fmla="*/ 529 w 529"/>
                <a:gd name="T11" fmla="*/ 2009 h 20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29" h="2009">
                  <a:moveTo>
                    <a:pt x="529" y="2009"/>
                  </a:moveTo>
                  <a:lnTo>
                    <a:pt x="261" y="1879"/>
                  </a:lnTo>
                  <a:lnTo>
                    <a:pt x="0" y="2009"/>
                  </a:lnTo>
                  <a:lnTo>
                    <a:pt x="0" y="0"/>
                  </a:lnTo>
                  <a:lnTo>
                    <a:pt x="529" y="0"/>
                  </a:lnTo>
                  <a:lnTo>
                    <a:pt x="529" y="2009"/>
                  </a:lnTo>
                  <a:close/>
                </a:path>
              </a:pathLst>
            </a:custGeom>
            <a:solidFill>
              <a:srgbClr val="F025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" name="Freeform 6"/>
            <p:cNvSpPr/>
            <p:nvPr/>
          </p:nvSpPr>
          <p:spPr bwMode="auto">
            <a:xfrm>
              <a:off x="426" y="537"/>
              <a:ext cx="443" cy="1877"/>
            </a:xfrm>
            <a:custGeom>
              <a:avLst/>
              <a:gdLst>
                <a:gd name="T0" fmla="*/ 443 w 443"/>
                <a:gd name="T1" fmla="*/ 1877 h 1877"/>
                <a:gd name="T2" fmla="*/ 218 w 443"/>
                <a:gd name="T3" fmla="*/ 1756 h 1877"/>
                <a:gd name="T4" fmla="*/ 0 w 443"/>
                <a:gd name="T5" fmla="*/ 1877 h 1877"/>
                <a:gd name="T6" fmla="*/ 0 w 443"/>
                <a:gd name="T7" fmla="*/ 0 h 1877"/>
                <a:gd name="T8" fmla="*/ 443 w 443"/>
                <a:gd name="T9" fmla="*/ 0 h 1877"/>
                <a:gd name="T10" fmla="*/ 443 w 443"/>
                <a:gd name="T11" fmla="*/ 1877 h 18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43" h="1877">
                  <a:moveTo>
                    <a:pt x="443" y="1877"/>
                  </a:moveTo>
                  <a:lnTo>
                    <a:pt x="218" y="1756"/>
                  </a:lnTo>
                  <a:lnTo>
                    <a:pt x="0" y="1877"/>
                  </a:lnTo>
                  <a:lnTo>
                    <a:pt x="0" y="0"/>
                  </a:lnTo>
                  <a:lnTo>
                    <a:pt x="443" y="0"/>
                  </a:lnTo>
                  <a:lnTo>
                    <a:pt x="443" y="1877"/>
                  </a:lnTo>
                  <a:close/>
                </a:path>
              </a:pathLst>
            </a:custGeom>
            <a:noFill/>
            <a:ln w="19050" cap="flat">
              <a:solidFill>
                <a:srgbClr val="FFFFFF"/>
              </a:solidFill>
              <a:prstDash val="dash"/>
              <a:miter lim="800000"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6" name="文本框 5"/>
          <p:cNvSpPr txBox="1"/>
          <p:nvPr/>
        </p:nvSpPr>
        <p:spPr>
          <a:xfrm flipH="1">
            <a:off x="486434" y="200035"/>
            <a:ext cx="596119" cy="483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8</a:t>
            </a:r>
            <a:endParaRPr lang="zh-CN" altLang="en-US" sz="2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 flipH="1">
            <a:off x="1304925" y="287655"/>
            <a:ext cx="640715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>
                <a:sym typeface="+mn-ea"/>
              </a:rPr>
              <a:t>TDGL equaion</a:t>
            </a:r>
            <a:endParaRPr lang="zh-CN" altLang="en-US" sz="2800" dirty="0">
              <a:latin typeface="汉仪综艺体简" pitchFamily="49" charset="-122"/>
              <a:ea typeface="汉仪综艺体简" pitchFamily="49" charset="-122"/>
            </a:endParaRPr>
          </a:p>
        </p:txBody>
      </p:sp>
      <p:graphicFrame>
        <p:nvGraphicFramePr>
          <p:cNvPr id="21" name="对象 20">
            <a:hlinkClick r:id="" action="ppaction://ole?verb=0"/>
          </p:cNvPr>
          <p:cNvGraphicFramePr>
            <a:graphicFrameLocks/>
          </p:cNvGraphicFramePr>
          <p:nvPr/>
        </p:nvGraphicFramePr>
        <p:xfrm>
          <a:off x="1246505" y="1494790"/>
          <a:ext cx="6687820" cy="782955"/>
        </p:xfrm>
        <a:graphic>
          <a:graphicData uri="http://schemas.openxmlformats.org/presentationml/2006/ole">
            <p:oleObj spid="_x0000_s21507" r:id="rId3" imgW="1942920" imgH="228600" progId="">
              <p:embed/>
            </p:oleObj>
          </a:graphicData>
        </a:graphic>
      </p:graphicFrame>
      <p:sp>
        <p:nvSpPr>
          <p:cNvPr id="25" name="椭圆形标注 24"/>
          <p:cNvSpPr/>
          <p:nvPr/>
        </p:nvSpPr>
        <p:spPr>
          <a:xfrm>
            <a:off x="7872730" y="375920"/>
            <a:ext cx="3700145" cy="1358900"/>
          </a:xfrm>
          <a:prstGeom prst="wedgeEllipseCallou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aphicFrame>
        <p:nvGraphicFramePr>
          <p:cNvPr id="36" name="对象 35">
            <a:hlinkClick r:id="" action="ppaction://ole?verb=0"/>
          </p:cNvPr>
          <p:cNvGraphicFramePr>
            <a:graphicFrameLocks/>
          </p:cNvGraphicFramePr>
          <p:nvPr/>
        </p:nvGraphicFramePr>
        <p:xfrm>
          <a:off x="8186420" y="819150"/>
          <a:ext cx="3496310" cy="567690"/>
        </p:xfrm>
        <a:graphic>
          <a:graphicData uri="http://schemas.openxmlformats.org/presentationml/2006/ole">
            <p:oleObj spid="_x0000_s21506" r:id="rId4" imgW="1409400" imgH="228600" progId="">
              <p:embed/>
            </p:oleObj>
          </a:graphicData>
        </a:graphic>
      </p:graphicFrame>
      <p:graphicFrame>
        <p:nvGraphicFramePr>
          <p:cNvPr id="37" name="对象 36">
            <a:hlinkClick r:id="" action="ppaction://ole?verb=0"/>
          </p:cNvPr>
          <p:cNvGraphicFramePr>
            <a:graphicFrameLocks/>
          </p:cNvGraphicFramePr>
          <p:nvPr/>
        </p:nvGraphicFramePr>
        <p:xfrm>
          <a:off x="1814830" y="2809240"/>
          <a:ext cx="10104755" cy="1477010"/>
        </p:xfrm>
        <a:graphic>
          <a:graphicData uri="http://schemas.openxmlformats.org/presentationml/2006/ole">
            <p:oleObj spid="_x0000_s21505" r:id="rId5" imgW="3403440" imgH="482400" progId="">
              <p:embed/>
            </p:oleObj>
          </a:graphicData>
        </a:graphic>
      </p:graphicFrame>
      <p:sp>
        <p:nvSpPr>
          <p:cNvPr id="39" name="右箭头 38"/>
          <p:cNvSpPr/>
          <p:nvPr/>
        </p:nvSpPr>
        <p:spPr>
          <a:xfrm>
            <a:off x="675005" y="3261360"/>
            <a:ext cx="1139825" cy="421640"/>
          </a:xfrm>
          <a:prstGeom prst="rightArrow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395220" y="4345305"/>
            <a:ext cx="5967095" cy="233934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25" grpId="0" bldLvl="0" animBg="1"/>
      <p:bldP spid="39" grpId="0" bldLvl="0" animBg="1"/>
    </p:bldLst>
  </p:timing>
</p:sld>
</file>

<file path=ppt/theme/theme1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532</Words>
  <Application>Microsoft Office PowerPoint</Application>
  <PresentationFormat>自定义</PresentationFormat>
  <Paragraphs>115</Paragraphs>
  <Slides>16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2</vt:i4>
      </vt:variant>
      <vt:variant>
        <vt:lpstr>幻灯片标题</vt:lpstr>
      </vt:variant>
      <vt:variant>
        <vt:i4>16</vt:i4>
      </vt:variant>
    </vt:vector>
  </HeadingPairs>
  <TitlesOfParts>
    <vt:vector size="26" baseType="lpstr">
      <vt:lpstr>Arial</vt:lpstr>
      <vt:lpstr>宋体</vt:lpstr>
      <vt:lpstr>Calibri</vt:lpstr>
      <vt:lpstr>汉仪综艺体简</vt:lpstr>
      <vt:lpstr>Stencil Std</vt:lpstr>
      <vt:lpstr>微软雅黑</vt:lpstr>
      <vt:lpstr>Calibri Light</vt:lpstr>
      <vt:lpstr>第一PPT：www.1ppt.com</vt:lpstr>
      <vt:lpstr>公式</vt:lpstr>
      <vt:lpstr>WPS 公式 3.0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</vt:vector>
  </TitlesOfParts>
  <Company>第一PPT模板网-WWW.1PPT.COM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dc:description>第一PPT模板网-WWW.1PPT.COM</dc:description>
  <cp:lastModifiedBy>dreamsummit</cp:lastModifiedBy>
  <cp:revision>695</cp:revision>
  <dcterms:created xsi:type="dcterms:W3CDTF">2015-12-03T13:43:00Z</dcterms:created>
  <dcterms:modified xsi:type="dcterms:W3CDTF">2016-06-25T04:08:47Z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2052-10.1.0.5601</vt:lpwstr>
  </property>
</Properties>
</file>