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57" r:id="rId5"/>
    <p:sldId id="305" r:id="rId6"/>
    <p:sldId id="311" r:id="rId7"/>
    <p:sldId id="310" r:id="rId8"/>
    <p:sldId id="312" r:id="rId9"/>
    <p:sldId id="316" r:id="rId10"/>
    <p:sldId id="317" r:id="rId11"/>
    <p:sldId id="318" r:id="rId12"/>
    <p:sldId id="313" r:id="rId13"/>
    <p:sldId id="314" r:id="rId14"/>
    <p:sldId id="315" r:id="rId15"/>
    <p:sldId id="319" r:id="rId16"/>
    <p:sldId id="320" r:id="rId17"/>
  </p:sldIdLst>
  <p:sldSz cx="12192000" cy="6858000"/>
  <p:notesSz cx="6858000" cy="9144000"/>
  <p:embeddedFontLst>
    <p:embeddedFont>
      <p:font typeface="微软雅黑" panose="020B0503020204020204" charset="-122"/>
      <p:regular r:id="rId23"/>
    </p:embeddedFont>
    <p:embeddedFont>
      <p:font typeface="华文新魏" panose="02010800040101010101" charset="-122"/>
      <p:regular r:id="rId24"/>
    </p:embeddedFont>
    <p:embeddedFont>
      <p:font typeface="华文行楷" panose="02010800040101010101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0" userDrawn="1">
          <p15:clr>
            <a:srgbClr val="A4A3A4"/>
          </p15:clr>
        </p15:guide>
        <p15:guide id="2" pos="39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幸运" initials="小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7940"/>
    <a:srgbClr val="F9B530"/>
    <a:srgbClr val="F39535"/>
    <a:srgbClr val="F5A62F"/>
    <a:srgbClr val="FCD63F"/>
    <a:srgbClr val="C1EEF1"/>
    <a:srgbClr val="E8B961"/>
    <a:srgbClr val="AD7539"/>
    <a:srgbClr val="F5A52F"/>
    <a:srgbClr val="F8B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1890"/>
        <p:guide pos="39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62.xml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9.xml"/><Relationship Id="rId3" Type="http://schemas.openxmlformats.org/officeDocument/2006/relationships/image" Target="../media/image3.png"/><Relationship Id="rId2" Type="http://schemas.openxmlformats.org/officeDocument/2006/relationships/tags" Target="../tags/tag54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3" Type="http://schemas.openxmlformats.org/officeDocument/2006/relationships/image" Target="../media/image3.png"/><Relationship Id="rId2" Type="http://schemas.openxmlformats.org/officeDocument/2006/relationships/tags" Target="../tags/tag56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3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3" Type="http://schemas.openxmlformats.org/officeDocument/2006/relationships/image" Target="../media/image3.png"/><Relationship Id="rId2" Type="http://schemas.openxmlformats.org/officeDocument/2006/relationships/tags" Target="../tags/tag60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9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3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Relationship Id="rId3" Type="http://schemas.openxmlformats.org/officeDocument/2006/relationships/image" Target="../media/image3.png"/><Relationship Id="rId2" Type="http://schemas.openxmlformats.org/officeDocument/2006/relationships/tags" Target="../tags/tag4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3" Type="http://schemas.openxmlformats.org/officeDocument/2006/relationships/image" Target="../media/image3.png"/><Relationship Id="rId2" Type="http://schemas.openxmlformats.org/officeDocument/2006/relationships/tags" Target="../tags/tag4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3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slide" Target="slide11.xml"/><Relationship Id="rId3" Type="http://schemas.openxmlformats.org/officeDocument/2006/relationships/image" Target="../media/image3.png"/><Relationship Id="rId2" Type="http://schemas.openxmlformats.org/officeDocument/2006/relationships/tags" Target="../tags/tag50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487170" y="1068070"/>
            <a:ext cx="66509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14   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两小儿辩日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360" y="4792345"/>
            <a:ext cx="9313545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560" y="1375410"/>
            <a:ext cx="10949940" cy="4851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800"/>
          </a:p>
        </p:txBody>
      </p:sp>
      <p:graphicFrame>
        <p:nvGraphicFramePr>
          <p:cNvPr id="20" name="表格 19"/>
          <p:cNvGraphicFramePr/>
          <p:nvPr>
            <p:custDataLst>
              <p:tags r:id="rId2"/>
            </p:custDataLst>
          </p:nvPr>
        </p:nvGraphicFramePr>
        <p:xfrm>
          <a:off x="161925" y="1471930"/>
          <a:ext cx="11587480" cy="393636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93405"/>
                <a:gridCol w="3633265"/>
                <a:gridCol w="2830405"/>
                <a:gridCol w="2830405"/>
              </a:tblGrid>
              <a:tr h="60706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20" dirty="0">
                          <a:solidFill>
                            <a:schemeClr val="bg1"/>
                          </a:solidFill>
                          <a:uFillTx/>
                          <a:latin typeface="华文行楷" panose="02010800040101010101" charset="-122"/>
                          <a:ea typeface="华文行楷" panose="02010800040101010101" charset="-122"/>
                        </a:rPr>
                        <a:t>人物</a:t>
                      </a:r>
                      <a:endParaRPr lang="zh-CN" altLang="en-US" sz="2800" b="1" spc="120" dirty="0">
                        <a:solidFill>
                          <a:schemeClr val="bg1"/>
                        </a:solidFill>
                        <a:uFillTx/>
                        <a:latin typeface="华文行楷" panose="02010800040101010101" charset="-122"/>
                        <a:ea typeface="华文行楷" panose="02010800040101010101" charset="-122"/>
                      </a:endParaRPr>
                    </a:p>
                  </a:txBody>
                  <a:tcPr marL="88900" marR="88900" marT="47625" marB="47625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spc="120" dirty="0">
                          <a:solidFill>
                            <a:schemeClr val="bg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</a:rPr>
                        <a:t>观点</a:t>
                      </a:r>
                      <a:endParaRPr lang="zh-CN" sz="2800" b="1" spc="120" dirty="0">
                        <a:solidFill>
                          <a:schemeClr val="bg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20" dirty="0">
                          <a:solidFill>
                            <a:schemeClr val="bg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</a:rPr>
                        <a:t>现象</a:t>
                      </a:r>
                      <a:endParaRPr lang="zh-CN" altLang="en-US" sz="2800" b="1" spc="120" dirty="0">
                        <a:solidFill>
                          <a:schemeClr val="bg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20" dirty="0">
                          <a:solidFill>
                            <a:schemeClr val="bg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</a:rPr>
                        <a:t>依据</a:t>
                      </a:r>
                      <a:endParaRPr lang="zh-CN" altLang="en-US" sz="2800" b="1" spc="120" dirty="0">
                        <a:solidFill>
                          <a:schemeClr val="bg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41045">
                <a:tc rowSpan="2"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20" dirty="0">
                          <a:solidFill>
                            <a:schemeClr val="tx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  <a:cs typeface="华康古籍银杏W3" panose="02020309000000000000" charset="-122"/>
                        </a:rPr>
                        <a:t>小儿甲</a:t>
                      </a:r>
                      <a:endParaRPr lang="zh-CN" altLang="en-US" sz="2800" b="1" spc="120" dirty="0">
                        <a:solidFill>
                          <a:schemeClr val="tx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  <a:cs typeface="华康古籍银杏W3" panose="02020309000000000000" charset="-122"/>
                      </a:endParaRPr>
                    </a:p>
                  </a:txBody>
                  <a:tcPr marL="88900" marR="88900" marT="47625" marB="47625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日始出时去人近</a:t>
                      </a:r>
                      <a:endParaRPr lang="zh-CN" altLang="en-US" sz="2800" b="0" spc="120" dirty="0">
                        <a:solidFill>
                          <a:schemeClr val="tx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日初出大如车盖</a:t>
                      </a:r>
                      <a:endParaRPr lang="en-US" sz="28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华康古籍银杏W3" panose="02020309000000000000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20" dirty="0">
                          <a:solidFill>
                            <a:schemeClr val="tx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</a:rPr>
                        <a:t>近者大</a:t>
                      </a:r>
                      <a:endParaRPr lang="zh-CN" altLang="en-US" sz="2800" b="0" spc="120" dirty="0">
                        <a:solidFill>
                          <a:schemeClr val="tx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3755">
                <a:tc vMerge="1">
                  <a:tcPr marL="215900" marR="215900" marT="57150" marB="57150" anchor="ctr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而日中时远也</a:t>
                      </a:r>
                      <a:endParaRPr lang="en-US" sz="28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华康古籍银杏W3" panose="02020309000000000000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及日中则如盘盂</a:t>
                      </a:r>
                      <a:endParaRPr lang="en-US" sz="2800" b="0" spc="120" baseline="3000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华康古籍银杏W3" panose="02020309000000000000" charset="-122"/>
                      </a:endParaRPr>
                    </a:p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2800" b="0" spc="120" baseline="3000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华康古籍银杏W3" panose="02020309000000000000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4400" b="0" spc="120" baseline="30000" dirty="0">
                          <a:solidFill>
                            <a:schemeClr val="tx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</a:rPr>
                        <a:t>远者小</a:t>
                      </a:r>
                      <a:endParaRPr lang="zh-CN" altLang="en-US" sz="4400" b="0" spc="120" baseline="30000" dirty="0">
                        <a:solidFill>
                          <a:schemeClr val="tx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8365">
                <a:tc rowSpan="2"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20" dirty="0">
                          <a:solidFill>
                            <a:schemeClr val="tx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</a:rPr>
                        <a:t>小儿乙</a:t>
                      </a:r>
                      <a:endParaRPr lang="zh-CN" altLang="en-US" sz="2800" b="1" spc="120" dirty="0">
                        <a:solidFill>
                          <a:schemeClr val="tx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8900" marR="88900" marT="47625" marB="47625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日初出远</a:t>
                      </a:r>
                      <a:endParaRPr lang="zh-CN" altLang="en-US" sz="28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华康古籍银杏W3" panose="02020309000000000000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日初出沧沧凉凉</a:t>
                      </a:r>
                      <a:endParaRPr lang="zh-CN" altLang="en-US" sz="2800" b="0" spc="120">
                        <a:solidFill>
                          <a:schemeClr val="tx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  <a:sym typeface="+mn-ea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20">
                          <a:solidFill>
                            <a:schemeClr val="tx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远者凉</a:t>
                      </a:r>
                      <a:endParaRPr lang="zh-CN" altLang="en-US" sz="2800" b="0" spc="120">
                        <a:solidFill>
                          <a:schemeClr val="tx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  <a:sym typeface="+mn-ea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000">
                <a:tc vMerge="1">
                  <a:tcPr marL="215900" marR="215900" marT="57150" marB="57150" anchor="ctr">
                    <a:lnL w="9525">
                      <a:solidFill>
                        <a:srgbClr val="B28E4E"/>
                      </a:solidFill>
                      <a:prstDash val="dash"/>
                    </a:lnL>
                    <a:lnR w="9525">
                      <a:solidFill>
                        <a:srgbClr val="B28E4E"/>
                      </a:solidFill>
                      <a:prstDash val="dash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而日中时近也</a:t>
                      </a:r>
                      <a:endParaRPr lang="en-US" sz="28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华康古籍银杏W3" panose="02020309000000000000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  <a:sym typeface="+mn-ea"/>
                        </a:rPr>
                        <a:t>及其日中如探汤</a:t>
                      </a:r>
                      <a:endParaRPr lang="zh-CN" altLang="en-US" sz="2800" b="0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华康古籍银杏W3" panose="02020309000000000000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20" dirty="0">
                          <a:solidFill>
                            <a:schemeClr val="tx1"/>
                          </a:solidFill>
                          <a:uFillTx/>
                          <a:latin typeface="华文新魏" panose="02010800040101010101" charset="-122"/>
                          <a:ea typeface="华文新魏" panose="02010800040101010101" charset="-122"/>
                        </a:rPr>
                        <a:t>近者热</a:t>
                      </a:r>
                      <a:endParaRPr lang="zh-CN" altLang="en-US" sz="2800" b="0" spc="120" dirty="0">
                        <a:solidFill>
                          <a:schemeClr val="tx1"/>
                        </a:solidFill>
                        <a:uFillTx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8900" marR="88900" marT="47625" marB="476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360" y="4792345"/>
            <a:ext cx="9313545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>
            <a:hlinkClick r:id="rId4" tooltip="" action="ppaction://hlinksldjump"/>
          </p:cNvPr>
          <p:cNvSpPr txBox="1"/>
          <p:nvPr/>
        </p:nvSpPr>
        <p:spPr>
          <a:xfrm>
            <a:off x="720725" y="1553845"/>
            <a:ext cx="9196070" cy="4759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车盖</a:t>
            </a: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                         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盘盂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" y="1569085"/>
            <a:ext cx="4722495" cy="2877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590" y="1553845"/>
            <a:ext cx="4399280" cy="28930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1210" y="1439545"/>
            <a:ext cx="8245475" cy="1735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孔子不能</a:t>
            </a:r>
            <a:r>
              <a:rPr lang="zh-CN" altLang="en-US" sz="36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决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也。</a:t>
            </a:r>
            <a:r>
              <a:rPr lang="en-US" altLang="zh-CN" sz="36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endParaRPr lang="en-US" altLang="zh-CN" sz="36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36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决断</a:t>
            </a:r>
            <a:endParaRPr lang="zh-CN" altLang="en-US" sz="36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两小儿笑曰“孰为汝多知乎？”</a:t>
            </a:r>
            <a:endParaRPr lang="zh-CN" altLang="en-US" sz="36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91210" y="3768725"/>
            <a:ext cx="6258560" cy="2413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如果你是孔子，你会如何回应两小儿的话呢？</a:t>
            </a:r>
            <a:endParaRPr lang="zh-CN" altLang="en-US" sz="280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辩日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44525" y="1309370"/>
            <a:ext cx="11547475" cy="3886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《两小儿辩日》讲述了孔子看见两个小孩子在争论，一个认为（</a:t>
            </a:r>
            <a:r>
              <a:rPr lang="zh-CN" sz="3200" b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日始出时去人近，而日中时远也。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），依据是</a:t>
            </a:r>
            <a:endParaRPr lang="zh-CN" sz="3200" b="0">
              <a:latin typeface="华文新魏" panose="02010800040101010101" charset="-122"/>
              <a:ea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zh-CN" sz="3200" b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日初出大如车盖，及日中则如盘盂，此不为远者小而近者大乎？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），一个认为</a:t>
            </a:r>
            <a:endParaRPr lang="zh-CN" sz="3200" b="0">
              <a:latin typeface="华文新魏" panose="02010800040101010101" charset="-122"/>
              <a:ea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zh-CN" sz="3200" b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日初出远，而日中时近也。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），依据是</a:t>
            </a:r>
            <a:endParaRPr lang="zh-CN" sz="3200" b="0">
              <a:latin typeface="华文新魏" panose="02010800040101010101" charset="-122"/>
              <a:ea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zh-CN" sz="3200" b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日初出沧沧凉凉，及其日中则如探汤，此不为近者热而远者凉乎？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），双方争执不下，孔子也</a:t>
            </a:r>
            <a:endParaRPr lang="zh-CN" sz="3200" b="0">
              <a:latin typeface="华文新魏" panose="02010800040101010101" charset="-122"/>
              <a:ea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zh-CN" sz="3200" b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不能决也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），表明两小儿是</a:t>
            </a:r>
            <a:endParaRPr lang="zh-CN" sz="3200" b="0">
              <a:latin typeface="华文新魏" panose="02010800040101010101" charset="-122"/>
              <a:ea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zh-CN" sz="3200" b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善于观察、敢于质疑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）的人，孔子是</a:t>
            </a:r>
            <a:endParaRPr lang="zh-CN" sz="3200" b="0">
              <a:latin typeface="华文新魏" panose="02010800040101010101" charset="-122"/>
              <a:ea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zh-CN" sz="3200" b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谦虚谨慎、实事求是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</a:rPr>
              <a:t>）的人。</a:t>
            </a:r>
            <a:endParaRPr lang="zh-CN" altLang="en-US" sz="3200" b="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两小儿辩日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9805" y="1685290"/>
            <a:ext cx="9229725" cy="20866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4000" b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作业</a:t>
            </a:r>
            <a:endParaRPr lang="zh-CN" sz="40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/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1、生字词抄写两遍，规范书写。2、背诵课文。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</a:t>
            </a:r>
            <a:r>
              <a:rPr lang="en-US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3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、正确理解文中字词意思，可独立翻译全文。</a:t>
            </a:r>
            <a:endParaRPr lang="zh-CN" alt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8110" y="1549400"/>
            <a:ext cx="8649335" cy="9753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4000" b="0">
                <a:latin typeface="华文行楷" panose="02010800040101010101" charset="-122"/>
                <a:ea typeface="华文行楷" panose="02010800040101010101" charset="-122"/>
              </a:rPr>
              <a:t>知之为知之，不知为不知，是知也。</a:t>
            </a:r>
            <a:endParaRPr lang="zh-CN" altLang="en-US" sz="4000" b="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3719830"/>
            <a:ext cx="8558530" cy="3025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/>
              <a:t>孔子（公元前551—前479）名丘，字仲尼，鲁国（今山东曲阜)人。春秋时期思想家、政治家、教育家。儒家学派创始人。其言行被他的学生编成《论语》一书。</a:t>
            </a:r>
            <a:endParaRPr lang="zh-CN" altLang="en-US" sz="36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4805" y="591185"/>
            <a:ext cx="4227195" cy="60350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024745" cy="209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800">
                <a:latin typeface="华文新魏" panose="02010800040101010101" charset="-122"/>
                <a:ea typeface="华文新魏" panose="02010800040101010101" charset="-122"/>
              </a:rPr>
              <a:t>           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争辩；辩论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766435" y="1008380"/>
            <a:ext cx="733425" cy="9271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" y="2714625"/>
            <a:ext cx="1763395" cy="1687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005" y="2639060"/>
            <a:ext cx="1750060" cy="1760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410" y="2715260"/>
            <a:ext cx="1809750" cy="1737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9830" y="2677160"/>
            <a:ext cx="1899285" cy="17754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1360" y="4792345"/>
            <a:ext cx="9313545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辫子；梳辫子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分辨；辨认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花瓣；蒜瓣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532130"/>
            <a:ext cx="9949180" cy="1205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360" y="4792345"/>
            <a:ext cx="9313545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0670" y="1350010"/>
            <a:ext cx="9668510" cy="5081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孔子东游，见两小儿辩斗，问其故。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一儿曰：“我以日始出时去人近，而日中时远也。”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一儿曰：“我以日初出远，而日中时近也。”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                                                       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一儿曰：“日初出大如车盖，及日中则如盘</a:t>
            </a:r>
            <a:r>
              <a:rPr lang="zh-CN" altLang="en-US" sz="28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盂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，此不为远者小而近者大乎？”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一儿曰：“日初出</a:t>
            </a:r>
            <a:r>
              <a:rPr lang="zh-CN" altLang="en-US" sz="28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沧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沧凉凉，及其日中如探汤，此不为近者热而远者凉乎？”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孔子不能决也。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两小儿笑曰：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孰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为</a:t>
            </a:r>
            <a:r>
              <a:rPr lang="zh-CN" altLang="en-US" sz="28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汝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多知乎？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endParaRPr lang="en-US" altLang="zh-CN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040" y="2846070"/>
            <a:ext cx="494665" cy="318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780" y="5806440"/>
            <a:ext cx="444500" cy="311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905" y="4180205"/>
            <a:ext cx="469900" cy="266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805" y="5806440"/>
            <a:ext cx="260350" cy="2603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9949815" cy="77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360" y="4792345"/>
            <a:ext cx="9313545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60" y="1117600"/>
            <a:ext cx="6673850" cy="5740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孔子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东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游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</a:rPr>
              <a:t>        </a:t>
            </a:r>
            <a:endParaRPr lang="en-US" altLang="zh-CN" sz="3200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</a:rPr>
              <a:t>   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问其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故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</a:rPr>
              <a:t>     </a:t>
            </a:r>
            <a:endParaRPr lang="en-US" altLang="zh-CN" sz="3200"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及日中则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如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盘盂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</a:rPr>
              <a:t>   </a:t>
            </a:r>
            <a:endParaRPr lang="en-US" altLang="zh-CN" sz="3200"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我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以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日始出时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去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人近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，而日中时远也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孰为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汝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多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知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乎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5300" y="1116965"/>
            <a:ext cx="4892675" cy="5336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向东（名词作状语）</a:t>
            </a:r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原因</a:t>
            </a:r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如同，好像</a:t>
            </a:r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认为</a:t>
            </a:r>
            <a:r>
              <a:rPr lang="en-US" alt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距离</a:t>
            </a:r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谁</a:t>
            </a:r>
            <a:r>
              <a:rPr lang="en-US" alt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   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为同</a:t>
            </a:r>
            <a:r>
              <a:rPr lang="en-US" alt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“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谓</a:t>
            </a:r>
            <a:r>
              <a:rPr lang="en-US" alt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”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说</a:t>
            </a:r>
            <a:endParaRPr lang="zh-CN" altLang="en-US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知通</a:t>
            </a:r>
            <a:r>
              <a:rPr lang="en-US" alt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“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智</a:t>
            </a:r>
            <a:r>
              <a:rPr lang="en-US" alt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”</a:t>
            </a:r>
            <a:r>
              <a:rPr lang="zh-CN" altLang="en-US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智慧</a:t>
            </a:r>
            <a:endParaRPr lang="en-US" altLang="zh-CN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360" y="4792345"/>
            <a:ext cx="9313545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1235" y="1569085"/>
            <a:ext cx="8752840" cy="4744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</a:t>
            </a:r>
            <a:r>
              <a:rPr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两个小孩争论的是什么？</a:t>
            </a:r>
            <a:endParaRPr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</a:t>
            </a:r>
            <a:r>
              <a:rPr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他们各自的观点是什么？</a:t>
            </a:r>
            <a:endParaRPr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</a:t>
            </a:r>
            <a:r>
              <a:rPr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他们是怎样说明自己的观点？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360" y="4792345"/>
            <a:ext cx="9313545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1235" y="1569085"/>
            <a:ext cx="8752840" cy="928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两个小孩争论的是什么？</a:t>
            </a:r>
            <a:endParaRPr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争论的是太阳距离人远近的问题。</a:t>
            </a:r>
            <a:endParaRPr lang="zh-CN" altLang="en-US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360" y="4145915"/>
            <a:ext cx="9313545" cy="1531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1235" y="1569085"/>
            <a:ext cx="8677910" cy="2083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他们各自的观点是什么？</a:t>
            </a:r>
            <a:endParaRPr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endParaRPr lang="zh-CN" altLang="en-US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小儿甲：</a:t>
            </a:r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日始出时去人近，而日中时远也。</a:t>
            </a:r>
            <a:endParaRPr lang="zh-CN" altLang="en-US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endParaRPr lang="zh-CN" altLang="en-US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endParaRPr lang="zh-CN" altLang="en-US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小儿乙：</a:t>
            </a:r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日初出远，而日中时近也。</a:t>
            </a:r>
            <a:endParaRPr lang="zh-CN" altLang="en-US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7230" y="3338195"/>
            <a:ext cx="2400300" cy="342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" y="446405"/>
            <a:ext cx="1039050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两小儿</a:t>
            </a:r>
            <a:r>
              <a:rPr lang="zh-CN" altLang="en-US" sz="4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辩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1360" y="2412365"/>
            <a:ext cx="9206230" cy="892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</a:rPr>
              <a:t>小儿甲：</a:t>
            </a:r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日初出大如车盖，及日中则如盘盂，此不为远者小而近者大乎？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hlinkClick r:id="rId4" tooltip="" action="ppaction://hlinksldjump"/>
              </a:rPr>
              <a:t>幻灯片 11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</a:rPr>
              <a:t>小儿乙：</a:t>
            </a:r>
            <a:r>
              <a:rPr lang="en-US" altLang="zh-CN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</a:rPr>
              <a:t>    </a:t>
            </a:r>
            <a:r>
              <a:rPr lang="zh-CN" altLang="en-US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日初出沧沧凉凉，及其日中如探汤，此不为近者热而远者凉乎？”</a:t>
            </a:r>
            <a:endParaRPr lang="zh-CN" altLang="en-US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600">
                <a:solidFill>
                  <a:schemeClr val="accent1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</a:t>
            </a:r>
            <a:endParaRPr lang="en-US" altLang="zh-CN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1235" y="1569085"/>
            <a:ext cx="8752840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他们是怎样说明自己的观点？</a:t>
            </a:r>
            <a:endParaRPr lang="zh-CN" altLang="en-US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293985" y="2336800"/>
            <a:ext cx="1412240" cy="623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视觉</a:t>
            </a:r>
            <a:endParaRPr lang="zh-CN" altLang="en-US" sz="32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791450" y="4572635"/>
            <a:ext cx="1490345" cy="680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触觉</a:t>
            </a:r>
            <a:endParaRPr lang="zh-CN" altLang="en-US" sz="32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2.xml><?xml version="1.0" encoding="utf-8"?>
<p:tagLst xmlns:p="http://schemas.openxmlformats.org/presentationml/2006/main">
  <p:tag name="KSO_WM_UNIT_TABLE_BEAUTIFY" val="smartTable{22b77d19-d960-49f3-8d32-143edf1e7b0f}"/>
  <p:tag name="TABLE_SKINIDX" val="2"/>
  <p:tag name="TABLE_ENCOLOR" val="#FFFFFF"/>
  <p:tag name="KSO_WM_UNIT_VALUE" val="1285*2196"/>
  <p:tag name="KSO_WM_UNIT_HIGHLIGHT" val="0"/>
  <p:tag name="KSO_WM_UNIT_COMPATIBLE" val="0"/>
  <p:tag name="KSO_WM_UNIT_DIAGRAM_ISNUMVISUAL" val="0"/>
  <p:tag name="KSO_WM_UNIT_DIAGRAM_ISREFERUNIT" val="0"/>
  <p:tag name="KSO_WM_UNIT_ID" val="mixed20203991_1*β*1"/>
  <p:tag name="KSO_WM_TEMPLATE_CATEGORY" val="mixed"/>
  <p:tag name="KSO_WM_TEMPLATE_INDEX" val="20203991"/>
  <p:tag name="KSO_WM_UNIT_LAYERLEVEL" val="1"/>
  <p:tag name="KSO_WM_TAG_VERSION" val="1.0"/>
  <p:tag name="TABLE_ENDDRAG_ORIGIN_RECT" val="912*309"/>
  <p:tag name="TABLE_ENDDRAG_RECT" val="12*115*912*309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PP_MARK_KEY" val="88d884bc-618a-406e-b47f-10dcc80e87a5"/>
  <p:tag name="COMMONDATA" val="eyJjb3VudCI6MywiaGRpZCI6Ijk2OTRmMTc5M2U2M2RjY2Y3NDFlYzgzY2ZmMzlhNGNhIiwidXNlckNvdW50Ijoz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1313</Words>
  <Application>WPS 演示</Application>
  <PresentationFormat>宽屏</PresentationFormat>
  <Paragraphs>214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华康古籍银杏W3</vt:lpstr>
      <vt:lpstr>思源黑体 CN Normal</vt:lpstr>
      <vt:lpstr>Lucida Sans Unicode</vt:lpstr>
      <vt:lpstr>思源黑体旧字形 ExtraLight</vt:lpstr>
      <vt:lpstr>Calibri</vt:lpstr>
      <vt:lpstr>思源黑体旧字形 Light</vt:lpstr>
      <vt:lpstr>黑体</vt:lpstr>
      <vt:lpstr>Droid Sans Fallback</vt:lpstr>
      <vt:lpstr>方正清刻本悦宋简体</vt:lpstr>
      <vt:lpstr>Arial Unicode MS</vt:lpstr>
      <vt:lpstr>Yu Gothic UI</vt:lpstr>
      <vt:lpstr>华文仿宋</vt:lpstr>
      <vt:lpstr>华文彩云</vt:lpstr>
      <vt:lpstr>华文新魏</vt:lpstr>
      <vt:lpstr>MS PGothic</vt:lpstr>
      <vt:lpstr>华文琥珀</vt:lpstr>
      <vt:lpstr>华文细黑</vt:lpstr>
      <vt:lpstr>华文中宋</vt:lpstr>
      <vt:lpstr>华文宋体</vt:lpstr>
      <vt:lpstr>华文隶书</vt:lpstr>
      <vt:lpstr>华文行楷</vt:lpstr>
      <vt:lpstr>幼圆</vt:lpstr>
      <vt:lpstr>等线</vt:lpstr>
      <vt:lpstr>楷体</vt:lpstr>
      <vt:lpstr>华文楷体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小幸运</cp:lastModifiedBy>
  <cp:revision>70</cp:revision>
  <dcterms:created xsi:type="dcterms:W3CDTF">2019-06-19T02:08:00Z</dcterms:created>
  <dcterms:modified xsi:type="dcterms:W3CDTF">2023-06-12T17:05:44Z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v1.0_mb_TwVCb+DsSC9WDmqkhIM/3w==</vt:lpwstr>
  </property>
  <property fmtid="{D5CDD505-2E9C-101B-9397-08002B2CF9AE}" pid="4" name="ICV">
    <vt:lpwstr>A1130B30410E410790A3C3992C1E991B_13</vt:lpwstr>
  </property>
</Properties>
</file>